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336" r:id="rId2"/>
    <p:sldId id="536" r:id="rId3"/>
    <p:sldId id="446" r:id="rId4"/>
    <p:sldId id="447" r:id="rId5"/>
    <p:sldId id="543" r:id="rId6"/>
    <p:sldId id="527" r:id="rId7"/>
    <p:sldId id="454" r:id="rId8"/>
    <p:sldId id="467" r:id="rId9"/>
    <p:sldId id="456" r:id="rId10"/>
    <p:sldId id="525" r:id="rId11"/>
    <p:sldId id="526" r:id="rId12"/>
    <p:sldId id="457" r:id="rId13"/>
    <p:sldId id="459" r:id="rId14"/>
    <p:sldId id="463" r:id="rId15"/>
    <p:sldId id="489" r:id="rId16"/>
    <p:sldId id="464" r:id="rId17"/>
    <p:sldId id="465" r:id="rId18"/>
    <p:sldId id="466" r:id="rId19"/>
    <p:sldId id="528" r:id="rId20"/>
    <p:sldId id="469" r:id="rId21"/>
    <p:sldId id="483" r:id="rId22"/>
    <p:sldId id="471" r:id="rId23"/>
    <p:sldId id="473" r:id="rId24"/>
    <p:sldId id="529" r:id="rId25"/>
    <p:sldId id="484" r:id="rId26"/>
    <p:sldId id="482" r:id="rId27"/>
    <p:sldId id="474" r:id="rId28"/>
    <p:sldId id="480" r:id="rId29"/>
    <p:sldId id="544" r:id="rId30"/>
    <p:sldId id="479" r:id="rId31"/>
    <p:sldId id="485" r:id="rId32"/>
    <p:sldId id="515" r:id="rId33"/>
    <p:sldId id="517" r:id="rId34"/>
    <p:sldId id="486" r:id="rId35"/>
    <p:sldId id="487" r:id="rId36"/>
    <p:sldId id="488" r:id="rId37"/>
    <p:sldId id="490" r:id="rId38"/>
    <p:sldId id="532" r:id="rId39"/>
    <p:sldId id="530" r:id="rId40"/>
    <p:sldId id="493" r:id="rId41"/>
    <p:sldId id="502" r:id="rId42"/>
    <p:sldId id="498" r:id="rId43"/>
    <p:sldId id="499" r:id="rId44"/>
    <p:sldId id="500" r:id="rId45"/>
    <p:sldId id="501" r:id="rId46"/>
    <p:sldId id="497" r:id="rId47"/>
    <p:sldId id="505" r:id="rId48"/>
    <p:sldId id="507" r:id="rId49"/>
    <p:sldId id="506" r:id="rId50"/>
    <p:sldId id="508" r:id="rId51"/>
    <p:sldId id="509" r:id="rId52"/>
    <p:sldId id="533" r:id="rId53"/>
    <p:sldId id="535" r:id="rId54"/>
    <p:sldId id="531" r:id="rId55"/>
    <p:sldId id="537" r:id="rId56"/>
    <p:sldId id="538" r:id="rId57"/>
    <p:sldId id="520" r:id="rId58"/>
    <p:sldId id="539" r:id="rId59"/>
    <p:sldId id="448" r:id="rId60"/>
    <p:sldId id="540" r:id="rId61"/>
    <p:sldId id="521" r:id="rId62"/>
    <p:sldId id="522" r:id="rId63"/>
    <p:sldId id="523" r:id="rId64"/>
    <p:sldId id="542" r:id="rId65"/>
    <p:sldId id="541" r:id="rId66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rgbClr val="FAFD0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111111"/>
    <a:srgbClr val="000000"/>
    <a:srgbClr val="0000FF"/>
    <a:srgbClr val="00145A"/>
    <a:srgbClr val="00CC00"/>
    <a:srgbClr val="0066FF"/>
    <a:srgbClr val="FFCC00"/>
    <a:srgbClr val="001E5A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404" autoAdjust="0"/>
    <p:restoredTop sz="94684" autoAdjust="0"/>
  </p:normalViewPr>
  <p:slideViewPr>
    <p:cSldViewPr snapToGrid="0">
      <p:cViewPr varScale="1">
        <p:scale>
          <a:sx n="79" d="100"/>
          <a:sy n="79" d="100"/>
        </p:scale>
        <p:origin x="-1740" y="-96"/>
      </p:cViewPr>
      <p:guideLst>
        <p:guide orient="horz" pos="2280"/>
        <p:guide pos="2773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41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4" tIns="0" rIns="19254" bIns="0" numCol="1" anchor="t" anchorCtr="0" compatLnSpc="1">
            <a:prstTxWarp prst="textNoShape">
              <a:avLst/>
            </a:prstTxWarp>
          </a:bodyPr>
          <a:lstStyle>
            <a:lvl1pPr defTabSz="924404">
              <a:defRPr sz="1100" b="0" i="1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396" y="1"/>
            <a:ext cx="2982417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4" tIns="0" rIns="19254" bIns="0" numCol="1" anchor="t" anchorCtr="0" compatLnSpc="1">
            <a:prstTxWarp prst="textNoShape">
              <a:avLst/>
            </a:prstTxWarp>
          </a:bodyPr>
          <a:lstStyle>
            <a:lvl1pPr algn="r" defTabSz="924404">
              <a:defRPr sz="1100" b="0" i="1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195"/>
            <a:ext cx="298241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4" tIns="0" rIns="19254" bIns="0" numCol="1" anchor="b" anchorCtr="0" compatLnSpc="1">
            <a:prstTxWarp prst="textNoShape">
              <a:avLst/>
            </a:prstTxWarp>
          </a:bodyPr>
          <a:lstStyle>
            <a:lvl1pPr defTabSz="924404">
              <a:defRPr sz="1100" b="0" i="1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396" y="8832195"/>
            <a:ext cx="2982417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4" tIns="0" rIns="19254" bIns="0" numCol="1" anchor="b" anchorCtr="0" compatLnSpc="1">
            <a:prstTxWarp prst="textNoShape">
              <a:avLst/>
            </a:prstTxWarp>
          </a:bodyPr>
          <a:lstStyle>
            <a:lvl1pPr algn="r" defTabSz="924404">
              <a:defRPr sz="1100" b="0" i="1"/>
            </a:lvl1pPr>
          </a:lstStyle>
          <a:p>
            <a:pPr>
              <a:defRPr/>
            </a:pPr>
            <a:fld id="{C73C4303-2D60-4DE8-8971-56F303A9CAC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99625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41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4" tIns="0" rIns="19254" bIns="0" numCol="1" anchor="t" anchorCtr="0" compatLnSpc="1">
            <a:prstTxWarp prst="textNoShape">
              <a:avLst/>
            </a:prstTxWarp>
          </a:bodyPr>
          <a:lstStyle>
            <a:lvl1pPr defTabSz="924404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396" y="1"/>
            <a:ext cx="2982417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4" tIns="0" rIns="19254" bIns="0" numCol="1" anchor="t" anchorCtr="0" compatLnSpc="1">
            <a:prstTxWarp prst="textNoShape">
              <a:avLst/>
            </a:prstTxWarp>
          </a:bodyPr>
          <a:lstStyle>
            <a:lvl1pPr algn="r" defTabSz="924404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195"/>
            <a:ext cx="298241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4" tIns="0" rIns="19254" bIns="0" numCol="1" anchor="b" anchorCtr="0" compatLnSpc="1">
            <a:prstTxWarp prst="textNoShape">
              <a:avLst/>
            </a:prstTxWarp>
          </a:bodyPr>
          <a:lstStyle>
            <a:lvl1pPr defTabSz="924404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396" y="8832195"/>
            <a:ext cx="2982417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254" tIns="0" rIns="19254" bIns="0" numCol="1" anchor="b" anchorCtr="0" compatLnSpc="1">
            <a:prstTxWarp prst="textNoShape">
              <a:avLst/>
            </a:prstTxWarp>
          </a:bodyPr>
          <a:lstStyle>
            <a:lvl1pPr algn="r" defTabSz="924404">
              <a:defRPr sz="1100" b="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6650710-2B61-4F23-9ECD-28F1DFC6FA5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978" y="4414560"/>
            <a:ext cx="5047858" cy="4182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59" tIns="46531" rIns="93059" bIns="465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6871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0775" y="698500"/>
            <a:ext cx="4640263" cy="34813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092167" y="8853714"/>
            <a:ext cx="695985" cy="256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8246" tIns="44925" rIns="88246" bIns="44925">
            <a:spAutoFit/>
          </a:bodyPr>
          <a:lstStyle/>
          <a:p>
            <a:pPr algn="ctr" defTabSz="877349">
              <a:lnSpc>
                <a:spcPct val="90000"/>
              </a:lnSpc>
              <a:defRPr/>
            </a:pPr>
            <a:r>
              <a:rPr lang="en-US" altLang="zh-CN" sz="1200" b="0" dirty="0">
                <a:solidFill>
                  <a:schemeClr val="tx1"/>
                </a:solidFill>
              </a:rPr>
              <a:t>Page </a:t>
            </a:r>
            <a:fld id="{5B5FB086-C417-4A07-9659-3FEE2435AFC9}" type="slidenum">
              <a:rPr lang="en-US" altLang="zh-CN" sz="1200" b="0">
                <a:solidFill>
                  <a:schemeClr val="tx1"/>
                </a:solidFill>
              </a:rPr>
              <a:pPr algn="ctr" defTabSz="877349">
                <a:lnSpc>
                  <a:spcPct val="90000"/>
                </a:lnSpc>
                <a:defRPr/>
              </a:pPr>
              <a:t>‹#›</a:t>
            </a:fld>
            <a:endParaRPr lang="en-US" altLang="zh-CN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820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483" indent="-273263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3051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30271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492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712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932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9153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6373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CC93B7E2-D4CC-417C-859E-B974E0EA8C46}" type="slidenum">
              <a:rPr lang="zh-CN" altLang="en-US" sz="1100" b="0">
                <a:solidFill>
                  <a:schemeClr val="tx1"/>
                </a:solidFill>
              </a:rPr>
              <a:pPr/>
              <a:t>1</a:t>
            </a:fld>
            <a:endParaRPr lang="en-US" altLang="zh-CN" sz="11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483" indent="-273263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3051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30271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492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712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932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9153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6373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F919C077-A6E0-4E37-B826-CD968FD0E8C8}" type="slidenum">
              <a:rPr lang="zh-CN" altLang="en-US" sz="1100" b="0">
                <a:solidFill>
                  <a:schemeClr val="tx1"/>
                </a:solidFill>
              </a:rPr>
              <a:pPr/>
              <a:t>29</a:t>
            </a:fld>
            <a:endParaRPr lang="en-US" altLang="zh-CN" sz="11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483" indent="-273263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3051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30271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492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712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932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9153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6373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EFDF7131-B1D9-4474-9E54-845C0362CBD7}" type="slidenum">
              <a:rPr lang="zh-CN" altLang="en-US" sz="1100" b="0">
                <a:solidFill>
                  <a:schemeClr val="tx1"/>
                </a:solidFill>
              </a:rPr>
              <a:pPr/>
              <a:t>30</a:t>
            </a:fld>
            <a:endParaRPr lang="en-US" altLang="zh-CN" sz="11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483" indent="-273263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3051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30271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492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712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932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9153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6373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5EB1EF09-3EAE-4C24-B1E4-916620CC968A}" type="slidenum">
              <a:rPr lang="zh-CN" altLang="en-US" sz="1100" b="0">
                <a:solidFill>
                  <a:schemeClr val="tx1"/>
                </a:solidFill>
              </a:rPr>
              <a:pPr/>
              <a:t>34</a:t>
            </a:fld>
            <a:endParaRPr lang="en-US" altLang="zh-CN" sz="11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483" indent="-273263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3051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30271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492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712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932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9153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6373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EF91FC70-EBB2-45AD-9984-5B48356F2927}" type="slidenum">
              <a:rPr lang="zh-CN" altLang="en-US" sz="1100" b="0">
                <a:solidFill>
                  <a:schemeClr val="tx1"/>
                </a:solidFill>
              </a:rPr>
              <a:pPr/>
              <a:t>35</a:t>
            </a:fld>
            <a:endParaRPr lang="en-US" altLang="zh-CN" sz="11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650710-2B61-4F23-9ECD-28F1DFC6FA50}" type="slidenum">
              <a:rPr lang="zh-CN" altLang="en-US" smtClean="0"/>
              <a:pPr>
                <a:defRPr/>
              </a:pPr>
              <a:t>39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57444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483" indent="-273263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3051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30271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492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712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932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9153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6373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2E5E0520-FE8C-4D16-9451-9D453EC0971C}" type="slidenum">
              <a:rPr lang="zh-CN" altLang="en-US" sz="1100" b="0">
                <a:solidFill>
                  <a:schemeClr val="tx1"/>
                </a:solidFill>
              </a:rPr>
              <a:pPr/>
              <a:t>40</a:t>
            </a:fld>
            <a:endParaRPr lang="en-US" altLang="zh-CN" sz="11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483" indent="-273263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3051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30271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492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712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932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9153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6373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427E4D92-249B-4764-A884-435439FC6E01}" type="slidenum">
              <a:rPr lang="zh-CN" altLang="en-US" sz="1100" b="0">
                <a:solidFill>
                  <a:schemeClr val="tx1"/>
                </a:solidFill>
              </a:rPr>
              <a:pPr/>
              <a:t>41</a:t>
            </a:fld>
            <a:endParaRPr lang="en-US" altLang="zh-CN" sz="11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483" indent="-273263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3051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30271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492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712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932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9153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6373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923554AA-BAA7-47BF-BC78-2D42D97A9A00}" type="slidenum">
              <a:rPr lang="zh-CN" altLang="en-US" sz="1100" b="0">
                <a:solidFill>
                  <a:schemeClr val="tx1"/>
                </a:solidFill>
              </a:rPr>
              <a:pPr/>
              <a:t>46</a:t>
            </a:fld>
            <a:endParaRPr lang="en-US" altLang="zh-CN" sz="11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483" indent="-273263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3051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30271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492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712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932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9153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6373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8D79CACF-C37F-41BF-B84F-E46ADB96A90A}" type="slidenum">
              <a:rPr lang="zh-CN" altLang="en-US" sz="1100" b="0">
                <a:solidFill>
                  <a:schemeClr val="tx1"/>
                </a:solidFill>
              </a:rPr>
              <a:pPr/>
              <a:t>48</a:t>
            </a:fld>
            <a:endParaRPr lang="en-US" altLang="zh-CN" sz="11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483" indent="-273263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3051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30271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492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712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932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9153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6373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35732516-CD81-4C80-8DD6-E9AD575791F9}" type="slidenum">
              <a:rPr lang="zh-CN" altLang="en-US" sz="1100" b="0">
                <a:solidFill>
                  <a:schemeClr val="tx1"/>
                </a:solidFill>
              </a:rPr>
              <a:pPr/>
              <a:t>49</a:t>
            </a:fld>
            <a:endParaRPr lang="en-US" altLang="zh-CN" sz="11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650710-2B61-4F23-9ECD-28F1DFC6FA50}" type="slidenum">
              <a:rPr lang="zh-CN" altLang="en-US" smtClean="0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57444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483" indent="-273263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3051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30271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492" indent="-218610" defTabSz="924539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712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932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9153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6373" indent="-218610" algn="r" defTabSz="924539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BCCB3BF8-C401-4649-A9AD-1227BBED8F5B}" type="slidenum">
              <a:rPr lang="zh-CN" altLang="en-US" sz="1100" b="0">
                <a:solidFill>
                  <a:schemeClr val="tx1"/>
                </a:solidFill>
              </a:rPr>
              <a:pPr/>
              <a:t>50</a:t>
            </a:fld>
            <a:endParaRPr lang="en-US" altLang="zh-CN" sz="11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650710-2B61-4F23-9ECD-28F1DFC6FA50}" type="slidenum">
              <a:rPr lang="zh-CN" altLang="en-US" smtClean="0"/>
              <a:pPr>
                <a:defRPr/>
              </a:pPr>
              <a:t>54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574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650710-2B61-4F23-9ECD-28F1DFC6FA50}" type="slidenum">
              <a:rPr lang="zh-CN" altLang="en-US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5744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318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314" indent="-273198" defTabSz="924318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2790" indent="-218559" defTabSz="924318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29905" indent="-218559" defTabSz="924318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022" indent="-218559" defTabSz="924318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137" indent="-218559" defTabSz="924318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252" indent="-218559" defTabSz="924318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8368" indent="-218559" defTabSz="924318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5484" indent="-218559" defTabSz="924318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75AAEAA8-A996-4F03-BA6E-1CA7D2C5FDA8}" type="slidenum">
              <a:rPr lang="en-US" sz="1100" b="0">
                <a:solidFill>
                  <a:schemeClr val="tx1"/>
                </a:solidFill>
              </a:rPr>
              <a:pPr/>
              <a:t>7</a:t>
            </a:fld>
            <a:endParaRPr lang="en-US" sz="11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failures can be revealed when the observed final program state has overlap with the incorrect final program state.</a:t>
            </a:r>
          </a:p>
          <a:p>
            <a:r>
              <a:rPr lang="en-US" baseline="0" dirty="0" smtClean="0"/>
              <a:t>The question is: should testers check the entire program state? How to observe the incorrect program state in a cost-effective manner.</a:t>
            </a:r>
          </a:p>
          <a:p>
            <a:r>
              <a:rPr lang="en-US" baseline="0" dirty="0" smtClean="0"/>
              <a:t>Getting the overlap as big as possible and use the cost as small as possible.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4AA23D-2477-604E-A752-CB22A82737C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098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0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4453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417" indent="-273238" defTabSz="924453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2950" indent="-218590" defTabSz="924453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30129" indent="-218590" defTabSz="924453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310" indent="-218590" defTabSz="924453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489" indent="-218590" defTabSz="924453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668" indent="-218590" defTabSz="924453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8849" indent="-218590" defTabSz="924453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6029" indent="-218590" defTabSz="924453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E787131A-76F8-49C1-A910-4F49ED022E26}" type="slidenum">
              <a:rPr lang="en-US" sz="1100" b="0">
                <a:solidFill>
                  <a:schemeClr val="tx1"/>
                </a:solidFill>
              </a:rPr>
              <a:pPr/>
              <a:t>16</a:t>
            </a:fld>
            <a:endParaRPr lang="en-US" sz="11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650710-2B61-4F23-9ECD-28F1DFC6FA50}" type="slidenum">
              <a:rPr lang="zh-CN" altLang="en-US" smtClean="0"/>
              <a:pPr>
                <a:defRPr/>
              </a:pPr>
              <a:t>19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5744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6650710-2B61-4F23-9ECD-28F1DFC6FA50}" type="slidenum">
              <a:rPr lang="zh-CN" altLang="en-US" smtClean="0"/>
              <a:pPr>
                <a:defRPr/>
              </a:pPr>
              <a:t>24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15744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10483" indent="-273263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093051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530271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4pPr>
            <a:lvl5pPr marL="1967492" indent="-218610" defTabSz="923021">
              <a:defRPr sz="19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404712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841932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279153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716373" indent="-218610" defTabSz="923021" eaLnBrk="0" fontAlgn="base" hangingPunct="0">
              <a:spcBef>
                <a:spcPct val="0"/>
              </a:spcBef>
              <a:spcAft>
                <a:spcPct val="0"/>
              </a:spcAft>
              <a:defRPr sz="19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FD8750FC-AF70-489A-8CC0-71F3923E8CBE}" type="slidenum">
              <a:rPr lang="zh-CN" altLang="en-US" sz="1100" b="0">
                <a:solidFill>
                  <a:schemeClr val="tx1"/>
                </a:solidFill>
              </a:rPr>
              <a:pPr/>
              <a:t>28</a:t>
            </a:fld>
            <a:endParaRPr lang="en-US" altLang="zh-CN" sz="1100" b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6EA4D-0E76-4E4D-9A84-EB72233B414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933410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DEB63-8356-48E9-ABB7-FCA2575C870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07579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9738" y="96838"/>
            <a:ext cx="2216150" cy="6438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113" y="96838"/>
            <a:ext cx="6499225" cy="6438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9AA5E-3E87-4BAA-B225-5C240C0AA175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936369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6838"/>
            <a:ext cx="7932821" cy="7715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8113" y="969963"/>
            <a:ext cx="8867775" cy="556577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91448" y="6531429"/>
            <a:ext cx="1852551" cy="326571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13520" y="6567488"/>
            <a:ext cx="2895600" cy="260350"/>
          </a:xfrm>
        </p:spPr>
        <p:txBody>
          <a:bodyPr/>
          <a:lstStyle>
            <a:lvl1pPr>
              <a:defRPr>
                <a:latin typeface="+mj-lt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50" y="6531429"/>
            <a:ext cx="1807338" cy="307521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CAA6E0A-E62C-4D7D-86BE-D47A1DC03345}" type="slidenum">
              <a:rPr lang="zh-CN" altLang="en-US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05070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" y="96838"/>
            <a:ext cx="8080746" cy="7715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BDD6F-8B6C-4A1D-8FFB-4712A03F9B8F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02167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EA4E2-F0DD-4E21-9DBE-4EE10C2D452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398163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113" y="969963"/>
            <a:ext cx="4357687" cy="5565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69963"/>
            <a:ext cx="4357688" cy="5565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A7462-23A5-4B77-BB2C-91B0819ECF4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47331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566CD-A1CE-4836-AE84-C9150FC2E6C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1294836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FCC65-23EF-490F-9129-2235C86F120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85785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A7B9B-4FD3-4D50-81BC-079C3B5DA42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801028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FDF75-D710-4B0A-BCC6-5E70495E7ED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442059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9E2CB-65D6-40D9-A81B-2C14AC38A29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59840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08207" y="6590042"/>
            <a:ext cx="2710625" cy="24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900" b="0">
                <a:solidFill>
                  <a:schemeClr val="tx1"/>
                </a:solidFill>
                <a:latin typeface="+mn-lt"/>
                <a:ea typeface="SimSun" pitchFamily="2" charset="-122"/>
                <a:cs typeface="Arial" pitchFamily="34" charset="0"/>
              </a:defRPr>
            </a:lvl1pPr>
          </a:lstStyle>
          <a:p>
            <a:pPr>
              <a:defRPr/>
            </a:pPr>
            <a:endParaRPr lang="en-US" altLang="zh-CN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5938" y="6567488"/>
            <a:ext cx="2895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900" b="0">
                <a:solidFill>
                  <a:schemeClr val="tx1"/>
                </a:solidFill>
                <a:latin typeface="+mn-lt"/>
                <a:ea typeface="SimSun" pitchFamily="2" charset="-122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50" y="6578167"/>
            <a:ext cx="1807338" cy="2607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1"/>
                </a:solidFill>
                <a:latin typeface="+mj-lt"/>
                <a:ea typeface="SimSun" pitchFamily="2" charset="-122"/>
                <a:cs typeface="Arial" pitchFamily="34" charset="0"/>
              </a:defRPr>
            </a:lvl1pPr>
          </a:lstStyle>
          <a:p>
            <a:pPr>
              <a:defRPr/>
            </a:pPr>
            <a:fld id="{70E26694-1B49-4E46-B97E-D8F9F649B66C}" type="slidenum">
              <a:rPr lang="zh-CN" altLang="en-US" smtClean="0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350" y="96838"/>
            <a:ext cx="80708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-8541" y="786063"/>
            <a:ext cx="9127373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 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 </a:t>
            </a:r>
          </a:p>
          <a:p>
            <a:pPr lvl="4"/>
            <a:r>
              <a:rPr lang="en-US" altLang="zh-CN" dirty="0" smtClean="0"/>
              <a:t>Fifth level 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350" y="6350"/>
            <a:ext cx="9118600" cy="6832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-1" y="729143"/>
            <a:ext cx="9118833" cy="0"/>
          </a:xfrm>
          <a:prstGeom prst="line">
            <a:avLst/>
          </a:prstGeom>
          <a:noFill/>
          <a:ln w="57150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3" name="Group 8"/>
          <p:cNvGrpSpPr>
            <a:grpSpLocks/>
          </p:cNvGrpSpPr>
          <p:nvPr userDrawn="1"/>
        </p:nvGrpSpPr>
        <p:grpSpPr bwMode="auto">
          <a:xfrm>
            <a:off x="8077200" y="6237139"/>
            <a:ext cx="1043047" cy="620011"/>
            <a:chOff x="4939393" y="3248688"/>
            <a:chExt cx="1434190" cy="676376"/>
          </a:xfrm>
        </p:grpSpPr>
        <p:sp>
          <p:nvSpPr>
            <p:cNvPr id="14" name="Rectangle 13"/>
            <p:cNvSpPr/>
            <p:nvPr/>
          </p:nvSpPr>
          <p:spPr>
            <a:xfrm>
              <a:off x="4939393" y="3248688"/>
              <a:ext cx="1434190" cy="676376"/>
            </a:xfrm>
            <a:prstGeom prst="rect">
              <a:avLst/>
            </a:prstGeom>
            <a:solidFill>
              <a:srgbClr val="000066">
                <a:lumMod val="50000"/>
              </a:srgbClr>
            </a:solidFill>
          </p:spPr>
          <p:txBody>
            <a:bodyPr wrap="none">
              <a:prstTxWarp prst="textRingInside">
                <a:avLst/>
              </a:prstTxWarp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300" normalizeH="0" baseline="0" noProof="0" dirty="0">
                  <a:ln w="11430" cmpd="sng">
                    <a:solidFill>
                      <a:srgbClr val="00CC99">
                        <a:tint val="10000"/>
                      </a:srgbClr>
                    </a:solidFill>
                    <a:prstDash val="solid"/>
                    <a:miter lim="800000"/>
                  </a:ln>
                  <a:gradFill>
                    <a:gsLst>
                      <a:gs pos="10000">
                        <a:srgbClr val="00CC99">
                          <a:tint val="83000"/>
                          <a:shade val="100000"/>
                          <a:satMod val="200000"/>
                        </a:srgbClr>
                      </a:gs>
                      <a:gs pos="75000">
                        <a:srgbClr val="00CC99">
                          <a:tint val="100000"/>
                          <a:shade val="50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glow rad="45500">
                      <a:srgbClr val="00CC99">
                        <a:satMod val="220000"/>
                        <a:alpha val="35000"/>
                      </a:srgbClr>
                    </a:glow>
                  </a:effectLst>
                  <a:uLnTx/>
                  <a:uFillTx/>
                </a:rPr>
                <a:t>Software Engineering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018243" y="3248689"/>
              <a:ext cx="936314" cy="360622"/>
            </a:xfrm>
            <a:prstGeom prst="rect">
              <a:avLst/>
            </a:prstGeom>
            <a:noFill/>
          </p:spPr>
          <p:txBody>
            <a:bodyPr wrap="none">
              <a:spAutoFit/>
              <a:scene3d>
                <a:camera prst="orthographicFront">
                  <a:rot lat="0" lon="0" rev="0"/>
                </a:camera>
                <a:lightRig rig="contrasting" dir="t">
                  <a:rot lat="0" lon="0" rev="4500000"/>
                </a:lightRig>
              </a:scene3d>
              <a:sp3d contourW="6350" prstMaterial="metal">
                <a:bevelT w="127000" h="31750" prst="relaxedInset"/>
                <a:contourClr>
                  <a:schemeClr val="accent1">
                    <a:shade val="75000"/>
                  </a:schemeClr>
                </a:contourClr>
              </a:sp3d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all" spc="0" normalizeH="0" baseline="0" noProof="0" dirty="0">
                  <a:ln w="0"/>
                  <a:gradFill flip="none">
                    <a:gsLst>
                      <a:gs pos="0">
                        <a:srgbClr val="00CC99">
                          <a:tint val="75000"/>
                          <a:shade val="75000"/>
                          <a:satMod val="170000"/>
                        </a:srgbClr>
                      </a:gs>
                      <a:gs pos="49000">
                        <a:srgbClr val="00CC99">
                          <a:tint val="88000"/>
                          <a:shade val="65000"/>
                          <a:satMod val="172000"/>
                        </a:srgbClr>
                      </a:gs>
                      <a:gs pos="50000">
                        <a:srgbClr val="00CC99">
                          <a:shade val="65000"/>
                          <a:satMod val="130000"/>
                        </a:srgbClr>
                      </a:gs>
                      <a:gs pos="92000">
                        <a:srgbClr val="00CC99">
                          <a:shade val="50000"/>
                          <a:satMod val="120000"/>
                        </a:srgbClr>
                      </a:gs>
                      <a:gs pos="100000">
                        <a:srgbClr val="00CC99">
                          <a:shade val="48000"/>
                          <a:satMod val="120000"/>
                        </a:srgbClr>
                      </a:gs>
                    </a:gsLst>
                    <a:lin ang="5400000"/>
                  </a:gradFill>
                  <a:effectLst>
                    <a:reflection blurRad="12700" stA="50000" endPos="50000" dist="5000" dir="5400000" sy="-100000" rotWithShape="0"/>
                  </a:effectLst>
                  <a:uLnTx/>
                  <a:uFillTx/>
                </a:rPr>
                <a:t>@ GMU</a:t>
              </a:r>
            </a:p>
          </p:txBody>
        </p:sp>
      </p:grpSp>
      <p:pic>
        <p:nvPicPr>
          <p:cNvPr id="16" name="Picture 7" descr="gmulogo-color15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01000" y="0"/>
            <a:ext cx="1143000" cy="85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C:\Users\offutt\Dropbox\tocsyc-2013-2018\tocsyc_publications\TOCSYC logo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44" y="6391515"/>
            <a:ext cx="1589356" cy="450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</p:sldLayoutIdLst>
  <p:transition spd="med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85000"/>
        <a:buChar char="•"/>
        <a:defRPr sz="2800" b="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400" b="0">
          <a:solidFill>
            <a:schemeClr val="tx1"/>
          </a:solidFill>
          <a:latin typeface="Gill Sans MT" panose="020B0502020104020203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2000" b="0">
          <a:solidFill>
            <a:schemeClr val="tx1"/>
          </a:solidFill>
          <a:latin typeface="Gill Sans MT" panose="020B0502020104020203" pitchFamily="34" charset="0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000" b="0">
          <a:solidFill>
            <a:schemeClr val="tx1"/>
          </a:solidFill>
          <a:latin typeface="Gill Sans MT" panose="020B0502020104020203" pitchFamily="34" charset="0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2" charset="2"/>
        <a:buChar char="Ø"/>
        <a:defRPr sz="2000" b="0">
          <a:solidFill>
            <a:schemeClr val="tx1"/>
          </a:solidFill>
          <a:latin typeface="Gill Sans MT" panose="020B0502020104020203" pitchFamily="34" charset="0"/>
        </a:defRPr>
      </a:lvl5pPr>
      <a:lvl6pPr marL="24574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2" charset="2"/>
        <a:buChar char="Ø"/>
        <a:defRPr b="1">
          <a:solidFill>
            <a:schemeClr val="tx1"/>
          </a:solidFill>
          <a:latin typeface="+mn-lt"/>
        </a:defRPr>
      </a:lvl6pPr>
      <a:lvl7pPr marL="29146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2" charset="2"/>
        <a:buChar char="Ø"/>
        <a:defRPr b="1">
          <a:solidFill>
            <a:schemeClr val="tx1"/>
          </a:solidFill>
          <a:latin typeface="+mn-lt"/>
        </a:defRPr>
      </a:lvl7pPr>
      <a:lvl8pPr marL="33718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2" charset="2"/>
        <a:buChar char="Ø"/>
        <a:defRPr b="1">
          <a:solidFill>
            <a:schemeClr val="tx1"/>
          </a:solidFill>
          <a:latin typeface="+mn-lt"/>
        </a:defRPr>
      </a:lvl8pPr>
      <a:lvl9pPr marL="3829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2" charset="2"/>
        <a:buChar char="Ø"/>
        <a:defRPr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gmu.edu/~offutt/softwaretes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code-defenders.dcs.shef.ac.uk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code-defenders.dcs.shef.ac.uk/survey.html" TargetMode="External"/><Relationship Id="rId2" Type="http://schemas.openxmlformats.org/officeDocument/2006/relationships/hyperlink" Target="http://code-defenders.dcs.shef.ac.uk/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s://cs.gmu.edu/~offutt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05325"/>
            <a:ext cx="7772400" cy="1491917"/>
          </a:xfrm>
        </p:spPr>
        <p:txBody>
          <a:bodyPr/>
          <a:lstStyle/>
          <a:p>
            <a:r>
              <a:rPr lang="en-US" altLang="en-US" dirty="0"/>
              <a:t>Is </a:t>
            </a:r>
            <a:r>
              <a:rPr lang="en-US" altLang="en-US" dirty="0" smtClean="0"/>
              <a:t>Mutation Analysis Ready </a:t>
            </a:r>
            <a:r>
              <a:rPr lang="en-US" altLang="en-US" dirty="0"/>
              <a:t>for </a:t>
            </a:r>
            <a:r>
              <a:rPr lang="en-US" altLang="en-US" dirty="0" smtClean="0"/>
              <a:t>Prime Time</a:t>
            </a:r>
            <a:r>
              <a:rPr lang="en-US" altLang="en-US" dirty="0"/>
              <a:t>?</a:t>
            </a:r>
            <a:endParaRPr lang="en-US" altLang="zh-CN" dirty="0" smtClean="0">
              <a:ea typeface="宋体" pitchFamily="2" charset="-122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0825" y="1933190"/>
            <a:ext cx="7137175" cy="206127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en-US" sz="3200" dirty="0" smtClean="0"/>
              <a:t>Jeff Offutt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r>
              <a:rPr lang="en-US" altLang="en-US" sz="3200" dirty="0" smtClean="0"/>
              <a:t>George Mason University</a:t>
            </a:r>
          </a:p>
          <a:p>
            <a:pPr>
              <a:lnSpc>
                <a:spcPct val="100000"/>
              </a:lnSpc>
              <a:spcBef>
                <a:spcPct val="0"/>
              </a:spcBef>
              <a:buSzTx/>
            </a:pPr>
            <a:endParaRPr lang="en-US" altLang="en-US" sz="2800" dirty="0" smtClean="0"/>
          </a:p>
          <a:p>
            <a:r>
              <a:rPr lang="en-US" altLang="en-US" b="0" dirty="0" smtClean="0">
                <a:hlinkClick r:id="rId3"/>
              </a:rPr>
              <a:t>http://www.cs.gmu.edu/~offutt/softwaretest/</a:t>
            </a:r>
            <a:endParaRPr lang="en-US" altLang="en-US" b="0" dirty="0" smtClean="0"/>
          </a:p>
          <a:p>
            <a:endParaRPr lang="en-US" altLang="en-US" b="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78305" y="4515986"/>
            <a:ext cx="7400063" cy="2061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85000"/>
              <a:buNone/>
              <a:defRPr sz="2800" b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None/>
              <a:defRPr sz="2400" b="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None/>
              <a:defRPr sz="2000" b="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None/>
              <a:defRPr sz="2000" b="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sz="2000" b="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2860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b="1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b="1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b="1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None/>
              <a:defRPr b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sz="2400" kern="0" dirty="0" smtClean="0"/>
              <a:t>Based on the book</a:t>
            </a:r>
          </a:p>
          <a:p>
            <a:r>
              <a:rPr lang="en-US" altLang="en-US" sz="2400" kern="0" dirty="0" smtClean="0"/>
              <a:t>Introduction to Software Testing, edition 2</a:t>
            </a:r>
          </a:p>
          <a:p>
            <a:r>
              <a:rPr lang="en-US" altLang="en-US" sz="2400" kern="0" dirty="0" smtClean="0"/>
              <a:t>Ammann &amp; Offutt</a:t>
            </a:r>
          </a:p>
          <a:p>
            <a:r>
              <a:rPr lang="en-US" altLang="en-US" sz="2400" kern="0" dirty="0" smtClean="0"/>
              <a:t>Cambridge University Press, 2016 (</a:t>
            </a:r>
            <a:r>
              <a:rPr lang="en-US" altLang="en-US" sz="2400" i="1" kern="0" dirty="0" smtClean="0"/>
              <a:t>forthcoming</a:t>
            </a:r>
            <a:r>
              <a:rPr lang="en-US" altLang="en-US" sz="2400" kern="0" dirty="0" smtClean="0"/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Self-Check Problem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10</a:t>
            </a:fld>
            <a:endParaRPr lang="en-US" altLang="zh-CN"/>
          </a:p>
        </p:txBody>
      </p:sp>
      <p:sp>
        <p:nvSpPr>
          <p:cNvPr id="5" name="TextBox 4"/>
          <p:cNvSpPr txBox="1"/>
          <p:nvPr/>
        </p:nvSpPr>
        <p:spPr>
          <a:xfrm>
            <a:off x="42943" y="848756"/>
            <a:ext cx="4599336" cy="5078313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/**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Find last index of element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 @</a:t>
            </a:r>
            <a:r>
              <a:rPr lang="en-US"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array to search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 @</a:t>
            </a:r>
            <a:r>
              <a:rPr lang="en-US"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param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value to look for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 @return last index of y in x; -1 if absent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  @throws </a:t>
            </a:r>
            <a:r>
              <a:rPr lang="en-US"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NullPointerException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x is null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*/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static </a:t>
            </a:r>
            <a:r>
              <a:rPr lang="en-US"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findLast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[] x, </a:t>
            </a:r>
            <a:r>
              <a:rPr lang="en-US"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y)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{ 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for (</a:t>
            </a:r>
            <a:r>
              <a:rPr lang="en-US"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=x.length-1; </a:t>
            </a:r>
            <a:r>
              <a:rPr lang="en-US"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&gt; 0; </a:t>
            </a:r>
            <a:r>
              <a:rPr lang="en-US"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--)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{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if (x[</a:t>
            </a:r>
            <a:r>
              <a:rPr lang="en-US"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 == y) 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{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return </a:t>
            </a:r>
            <a:r>
              <a:rPr lang="en-US" sz="1800" b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}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}</a:t>
            </a:r>
          </a:p>
          <a:p>
            <a:r>
              <a:rPr lang="en-US" sz="1800" b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return -1;</a:t>
            </a:r>
          </a:p>
          <a:p>
            <a:r>
              <a:rPr lang="en-US" sz="1800" b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sz="1800" b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20551" y="855905"/>
            <a:ext cx="436160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0" dirty="0" err="1" smtClean="0">
                <a:solidFill>
                  <a:schemeClr val="tx1"/>
                </a:solidFill>
                <a:latin typeface="Gill Sans MT" panose="020B0502020104020203" pitchFamily="34" charset="0"/>
              </a:rPr>
              <a:t>findLast</a:t>
            </a: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() has a fault</a:t>
            </a:r>
          </a:p>
          <a:p>
            <a:pPr marL="274320" indent="-274320">
              <a:buFont typeface="+mj-lt"/>
              <a:buAutoNum type="alphaLcParenR"/>
            </a:pPr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Describe</a:t>
            </a: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the fault, including a change to fix it</a:t>
            </a:r>
          </a:p>
          <a:p>
            <a:pPr marL="274320" indent="-274320">
              <a:buFont typeface="+mj-lt"/>
              <a:buAutoNum type="alphaLcParenR"/>
            </a:pP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Give a test that </a:t>
            </a:r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does not reach </a:t>
            </a: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the fault</a:t>
            </a:r>
          </a:p>
          <a:p>
            <a:pPr marL="274320" indent="-274320">
              <a:buFont typeface="+mj-lt"/>
              <a:buAutoNum type="alphaLcParenR"/>
            </a:pP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Give a test that reaches the fault, but </a:t>
            </a:r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does not infect</a:t>
            </a: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the program state</a:t>
            </a:r>
          </a:p>
          <a:p>
            <a:pPr marL="274320" indent="-274320">
              <a:buFont typeface="+mj-lt"/>
              <a:buAutoNum type="alphaLcParenR"/>
            </a:pP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Give a test that infects the program state, but </a:t>
            </a:r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does not propagate</a:t>
            </a: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to a failure</a:t>
            </a:r>
          </a:p>
          <a:p>
            <a:pPr marL="274320" indent="-274320">
              <a:buFont typeface="+mj-lt"/>
              <a:buAutoNum type="alphaLcParenR"/>
            </a:pP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Give a test that </a:t>
            </a:r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reaches</a:t>
            </a: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the fault, </a:t>
            </a:r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infects</a:t>
            </a: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the state, and </a:t>
            </a:r>
            <a:r>
              <a:rPr 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propagates</a:t>
            </a: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to a failure</a:t>
            </a:r>
            <a:endParaRPr lang="en-US" sz="2400" b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3024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" y="96838"/>
            <a:ext cx="8070850" cy="771525"/>
          </a:xfrm>
        </p:spPr>
        <p:txBody>
          <a:bodyPr/>
          <a:lstStyle/>
          <a:p>
            <a:r>
              <a:rPr lang="en-US" dirty="0" smtClean="0"/>
              <a:t>Self-Check Problem Answer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11</a:t>
            </a:fld>
            <a:endParaRPr lang="en-US" altLang="zh-CN"/>
          </a:p>
        </p:txBody>
      </p:sp>
      <p:sp>
        <p:nvSpPr>
          <p:cNvPr id="6" name="TextBox 5"/>
          <p:cNvSpPr txBox="1"/>
          <p:nvPr/>
        </p:nvSpPr>
        <p:spPr>
          <a:xfrm>
            <a:off x="404600" y="754347"/>
            <a:ext cx="8577559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A Solution</a:t>
            </a:r>
          </a:p>
          <a:p>
            <a:pPr marL="274320" indent="-274320">
              <a:buFont typeface="+mj-lt"/>
              <a:buAutoNum type="alphaLcParenR"/>
            </a:pPr>
            <a:r>
              <a:rPr lang="en-US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Describe</a:t>
            </a:r>
            <a:r>
              <a:rPr lang="en-US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the fault, including a change to fix it</a:t>
            </a:r>
          </a:p>
          <a:p>
            <a:pPr marL="274320" indent="-274320">
              <a:buFont typeface="+mj-lt"/>
              <a:buAutoNum type="alphaLcParenR"/>
            </a:pPr>
            <a:endParaRPr lang="en-US" b="0" dirty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marL="274320" indent="-274320">
              <a:buFont typeface="+mj-lt"/>
              <a:buAutoNum type="alphaLcParenR"/>
            </a:pPr>
            <a:endParaRPr lang="en-US" b="0" dirty="0" smtClean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marL="274320" indent="-274320">
              <a:buFont typeface="+mj-lt"/>
              <a:buAutoNum type="alphaLcParenR"/>
            </a:pPr>
            <a:endParaRPr lang="en-US" b="0" dirty="0" smtClean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marL="274320" indent="-274320">
              <a:buFont typeface="+mj-lt"/>
              <a:buAutoNum type="alphaLcParenR"/>
            </a:pPr>
            <a:r>
              <a:rPr lang="en-US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Give a test that </a:t>
            </a:r>
            <a:r>
              <a:rPr lang="en-US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does not reach </a:t>
            </a:r>
            <a:r>
              <a:rPr lang="en-US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the fault</a:t>
            </a:r>
          </a:p>
          <a:p>
            <a:pPr marL="274320" indent="-274320">
              <a:buFont typeface="+mj-lt"/>
              <a:buAutoNum type="alphaLcParenR"/>
            </a:pPr>
            <a:endParaRPr lang="en-US" b="0" dirty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marL="274320" indent="-274320">
              <a:buFont typeface="+mj-lt"/>
              <a:buAutoNum type="alphaLcParenR"/>
            </a:pPr>
            <a:endParaRPr lang="en-US" b="0" dirty="0" smtClean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marL="274320" indent="-274320">
              <a:buFont typeface="+mj-lt"/>
              <a:buAutoNum type="alphaLcParenR"/>
            </a:pPr>
            <a:r>
              <a:rPr lang="en-US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Give a test that reaches the fault, but </a:t>
            </a:r>
            <a:r>
              <a:rPr lang="en-US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does not infect</a:t>
            </a:r>
            <a:r>
              <a:rPr lang="en-US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the program state</a:t>
            </a:r>
          </a:p>
          <a:p>
            <a:pPr marL="274320" indent="-274320">
              <a:buFont typeface="+mj-lt"/>
              <a:buAutoNum type="alphaLcParenR"/>
            </a:pPr>
            <a:endParaRPr lang="en-US" b="0" dirty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marL="274320" indent="-274320">
              <a:buFont typeface="+mj-lt"/>
              <a:buAutoNum type="alphaLcParenR"/>
            </a:pPr>
            <a:endParaRPr lang="en-US" b="0" dirty="0" smtClean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marL="274320" indent="-274320">
              <a:buFont typeface="+mj-lt"/>
              <a:buAutoNum type="alphaLcParenR"/>
            </a:pPr>
            <a:r>
              <a:rPr lang="en-US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Give a test that infects the program state, but </a:t>
            </a:r>
            <a:r>
              <a:rPr lang="en-US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does not propagate</a:t>
            </a:r>
            <a:r>
              <a:rPr lang="en-US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to a failure</a:t>
            </a:r>
          </a:p>
          <a:p>
            <a:pPr marL="274320" indent="-274320">
              <a:buFont typeface="+mj-lt"/>
              <a:buAutoNum type="alphaLcParenR"/>
            </a:pPr>
            <a:endParaRPr lang="en-US" b="0" dirty="0" smtClean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marL="274320" indent="-274320">
              <a:buFont typeface="+mj-lt"/>
              <a:buAutoNum type="alphaLcParenR"/>
            </a:pPr>
            <a:endParaRPr lang="en-US" b="0" dirty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marL="274320" indent="-274320">
              <a:buFont typeface="+mj-lt"/>
              <a:buAutoNum type="alphaLcParenR"/>
            </a:pPr>
            <a:endParaRPr lang="en-US" b="0" dirty="0" smtClean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marL="274320" indent="-274320">
              <a:buFont typeface="+mj-lt"/>
              <a:buAutoNum type="alphaLcParenR"/>
            </a:pPr>
            <a:r>
              <a:rPr lang="en-US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Give a test that </a:t>
            </a:r>
            <a:r>
              <a:rPr lang="en-US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reaches</a:t>
            </a:r>
            <a:r>
              <a:rPr lang="en-US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the fault, </a:t>
            </a:r>
            <a:r>
              <a:rPr lang="en-US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infects</a:t>
            </a:r>
            <a:r>
              <a:rPr lang="en-US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the state, and </a:t>
            </a:r>
            <a:r>
              <a:rPr lang="en-US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propagates</a:t>
            </a:r>
            <a:r>
              <a:rPr lang="en-US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to a failure</a:t>
            </a:r>
            <a:endParaRPr lang="en-US" b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2195425" y="1637533"/>
            <a:ext cx="4741933" cy="744468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The for-loop does not include the 0 index: </a:t>
            </a:r>
          </a:p>
          <a:p>
            <a:r>
              <a:rPr 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</a:t>
            </a:r>
            <a:r>
              <a:rPr lang="en-US" b="0" dirty="0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for (</a:t>
            </a:r>
            <a:r>
              <a:rPr lang="en-US" b="0" dirty="0" err="1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int</a:t>
            </a:r>
            <a:r>
              <a:rPr lang="en-US" b="0" dirty="0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</a:t>
            </a:r>
            <a:r>
              <a:rPr lang="en-US" b="0" dirty="0" err="1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=x.length-1; </a:t>
            </a:r>
            <a:r>
              <a:rPr lang="en-US" b="0" dirty="0" err="1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</a:t>
            </a:r>
            <a:r>
              <a:rPr lang="en-US" b="0" dirty="0">
                <a:solidFill>
                  <a:schemeClr val="tx2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&gt;=</a:t>
            </a:r>
            <a:r>
              <a:rPr lang="en-US" b="0" dirty="0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 0; </a:t>
            </a:r>
            <a:r>
              <a:rPr lang="en-US" b="0" dirty="0" err="1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i</a:t>
            </a:r>
            <a:r>
              <a:rPr lang="en-US" b="0" dirty="0">
                <a:solidFill>
                  <a:schemeClr val="tx1"/>
                </a:solidFill>
                <a:latin typeface="Gill Sans MT" panose="020B0502020104020203" pitchFamily="34" charset="0"/>
                <a:cs typeface="Arial" panose="020B0604020202020204" pitchFamily="34" charset="0"/>
              </a:rPr>
              <a:t>--)</a:t>
            </a:r>
            <a:endParaRPr lang="en-US" b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609804" y="2916292"/>
            <a:ext cx="3913174" cy="478779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A null value for x: </a:t>
            </a:r>
            <a:r>
              <a:rPr lang="en-US" b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null; y = 3;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653217" y="3753143"/>
            <a:ext cx="7826348" cy="535423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y is in the array, but not in the first (zeroth) position: </a:t>
            </a:r>
            <a:r>
              <a:rPr lang="en-US" b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[2, 3, 5]; y = 3;</a:t>
            </a:r>
            <a:endParaRPr lang="en-US" b="0" dirty="0">
              <a:solidFill>
                <a:srgbClr val="FFFF00"/>
              </a:solidFill>
              <a:latin typeface="Gill Sans MT" panose="020B05020201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580389" y="4690470"/>
            <a:ext cx="7972004" cy="744468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y is not in the array—the final iteration is not taken, so the state is wrong, but there is no failure: </a:t>
            </a:r>
            <a:r>
              <a:rPr lang="en-US" b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[2, 3, 5]; y = 7;</a:t>
            </a:r>
            <a:endParaRPr lang="en-US" b="0" dirty="0">
              <a:solidFill>
                <a:srgbClr val="FFFF00"/>
              </a:solidFill>
              <a:latin typeface="Gill Sans MT" panose="020B05020201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1843421" y="5952009"/>
            <a:ext cx="5445940" cy="505503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y is in the first position: </a:t>
            </a:r>
            <a:r>
              <a:rPr lang="en-US" b="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[2, 3, 5]; y = 2;</a:t>
            </a:r>
          </a:p>
        </p:txBody>
      </p:sp>
    </p:spTree>
    <p:extLst>
      <p:ext uri="{BB962C8B-B14F-4D97-AF65-F5344CB8AC3E}">
        <p14:creationId xmlns:p14="http://schemas.microsoft.com/office/powerpoint/2010/main" val="38267080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small programs have </a:t>
            </a:r>
            <a:r>
              <a:rPr lang="en-US" dirty="0" smtClean="0">
                <a:solidFill>
                  <a:schemeClr val="tx2"/>
                </a:solidFill>
              </a:rPr>
              <a:t>too many inputs</a:t>
            </a:r>
            <a:r>
              <a:rPr lang="en-US" dirty="0" smtClean="0"/>
              <a:t> to fully test them all</a:t>
            </a:r>
          </a:p>
          <a:p>
            <a:pPr lvl="1"/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private static double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computeAverage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(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A,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B, </a:t>
            </a:r>
            <a:r>
              <a:rPr lang="en-US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int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C)</a:t>
            </a:r>
          </a:p>
          <a:p>
            <a:pPr lvl="1"/>
            <a:r>
              <a:rPr lang="en-US" dirty="0" smtClean="0"/>
              <a:t>32-bit machine; each variable more than </a:t>
            </a:r>
            <a:r>
              <a:rPr lang="en-US" dirty="0" smtClean="0">
                <a:solidFill>
                  <a:schemeClr val="tx2"/>
                </a:solidFill>
              </a:rPr>
              <a:t>4 billion</a:t>
            </a:r>
            <a:r>
              <a:rPr lang="en-US" dirty="0" smtClean="0"/>
              <a:t> possible values</a:t>
            </a:r>
          </a:p>
          <a:p>
            <a:pPr lvl="1"/>
            <a:r>
              <a:rPr lang="en-US" dirty="0" smtClean="0"/>
              <a:t>More than </a:t>
            </a:r>
            <a:r>
              <a:rPr lang="en-US" dirty="0" smtClean="0">
                <a:solidFill>
                  <a:schemeClr val="tx2"/>
                </a:solidFill>
              </a:rPr>
              <a:t>80 octillion possible tests</a:t>
            </a:r>
            <a:r>
              <a:rPr lang="en-US" dirty="0" smtClean="0"/>
              <a:t>!!</a:t>
            </a:r>
          </a:p>
          <a:p>
            <a:pPr lvl="1"/>
            <a:r>
              <a:rPr lang="en-US" dirty="0" smtClean="0"/>
              <a:t>Input space might as well be infinite</a:t>
            </a:r>
          </a:p>
          <a:p>
            <a:r>
              <a:rPr lang="en-US" dirty="0" smtClean="0"/>
              <a:t>Testers </a:t>
            </a:r>
            <a:r>
              <a:rPr lang="en-US" dirty="0" smtClean="0">
                <a:solidFill>
                  <a:schemeClr val="tx2"/>
                </a:solidFill>
              </a:rPr>
              <a:t>search</a:t>
            </a:r>
            <a:r>
              <a:rPr lang="en-US" dirty="0" smtClean="0"/>
              <a:t> a huge input space</a:t>
            </a:r>
          </a:p>
          <a:p>
            <a:pPr lvl="1"/>
            <a:r>
              <a:rPr lang="en-US" dirty="0" smtClean="0"/>
              <a:t>Trying to find the </a:t>
            </a:r>
            <a:r>
              <a:rPr lang="en-US" dirty="0" smtClean="0">
                <a:solidFill>
                  <a:schemeClr val="tx2"/>
                </a:solidFill>
              </a:rPr>
              <a:t>fewest inputs</a:t>
            </a:r>
            <a:r>
              <a:rPr lang="en-US" dirty="0" smtClean="0"/>
              <a:t> that will find the </a:t>
            </a:r>
            <a:r>
              <a:rPr lang="en-US" dirty="0" smtClean="0">
                <a:solidFill>
                  <a:schemeClr val="tx2"/>
                </a:solidFill>
              </a:rPr>
              <a:t>most problems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Coverage criteria</a:t>
            </a:r>
            <a:r>
              <a:rPr lang="en-US" dirty="0" smtClean="0"/>
              <a:t> give structured, practical ways to search the input space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Search</a:t>
            </a:r>
            <a:r>
              <a:rPr lang="en-US" dirty="0" smtClean="0"/>
              <a:t> the input space thoroughly</a:t>
            </a:r>
          </a:p>
          <a:p>
            <a:pPr lvl="1"/>
            <a:r>
              <a:rPr lang="en-US" dirty="0" smtClean="0"/>
              <a:t>Not much </a:t>
            </a:r>
            <a:r>
              <a:rPr lang="en-US" dirty="0" smtClean="0">
                <a:solidFill>
                  <a:schemeClr val="tx2"/>
                </a:solidFill>
              </a:rPr>
              <a:t>overlap</a:t>
            </a:r>
            <a:r>
              <a:rPr lang="en-US" dirty="0" smtClean="0"/>
              <a:t> in the tests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367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" y="96838"/>
            <a:ext cx="8331533" cy="771525"/>
          </a:xfrm>
        </p:spPr>
        <p:txBody>
          <a:bodyPr/>
          <a:lstStyle/>
          <a:p>
            <a:r>
              <a:rPr lang="en-US" dirty="0"/>
              <a:t>Test Requirements and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Test Criterion</a:t>
            </a:r>
            <a:r>
              <a:rPr lang="en-US" dirty="0"/>
              <a:t> : A collection of rules and a process that define test requirements</a:t>
            </a:r>
          </a:p>
          <a:p>
            <a:pPr lvl="1">
              <a:buClr>
                <a:schemeClr val="tx1"/>
              </a:buClr>
              <a:buFont typeface="Times New Roman" pitchFamily="18" charset="0"/>
              <a:buChar char="̶"/>
            </a:pPr>
            <a:r>
              <a:rPr lang="en-US" dirty="0"/>
              <a:t>Cover every statement</a:t>
            </a:r>
          </a:p>
          <a:p>
            <a:pPr lvl="1">
              <a:buClr>
                <a:schemeClr val="tx1"/>
              </a:buClr>
              <a:buFont typeface="Times New Roman" pitchFamily="18" charset="0"/>
              <a:buChar char="̶"/>
            </a:pPr>
            <a:r>
              <a:rPr lang="en-US" dirty="0"/>
              <a:t>Cover every functional </a:t>
            </a:r>
            <a:r>
              <a:rPr lang="en-US" dirty="0" smtClean="0"/>
              <a:t>requirement</a:t>
            </a:r>
          </a:p>
          <a:p>
            <a:pPr lvl="2">
              <a:buClr>
                <a:schemeClr val="tx1"/>
              </a:buClr>
              <a:buFont typeface="Times New Roman" pitchFamily="18" charset="0"/>
              <a:buChar char="̶"/>
            </a:pPr>
            <a:endParaRPr lang="en-US" dirty="0"/>
          </a:p>
          <a:p>
            <a:r>
              <a:rPr lang="en-US" dirty="0">
                <a:solidFill>
                  <a:srgbClr val="FFFF00"/>
                </a:solidFill>
              </a:rPr>
              <a:t>Test Requirements</a:t>
            </a:r>
            <a:r>
              <a:rPr lang="en-US" dirty="0"/>
              <a:t> : Specific things that must be satisfied or covered during testing</a:t>
            </a:r>
          </a:p>
          <a:p>
            <a:pPr lvl="1"/>
            <a:r>
              <a:rPr lang="en-US" dirty="0" smtClean="0"/>
              <a:t>Each statement might be a test requirement</a:t>
            </a:r>
          </a:p>
          <a:p>
            <a:pPr lvl="1"/>
            <a:r>
              <a:rPr lang="en-US" dirty="0" smtClean="0"/>
              <a:t>Each functional requirement might be a test requirement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4B1FAA-A740-404F-BBC5-7C153B66627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41325" y="4818122"/>
            <a:ext cx="8262938" cy="1384995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Testing researchers have defined </a:t>
            </a: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hundreds of </a:t>
            </a:r>
            <a:r>
              <a:rPr lang="en-US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criteria, but they are all really just a few criteria on four types of structures …</a:t>
            </a:r>
          </a:p>
        </p:txBody>
      </p:sp>
    </p:spTree>
    <p:extLst>
      <p:ext uri="{BB962C8B-B14F-4D97-AF65-F5344CB8AC3E}">
        <p14:creationId xmlns:p14="http://schemas.microsoft.com/office/powerpoint/2010/main" val="686441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Based on Structures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A1E189-A5E4-460C-B525-E80730F3D25C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879475" y="950913"/>
            <a:ext cx="7385050" cy="519112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u="sng" dirty="0">
                <a:solidFill>
                  <a:srgbClr val="FFFF00"/>
                </a:solidFill>
                <a:latin typeface="Gill Sans MT" panose="020B0502020104020203" pitchFamily="34" charset="0"/>
                <a:cs typeface="Arial" pitchFamily="34" charset="0"/>
              </a:rPr>
              <a:t>Structures</a:t>
            </a:r>
            <a:r>
              <a:rPr lang="en-US" sz="2800" dirty="0">
                <a:solidFill>
                  <a:schemeClr val="tx1"/>
                </a:solidFill>
                <a:latin typeface="Gill Sans MT" panose="020B0502020104020203" pitchFamily="34" charset="0"/>
                <a:cs typeface="Arial" pitchFamily="34" charset="0"/>
              </a:rPr>
              <a:t> : Four ways to model software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69325" y="1736488"/>
            <a:ext cx="4017963" cy="1336321"/>
          </a:xfrm>
          <a:prstGeom prst="rect">
            <a:avLst/>
          </a:prstGeom>
        </p:spPr>
        <p:txBody>
          <a:bodyPr anchor="ctr"/>
          <a:lstStyle/>
          <a:p>
            <a:pPr marL="514350" indent="-5143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3200" b="0" kern="0" dirty="0">
                <a:solidFill>
                  <a:schemeClr val="tx1"/>
                </a:solidFill>
                <a:latin typeface="Gill Sans MT" panose="020B0502020104020203" pitchFamily="34" charset="0"/>
              </a:rPr>
              <a:t>Input </a:t>
            </a:r>
            <a:r>
              <a:rPr lang="en-US" sz="3200" b="0" kern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Domains (sets)</a:t>
            </a:r>
            <a:endParaRPr lang="en-US" sz="3200" b="0" kern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949825" y="1741251"/>
            <a:ext cx="2995613" cy="954087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A: {0, 1, &gt;1}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B: {600, 700, 800}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C: </a:t>
            </a:r>
            <a:r>
              <a:rPr lang="en-US" dirty="0" smtClean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{</a:t>
            </a:r>
            <a:r>
              <a:rPr lang="en-US" dirty="0" err="1" smtClean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cs</a:t>
            </a:r>
            <a:r>
              <a:rPr lang="en-US" dirty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math, </a:t>
            </a:r>
            <a:r>
              <a:rPr lang="en-US" dirty="0" err="1" smtClean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swe</a:t>
            </a:r>
            <a:r>
              <a:rPr lang="en-US" dirty="0" smtClean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ece</a:t>
            </a:r>
            <a:r>
              <a:rPr lang="en-US" dirty="0" smtClean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}</a:t>
            </a:r>
            <a:endParaRPr lang="en-US" dirty="0">
              <a:solidFill>
                <a:schemeClr val="tx1"/>
              </a:solidFill>
              <a:latin typeface="Helvetica" charset="0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69325" y="3212490"/>
            <a:ext cx="4017962" cy="584200"/>
          </a:xfrm>
          <a:prstGeom prst="rect">
            <a:avLst/>
          </a:prstGeom>
        </p:spPr>
        <p:txBody>
          <a:bodyPr anchor="ctr"/>
          <a:lstStyle/>
          <a:p>
            <a:pPr marL="514350" indent="-5143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 startAt="2"/>
              <a:defRPr/>
            </a:pPr>
            <a:r>
              <a:rPr lang="en-US" sz="3200" b="0" kern="0" dirty="0">
                <a:solidFill>
                  <a:schemeClr val="tx1"/>
                </a:solidFill>
                <a:latin typeface="Gill Sans MT" panose="020B0502020104020203" pitchFamily="34" charset="0"/>
              </a:rPr>
              <a:t>Graphs</a:t>
            </a:r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4949825" y="2996590"/>
            <a:ext cx="1497013" cy="1016000"/>
            <a:chOff x="2211" y="818"/>
            <a:chExt cx="943" cy="640"/>
          </a:xfrm>
        </p:grpSpPr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211" y="818"/>
              <a:ext cx="242" cy="242"/>
            </a:xfrm>
            <a:prstGeom prst="ellipse">
              <a:avLst/>
            </a:prstGeom>
            <a:solidFill>
              <a:srgbClr val="66FF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2912" y="949"/>
              <a:ext cx="242" cy="242"/>
            </a:xfrm>
            <a:prstGeom prst="ellipse">
              <a:avLst/>
            </a:prstGeom>
            <a:solidFill>
              <a:srgbClr val="66FF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2495" y="1216"/>
              <a:ext cx="242" cy="242"/>
            </a:xfrm>
            <a:prstGeom prst="ellipse">
              <a:avLst/>
            </a:prstGeom>
            <a:solidFill>
              <a:srgbClr val="66FFCC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460" y="939"/>
              <a:ext cx="456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2361" y="1052"/>
              <a:ext cx="179" cy="1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 flipV="1">
              <a:off x="2731" y="1166"/>
              <a:ext cx="215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469325" y="4235429"/>
            <a:ext cx="4017962" cy="739775"/>
          </a:xfrm>
          <a:prstGeom prst="rect">
            <a:avLst/>
          </a:prstGeom>
        </p:spPr>
        <p:txBody>
          <a:bodyPr anchor="ctr"/>
          <a:lstStyle/>
          <a:p>
            <a:pPr marL="514350" indent="-5143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 startAt="3"/>
              <a:defRPr/>
            </a:pPr>
            <a:r>
              <a:rPr lang="en-US" sz="3200" b="0" kern="0" dirty="0">
                <a:solidFill>
                  <a:schemeClr val="tx1"/>
                </a:solidFill>
                <a:latin typeface="Gill Sans MT" panose="020B0502020104020203" pitchFamily="34" charset="0"/>
              </a:rPr>
              <a:t>Logical Expressions</a:t>
            </a:r>
          </a:p>
        </p:txBody>
      </p:sp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4949825" y="4406879"/>
            <a:ext cx="3703638" cy="396875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(not X or not Y) and A and B</a:t>
            </a:r>
          </a:p>
        </p:txBody>
      </p:sp>
      <p:sp>
        <p:nvSpPr>
          <p:cNvPr id="19" name="Rectangle 3"/>
          <p:cNvSpPr txBox="1">
            <a:spLocks noChangeArrowheads="1"/>
          </p:cNvSpPr>
          <p:nvPr/>
        </p:nvSpPr>
        <p:spPr>
          <a:xfrm>
            <a:off x="469325" y="5407003"/>
            <a:ext cx="4605338" cy="1062832"/>
          </a:xfrm>
          <a:prstGeom prst="rect">
            <a:avLst/>
          </a:prstGeom>
        </p:spPr>
        <p:txBody>
          <a:bodyPr anchor="ctr"/>
          <a:lstStyle/>
          <a:p>
            <a:pPr marL="514350" indent="-5143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 startAt="4"/>
              <a:defRPr/>
            </a:pPr>
            <a:r>
              <a:rPr lang="en-US" sz="3200" b="0" kern="0" dirty="0">
                <a:solidFill>
                  <a:schemeClr val="tx1"/>
                </a:solidFill>
                <a:latin typeface="Gill Sans MT" panose="020B0502020104020203" pitchFamily="34" charset="0"/>
              </a:rPr>
              <a:t>Syntactic </a:t>
            </a:r>
            <a:r>
              <a:rPr lang="en-US" sz="3200" b="0" kern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Structures (grammars—mutation)</a:t>
            </a:r>
            <a:endParaRPr lang="en-US" sz="3200" b="0" kern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4949825" y="5139510"/>
            <a:ext cx="2063750" cy="1330325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if (x &gt; y)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    z = x - y;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else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dirty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   z = 2 * x;</a:t>
            </a:r>
          </a:p>
        </p:txBody>
      </p:sp>
    </p:spTree>
    <p:extLst>
      <p:ext uri="{BB962C8B-B14F-4D97-AF65-F5344CB8AC3E}">
        <p14:creationId xmlns:p14="http://schemas.microsoft.com/office/powerpoint/2010/main" val="32688254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Criteria and the RIPR Model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15</a:t>
            </a:fld>
            <a:endParaRPr lang="en-US" altLang="zh-CN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67037" y="1602223"/>
            <a:ext cx="4479195" cy="550258"/>
          </a:xfrm>
          <a:prstGeom prst="rect">
            <a:avLst/>
          </a:prstGeom>
        </p:spPr>
        <p:txBody>
          <a:bodyPr anchor="ctr"/>
          <a:lstStyle/>
          <a:p>
            <a:pPr marL="514350" indent="-5143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/>
              <a:defRPr/>
            </a:pPr>
            <a:r>
              <a:rPr lang="en-US" sz="3200" b="0" kern="0" dirty="0">
                <a:solidFill>
                  <a:schemeClr val="tx1"/>
                </a:solidFill>
                <a:latin typeface="Gill Sans MT" panose="020B0502020104020203" pitchFamily="34" charset="0"/>
              </a:rPr>
              <a:t>Input </a:t>
            </a:r>
            <a:r>
              <a:rPr lang="en-US" sz="3200" b="0" kern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Domain Testing</a:t>
            </a:r>
            <a:endParaRPr lang="en-US" sz="3200" b="0" kern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574950" y="1646520"/>
            <a:ext cx="4397768" cy="461665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Does not ensure reachability</a:t>
            </a:r>
            <a:endParaRPr lang="en-US" sz="2400" dirty="0">
              <a:solidFill>
                <a:schemeClr val="tx1"/>
              </a:solidFill>
              <a:latin typeface="Helvetica" charset="0"/>
              <a:cs typeface="Arial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67037" y="2662051"/>
            <a:ext cx="4017962" cy="526027"/>
          </a:xfrm>
          <a:prstGeom prst="rect">
            <a:avLst/>
          </a:prstGeom>
        </p:spPr>
        <p:txBody>
          <a:bodyPr anchor="ctr"/>
          <a:lstStyle/>
          <a:p>
            <a:pPr marL="514350" indent="-5143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 startAt="2"/>
              <a:defRPr/>
            </a:pPr>
            <a:r>
              <a:rPr lang="en-US" sz="3200" b="0" kern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Graph Testing</a:t>
            </a:r>
            <a:endParaRPr lang="en-US" sz="3200" b="0" kern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574950" y="2694232"/>
            <a:ext cx="3703638" cy="461665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Ensures reachability</a:t>
            </a:r>
            <a:endParaRPr lang="en-US" sz="2400" dirty="0">
              <a:solidFill>
                <a:schemeClr val="tx1"/>
              </a:solidFill>
              <a:latin typeface="Helvetica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267037" y="3697648"/>
            <a:ext cx="4479196" cy="908473"/>
          </a:xfrm>
          <a:prstGeom prst="rect">
            <a:avLst/>
          </a:prstGeom>
        </p:spPr>
        <p:txBody>
          <a:bodyPr anchor="ctr"/>
          <a:lstStyle/>
          <a:p>
            <a:pPr marL="514350" indent="-5143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 startAt="3"/>
              <a:defRPr/>
            </a:pPr>
            <a:r>
              <a:rPr lang="en-US" sz="3200" b="0" kern="0" dirty="0">
                <a:solidFill>
                  <a:schemeClr val="tx1"/>
                </a:solidFill>
                <a:latin typeface="Gill Sans MT" panose="020B0502020104020203" pitchFamily="34" charset="0"/>
              </a:rPr>
              <a:t>Logical </a:t>
            </a:r>
            <a:r>
              <a:rPr lang="en-US" sz="3200" b="0" kern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Expression Testing</a:t>
            </a:r>
            <a:endParaRPr lang="en-US" sz="3200" b="0" kern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4574950" y="3736386"/>
            <a:ext cx="3703638" cy="830997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Ensures reachability &amp; infection</a:t>
            </a:r>
            <a:endParaRPr lang="en-US" sz="2400" dirty="0">
              <a:solidFill>
                <a:schemeClr val="tx1"/>
              </a:solidFill>
              <a:latin typeface="Helvetica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67037" y="5115691"/>
            <a:ext cx="4017962" cy="920967"/>
          </a:xfrm>
          <a:prstGeom prst="rect">
            <a:avLst/>
          </a:prstGeom>
        </p:spPr>
        <p:txBody>
          <a:bodyPr anchor="ctr"/>
          <a:lstStyle/>
          <a:p>
            <a:pPr marL="514350" indent="-514350">
              <a:lnSpc>
                <a:spcPct val="90000"/>
              </a:lnSpc>
              <a:spcBef>
                <a:spcPct val="30000"/>
              </a:spcBef>
              <a:buClr>
                <a:schemeClr val="tx1"/>
              </a:buClr>
              <a:buFont typeface="+mj-lt"/>
              <a:buAutoNum type="arabicPeriod" startAt="4"/>
              <a:defRPr/>
            </a:pPr>
            <a:r>
              <a:rPr lang="en-US" sz="3200" b="0" kern="0" dirty="0">
                <a:solidFill>
                  <a:schemeClr val="tx1"/>
                </a:solidFill>
                <a:latin typeface="Gill Sans MT" panose="020B0502020104020203" pitchFamily="34" charset="0"/>
              </a:rPr>
              <a:t>Syntactic </a:t>
            </a:r>
            <a:r>
              <a:rPr lang="en-US" sz="3200" b="0" kern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Structures</a:t>
            </a:r>
            <a:r>
              <a:rPr lang="en-US" sz="3200" b="0" kern="0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sz="3200" b="0" kern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(Mutation testing)</a:t>
            </a: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574950" y="5160676"/>
            <a:ext cx="3703638" cy="830997"/>
          </a:xfrm>
          <a:prstGeom prst="rect">
            <a:avLst/>
          </a:prstGeom>
          <a:solidFill>
            <a:srgbClr val="0000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chemeClr val="tx1"/>
                </a:solidFill>
                <a:latin typeface="Helvetica" charset="0"/>
                <a:cs typeface="Arial" pitchFamily="34" charset="0"/>
              </a:rPr>
              <a:t>Ensures reachability, infection, &amp; propagation</a:t>
            </a:r>
            <a:endParaRPr lang="en-US" sz="2400" dirty="0">
              <a:solidFill>
                <a:schemeClr val="tx1"/>
              </a:solidFill>
              <a:latin typeface="Helvetica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24734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r>
              <a:rPr lang="en-US" sz="900" b="0" smtClean="0">
                <a:solidFill>
                  <a:schemeClr val="tx1"/>
                </a:solidFill>
              </a:rPr>
              <a:t>©  Jeff Offutt</a:t>
            </a:r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25EBC936-9FF8-4D90-95B6-FCF503B2F735}" type="slidenum">
              <a:rPr lang="en-US" sz="900" b="0" smtClean="0">
                <a:solidFill>
                  <a:schemeClr val="tx1"/>
                </a:solidFill>
              </a:rPr>
              <a:pPr/>
              <a:t>16</a:t>
            </a:fld>
            <a:endParaRPr lang="en-US" sz="900" b="0" smtClean="0">
              <a:solidFill>
                <a:schemeClr val="tx1"/>
              </a:solidFill>
            </a:endParaRPr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Ways to Use Test Criteria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904875"/>
            <a:ext cx="8867775" cy="4197350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SzTx/>
              <a:buFont typeface="Monotype Sorts" charset="2"/>
              <a:buAutoNum type="arabicPeriod"/>
            </a:pPr>
            <a:r>
              <a:rPr lang="en-US" sz="2800" dirty="0" smtClean="0">
                <a:solidFill>
                  <a:srgbClr val="FFFF00"/>
                </a:solidFill>
              </a:rPr>
              <a:t>Directly generate</a:t>
            </a:r>
            <a:r>
              <a:rPr lang="en-US" sz="2800" dirty="0" smtClean="0"/>
              <a:t> test values </a:t>
            </a:r>
            <a:r>
              <a:rPr lang="en-US" sz="2800" dirty="0" smtClean="0">
                <a:solidFill>
                  <a:srgbClr val="FFFF00"/>
                </a:solidFill>
              </a:rPr>
              <a:t>to satisfy</a:t>
            </a:r>
            <a:r>
              <a:rPr lang="en-US" sz="2800" dirty="0" smtClean="0"/>
              <a:t> the criterion</a:t>
            </a:r>
          </a:p>
          <a:p>
            <a:pPr marL="857250" lvl="1" indent="-457200">
              <a:buClr>
                <a:schemeClr val="tx1"/>
              </a:buClr>
              <a:buSzTx/>
            </a:pPr>
            <a:r>
              <a:rPr lang="en-US" sz="2400" dirty="0" smtClean="0"/>
              <a:t>Often assumed by the research community</a:t>
            </a:r>
          </a:p>
          <a:p>
            <a:pPr marL="857250" lvl="1" indent="-457200">
              <a:buClr>
                <a:schemeClr val="tx1"/>
              </a:buClr>
              <a:buSzTx/>
            </a:pPr>
            <a:r>
              <a:rPr lang="en-US" sz="2400" dirty="0" smtClean="0"/>
              <a:t>Most obvious way to use criteria</a:t>
            </a:r>
          </a:p>
          <a:p>
            <a:pPr marL="857250" lvl="1" indent="-457200">
              <a:buClr>
                <a:schemeClr val="tx1"/>
              </a:buClr>
              <a:buSzTx/>
            </a:pPr>
            <a:r>
              <a:rPr lang="en-US" sz="2400" dirty="0" smtClean="0"/>
              <a:t>Very hard without automated tools</a:t>
            </a:r>
          </a:p>
          <a:p>
            <a:pPr marL="457200" indent="-457200">
              <a:buClr>
                <a:schemeClr val="tx1"/>
              </a:buClr>
              <a:buSzTx/>
              <a:buFont typeface="Monotype Sorts" charset="2"/>
              <a:buAutoNum type="arabicPeriod"/>
            </a:pPr>
            <a:r>
              <a:rPr lang="en-US" sz="2800" dirty="0" smtClean="0"/>
              <a:t>Generate test values </a:t>
            </a:r>
            <a:r>
              <a:rPr lang="en-US" sz="2800" dirty="0" smtClean="0">
                <a:solidFill>
                  <a:srgbClr val="FFFF00"/>
                </a:solidFill>
              </a:rPr>
              <a:t>externally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FFFF00"/>
                </a:solidFill>
              </a:rPr>
              <a:t>measure</a:t>
            </a:r>
            <a:r>
              <a:rPr lang="en-US" sz="2800" dirty="0" smtClean="0"/>
              <a:t> against the criterion</a:t>
            </a:r>
          </a:p>
          <a:p>
            <a:pPr marL="838200" lvl="1" indent="-381000">
              <a:buClr>
                <a:schemeClr val="tx1"/>
              </a:buClr>
            </a:pPr>
            <a:r>
              <a:rPr lang="en-US" sz="2800" dirty="0" smtClean="0"/>
              <a:t>Usually </a:t>
            </a:r>
            <a:r>
              <a:rPr lang="en-US" sz="2800" dirty="0"/>
              <a:t>favored by industry</a:t>
            </a:r>
          </a:p>
          <a:p>
            <a:pPr marL="838200" lvl="1" indent="-381000">
              <a:buClr>
                <a:schemeClr val="tx1"/>
              </a:buClr>
            </a:pPr>
            <a:r>
              <a:rPr lang="en-US" sz="2800" dirty="0" smtClean="0"/>
              <a:t>Sometimes misleading</a:t>
            </a:r>
          </a:p>
          <a:p>
            <a:pPr marL="838200" lvl="1" indent="-381000">
              <a:buClr>
                <a:schemeClr val="tx1"/>
              </a:buClr>
            </a:pPr>
            <a:r>
              <a:rPr lang="en-US" sz="2800" dirty="0" smtClean="0"/>
              <a:t>If tests do not reach 100% coverage, what does that mean?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397052" y="5586885"/>
            <a:ext cx="8337883" cy="584775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>
            <a:lvl1pPr marL="457200" indent="-45720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>
              <a:buFont typeface="Monotype Sorts" charset="2"/>
              <a:buNone/>
            </a:pPr>
            <a:r>
              <a:rPr lang="en-US" sz="3200" dirty="0">
                <a:latin typeface="Gill Sans MT" panose="020B0502020104020203" pitchFamily="34" charset="0"/>
              </a:rPr>
              <a:t>Test criteria are sometimes called </a:t>
            </a:r>
            <a:r>
              <a:rPr lang="en-US" sz="3200" u="sng" dirty="0">
                <a:solidFill>
                  <a:srgbClr val="FFFF00"/>
                </a:solidFill>
                <a:latin typeface="Gill Sans MT" panose="020B0502020104020203" pitchFamily="34" charset="0"/>
              </a:rPr>
              <a:t>metrics</a:t>
            </a:r>
          </a:p>
        </p:txBody>
      </p:sp>
    </p:spTree>
    <p:extLst>
      <p:ext uri="{BB962C8B-B14F-4D97-AF65-F5344CB8AC3E}">
        <p14:creationId xmlns:p14="http://schemas.microsoft.com/office/powerpoint/2010/main" val="2151297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/>
          </p:nvPr>
        </p:nvSpPr>
        <p:spPr>
          <a:xfrm>
            <a:off x="84221" y="96838"/>
            <a:ext cx="7918367" cy="1376855"/>
          </a:xfrm>
        </p:spPr>
        <p:txBody>
          <a:bodyPr/>
          <a:lstStyle/>
          <a:p>
            <a:r>
              <a:rPr lang="en-US" dirty="0" smtClean="0"/>
              <a:t>Advantages of Criteria-Based Test Design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>
          <a:xfrm>
            <a:off x="88900" y="1576136"/>
            <a:ext cx="8966200" cy="5029451"/>
          </a:xfrm>
        </p:spPr>
        <p:txBody>
          <a:bodyPr/>
          <a:lstStyle/>
          <a:p>
            <a:r>
              <a:rPr lang="en-US" sz="2800" dirty="0" smtClean="0"/>
              <a:t> Criteria maximize the “</a:t>
            </a:r>
            <a:r>
              <a:rPr lang="en-US" sz="2800" dirty="0" smtClean="0">
                <a:solidFill>
                  <a:schemeClr val="tx2"/>
                </a:solidFill>
              </a:rPr>
              <a:t>bang for the buck</a:t>
            </a:r>
            <a:r>
              <a:rPr lang="en-US" sz="2800" dirty="0" smtClean="0"/>
              <a:t>”</a:t>
            </a:r>
          </a:p>
          <a:p>
            <a:pPr lvl="1"/>
            <a:r>
              <a:rPr lang="en-US" sz="2400" dirty="0" smtClean="0">
                <a:solidFill>
                  <a:schemeClr val="tx2"/>
                </a:solidFill>
              </a:rPr>
              <a:t>Fewer</a:t>
            </a:r>
            <a:r>
              <a:rPr lang="en-US" sz="2400" dirty="0" smtClean="0"/>
              <a:t> tests that are </a:t>
            </a:r>
            <a:r>
              <a:rPr lang="en-US" sz="2400" dirty="0" smtClean="0">
                <a:solidFill>
                  <a:schemeClr val="tx2"/>
                </a:solidFill>
              </a:rPr>
              <a:t>more effective</a:t>
            </a:r>
            <a:r>
              <a:rPr lang="en-US" sz="2400" dirty="0" smtClean="0"/>
              <a:t> at finding faults</a:t>
            </a:r>
          </a:p>
          <a:p>
            <a:r>
              <a:rPr lang="en-US" sz="2800" dirty="0"/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Comprehensive</a:t>
            </a:r>
            <a:r>
              <a:rPr lang="en-US" sz="2800" dirty="0" smtClean="0"/>
              <a:t> test set with minimal overlap</a:t>
            </a:r>
          </a:p>
          <a:p>
            <a:r>
              <a:rPr lang="en-US" sz="2800" dirty="0"/>
              <a:t> </a:t>
            </a:r>
            <a:r>
              <a:rPr lang="en-US" sz="2800" dirty="0" smtClean="0">
                <a:solidFill>
                  <a:schemeClr val="tx2"/>
                </a:solidFill>
              </a:rPr>
              <a:t>Traceability</a:t>
            </a:r>
            <a:r>
              <a:rPr lang="en-US" sz="2800" dirty="0" smtClean="0"/>
              <a:t> from software artifacts to tests</a:t>
            </a:r>
          </a:p>
          <a:p>
            <a:pPr lvl="1"/>
            <a:r>
              <a:rPr lang="en-US" sz="2400" dirty="0" smtClean="0"/>
              <a:t>The “</a:t>
            </a:r>
            <a:r>
              <a:rPr lang="en-US" sz="2400" dirty="0" smtClean="0">
                <a:solidFill>
                  <a:schemeClr val="tx2"/>
                </a:solidFill>
              </a:rPr>
              <a:t>why</a:t>
            </a:r>
            <a:r>
              <a:rPr lang="en-US" sz="2400" dirty="0" smtClean="0"/>
              <a:t>” for each test is answered</a:t>
            </a:r>
          </a:p>
          <a:p>
            <a:pPr lvl="1"/>
            <a:r>
              <a:rPr lang="en-US" sz="2400" dirty="0" smtClean="0"/>
              <a:t>Built-in support for </a:t>
            </a:r>
            <a:r>
              <a:rPr lang="en-US" sz="2400" dirty="0" smtClean="0">
                <a:solidFill>
                  <a:schemeClr val="tx2"/>
                </a:solidFill>
              </a:rPr>
              <a:t>regression testing</a:t>
            </a:r>
          </a:p>
          <a:p>
            <a:r>
              <a:rPr lang="en-US" sz="2800" dirty="0"/>
              <a:t> A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chemeClr val="tx2"/>
                </a:solidFill>
              </a:rPr>
              <a:t>stopping rule</a:t>
            </a:r>
            <a:r>
              <a:rPr lang="en-US" sz="2800" dirty="0" smtClean="0"/>
              <a:t>” for testing—advance knowledge of </a:t>
            </a:r>
            <a:r>
              <a:rPr lang="en-US" sz="2800" dirty="0" smtClean="0">
                <a:solidFill>
                  <a:schemeClr val="tx2"/>
                </a:solidFill>
              </a:rPr>
              <a:t>how many tests</a:t>
            </a:r>
            <a:r>
              <a:rPr lang="en-US" sz="2800" dirty="0" smtClean="0"/>
              <a:t> are needed</a:t>
            </a:r>
          </a:p>
          <a:p>
            <a:r>
              <a:rPr lang="en-US" sz="2800" dirty="0"/>
              <a:t> Natural </a:t>
            </a:r>
            <a:r>
              <a:rPr lang="en-US" sz="2800" dirty="0" smtClean="0"/>
              <a:t>to </a:t>
            </a:r>
            <a:r>
              <a:rPr lang="en-US" sz="2800" dirty="0" smtClean="0">
                <a:solidFill>
                  <a:schemeClr val="tx2"/>
                </a:solidFill>
              </a:rPr>
              <a:t>automate</a:t>
            </a:r>
          </a:p>
        </p:txBody>
      </p:sp>
      <p:sp>
        <p:nvSpPr>
          <p:cNvPr id="9216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r>
              <a:rPr lang="en-US" sz="900" b="0" smtClean="0">
                <a:solidFill>
                  <a:schemeClr val="tx1"/>
                </a:solidFill>
              </a:rPr>
              <a:t>©  Jeff Offutt</a:t>
            </a:r>
          </a:p>
        </p:txBody>
      </p:sp>
      <p:sp>
        <p:nvSpPr>
          <p:cNvPr id="921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8FF04DF6-E707-4B02-9D0E-1A35812AA008}" type="slidenum">
              <a:rPr lang="en-US" sz="900" b="0" smtClean="0">
                <a:solidFill>
                  <a:schemeClr val="tx1"/>
                </a:solidFill>
              </a:rPr>
              <a:pPr/>
              <a:t>17</a:t>
            </a:fld>
            <a:endParaRPr lang="en-US" sz="900" b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731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Criteria Summary</a:t>
            </a:r>
          </a:p>
        </p:txBody>
      </p:sp>
      <p:sp>
        <p:nvSpPr>
          <p:cNvPr id="94212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r>
              <a:rPr lang="en-US" sz="900" b="0" smtClean="0">
                <a:solidFill>
                  <a:schemeClr val="tx1"/>
                </a:solidFill>
              </a:rPr>
              <a:t>©  Jeff Offutt</a:t>
            </a:r>
          </a:p>
        </p:txBody>
      </p:sp>
      <p:sp>
        <p:nvSpPr>
          <p:cNvPr id="9421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E5BEB02C-8F69-47C8-8B54-E3AFBEBDBE13}" type="slidenum">
              <a:rPr lang="en-US" sz="900" b="0" smtClean="0">
                <a:solidFill>
                  <a:schemeClr val="tx1"/>
                </a:solidFill>
              </a:rPr>
              <a:pPr/>
              <a:t>18</a:t>
            </a:fld>
            <a:endParaRPr lang="en-US" sz="900" b="0" smtClean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914400" y="866775"/>
            <a:ext cx="7304088" cy="5656855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28575">
            <a:solidFill>
              <a:srgbClr val="000000"/>
            </a:solidFill>
          </a:ln>
          <a:effectLst>
            <a:outerShdw blurRad="50800" dist="1270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marL="274320" indent="-27432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800" b="0" kern="0" dirty="0">
                <a:solidFill>
                  <a:schemeClr val="tx1">
                    <a:lumMod val="95000"/>
                  </a:schemeClr>
                </a:solidFill>
                <a:latin typeface="Gill Sans MT" panose="020B0502020104020203" pitchFamily="34" charset="0"/>
              </a:rPr>
              <a:t>Many companies still use “</a:t>
            </a:r>
            <a:r>
              <a:rPr lang="en-US" sz="2800" b="0" kern="0" dirty="0">
                <a:solidFill>
                  <a:schemeClr val="tx2"/>
                </a:solidFill>
                <a:latin typeface="Gill Sans MT" panose="020B0502020104020203" pitchFamily="34" charset="0"/>
              </a:rPr>
              <a:t>monkey testing</a:t>
            </a:r>
            <a:r>
              <a:rPr lang="en-US" sz="2800" b="0" kern="0" dirty="0">
                <a:solidFill>
                  <a:schemeClr val="tx1">
                    <a:lumMod val="95000"/>
                  </a:schemeClr>
                </a:solidFill>
                <a:latin typeface="Gill Sans MT" panose="020B0502020104020203" pitchFamily="34" charset="0"/>
              </a:rPr>
              <a:t>”</a:t>
            </a:r>
          </a:p>
          <a:p>
            <a:pPr marL="731520" lvl="1" indent="-27432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Gill Sans MT" panose="020B0502020104020203" pitchFamily="34" charset="0"/>
              </a:rPr>
              <a:t>A human sits at the keyboard, </a:t>
            </a:r>
            <a:r>
              <a:rPr lang="en-US" sz="2400" b="0" kern="0" dirty="0">
                <a:solidFill>
                  <a:schemeClr val="tx2"/>
                </a:solidFill>
                <a:latin typeface="Gill Sans MT" panose="020B0502020104020203" pitchFamily="34" charset="0"/>
              </a:rPr>
              <a:t>wiggles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Gill Sans MT" panose="020B0502020104020203" pitchFamily="34" charset="0"/>
              </a:rPr>
              <a:t> the mouse and </a:t>
            </a:r>
            <a:r>
              <a:rPr lang="en-US" sz="2400" b="0" kern="0" dirty="0">
                <a:solidFill>
                  <a:schemeClr val="tx2"/>
                </a:solidFill>
                <a:latin typeface="Gill Sans MT" panose="020B0502020104020203" pitchFamily="34" charset="0"/>
              </a:rPr>
              <a:t>bangs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Gill Sans MT" panose="020B0502020104020203" pitchFamily="34" charset="0"/>
              </a:rPr>
              <a:t> the keyboard</a:t>
            </a:r>
          </a:p>
          <a:p>
            <a:pPr marL="731520" lvl="1" indent="-27432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Gill Sans MT" panose="020B0502020104020203" pitchFamily="34" charset="0"/>
              </a:rPr>
              <a:t>No </a:t>
            </a:r>
            <a:r>
              <a:rPr lang="en-US" sz="2400" b="0" kern="0" dirty="0">
                <a:solidFill>
                  <a:schemeClr val="tx2"/>
                </a:solidFill>
                <a:latin typeface="Gill Sans MT" panose="020B0502020104020203" pitchFamily="34" charset="0"/>
              </a:rPr>
              <a:t>automation</a:t>
            </a:r>
          </a:p>
          <a:p>
            <a:pPr marL="731520" lvl="1" indent="-27432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Gill Sans MT" panose="020B0502020104020203" pitchFamily="34" charset="0"/>
              </a:rPr>
              <a:t>Minimal training required</a:t>
            </a:r>
          </a:p>
          <a:p>
            <a:pPr marL="274320" indent="-27432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Gill Sans MT" panose="020B0502020104020203" pitchFamily="34" charset="0"/>
              </a:rPr>
              <a:t>Some companies automate human-designed tests</a:t>
            </a:r>
          </a:p>
          <a:p>
            <a:pPr marL="274320" indent="-27432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Gill Sans MT" panose="020B0502020104020203" pitchFamily="34" charset="0"/>
              </a:rPr>
              <a:t>But companies that </a:t>
            </a:r>
            <a:r>
              <a:rPr lang="en-US" sz="2400" b="0" kern="0" dirty="0" smtClean="0">
                <a:solidFill>
                  <a:schemeClr val="tx1">
                    <a:lumMod val="95000"/>
                  </a:schemeClr>
                </a:solidFill>
                <a:latin typeface="Gill Sans MT" panose="020B0502020104020203" pitchFamily="34" charset="0"/>
              </a:rPr>
              <a:t>use both automation </a:t>
            </a:r>
            <a:r>
              <a:rPr lang="en-US" sz="2400" b="0" kern="0" dirty="0">
                <a:solidFill>
                  <a:schemeClr val="tx1">
                    <a:lumMod val="95000"/>
                  </a:schemeClr>
                </a:solidFill>
                <a:latin typeface="Gill Sans MT" panose="020B0502020104020203" pitchFamily="34" charset="0"/>
              </a:rPr>
              <a:t>and criteria-based testing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501900" y="4438824"/>
            <a:ext cx="4119563" cy="522287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>
                <a:latin typeface="Comic Sans MS" pitchFamily="66" charset="0"/>
              </a:rPr>
              <a:t>Save money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13013" y="5103986"/>
            <a:ext cx="4097337" cy="523875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>
                <a:latin typeface="Comic Sans MS" pitchFamily="66" charset="0"/>
              </a:rPr>
              <a:t>Find more faults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20950" y="5770736"/>
            <a:ext cx="4081463" cy="523875"/>
          </a:xfrm>
          <a:prstGeom prst="rect">
            <a:avLst/>
          </a:prstGeom>
          <a:solidFill>
            <a:srgbClr val="00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>
                <a:latin typeface="Comic Sans MS" pitchFamily="66" charset="0"/>
              </a:rPr>
              <a:t>Build better software</a:t>
            </a:r>
          </a:p>
        </p:txBody>
      </p:sp>
    </p:spTree>
    <p:extLst>
      <p:ext uri="{BB962C8B-B14F-4D97-AF65-F5344CB8AC3E}">
        <p14:creationId xmlns:p14="http://schemas.microsoft.com/office/powerpoint/2010/main" val="25969943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2" animBg="1"/>
      <p:bldP spid="7" grpId="0" animBg="1"/>
      <p:bldP spid="8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19</a:t>
            </a:fld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273526" y="1799828"/>
            <a:ext cx="6597781" cy="344597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Our backgrounds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Coverage criteria overview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Mutation analysis overview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Mutation for source code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 startAt="5"/>
            </a:pPr>
            <a:r>
              <a:rPr lang="en-US" kern="0" dirty="0" smtClean="0">
                <a:solidFill>
                  <a:srgbClr val="000000"/>
                </a:solidFill>
              </a:rPr>
              <a:t>Mutation </a:t>
            </a:r>
            <a:r>
              <a:rPr lang="en-US" kern="0" dirty="0">
                <a:solidFill>
                  <a:srgbClr val="000000"/>
                </a:solidFill>
              </a:rPr>
              <a:t>for input </a:t>
            </a:r>
            <a:r>
              <a:rPr lang="en-US" kern="0" dirty="0" smtClean="0">
                <a:solidFill>
                  <a:srgbClr val="000000"/>
                </a:solidFill>
              </a:rPr>
              <a:t>space grammars</a:t>
            </a:r>
            <a:endParaRPr lang="en-US" kern="0" dirty="0">
              <a:solidFill>
                <a:srgbClr val="00000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 startAt="6"/>
            </a:pPr>
            <a:r>
              <a:rPr lang="en-US" kern="0" dirty="0" smtClean="0">
                <a:solidFill>
                  <a:srgbClr val="000000"/>
                </a:solidFill>
              </a:rPr>
              <a:t>Open </a:t>
            </a:r>
            <a:r>
              <a:rPr lang="en-US" kern="0" dirty="0">
                <a:solidFill>
                  <a:srgbClr val="000000"/>
                </a:solidFill>
              </a:rPr>
              <a:t>research </a:t>
            </a:r>
            <a:r>
              <a:rPr lang="en-US" kern="0" dirty="0" smtClean="0">
                <a:solidFill>
                  <a:srgbClr val="000000"/>
                </a:solidFill>
              </a:rPr>
              <a:t>problems</a:t>
            </a:r>
            <a:endParaRPr lang="en-US" kern="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12419" y="2898765"/>
            <a:ext cx="4720728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512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2</a:t>
            </a:fld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273526" y="1799828"/>
            <a:ext cx="6597781" cy="344597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Our backgrounds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Coverage criteria overview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Mutation analysis overview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Mutation for source code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 startAt="5"/>
            </a:pPr>
            <a:r>
              <a:rPr lang="en-US" kern="0" dirty="0" smtClean="0">
                <a:solidFill>
                  <a:srgbClr val="000000"/>
                </a:solidFill>
              </a:rPr>
              <a:t>Mutation </a:t>
            </a:r>
            <a:r>
              <a:rPr lang="en-US" kern="0" dirty="0">
                <a:solidFill>
                  <a:srgbClr val="000000"/>
                </a:solidFill>
              </a:rPr>
              <a:t>for input </a:t>
            </a:r>
            <a:r>
              <a:rPr lang="en-US" kern="0" dirty="0" smtClean="0">
                <a:solidFill>
                  <a:srgbClr val="000000"/>
                </a:solidFill>
              </a:rPr>
              <a:t>space grammars</a:t>
            </a:r>
            <a:endParaRPr lang="en-US" kern="0" dirty="0">
              <a:solidFill>
                <a:srgbClr val="00000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 startAt="6"/>
            </a:pPr>
            <a:r>
              <a:rPr lang="en-US" kern="0" dirty="0" smtClean="0">
                <a:solidFill>
                  <a:srgbClr val="000000"/>
                </a:solidFill>
              </a:rPr>
              <a:t>Open </a:t>
            </a:r>
            <a:r>
              <a:rPr lang="en-US" kern="0" dirty="0">
                <a:solidFill>
                  <a:srgbClr val="000000"/>
                </a:solidFill>
              </a:rPr>
              <a:t>research </a:t>
            </a:r>
            <a:r>
              <a:rPr lang="en-US" kern="0" dirty="0" smtClean="0">
                <a:solidFill>
                  <a:srgbClr val="000000"/>
                </a:solidFill>
              </a:rPr>
              <a:t>problems</a:t>
            </a:r>
            <a:endParaRPr lang="en-US" kern="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12419" y="1827955"/>
            <a:ext cx="3206390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539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Mutant?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DD6F-8B6C-4A1D-8FFB-4712A03F9B8F}" type="slidenum">
              <a:rPr lang="zh-CN" altLang="en-US" smtClean="0"/>
              <a:pPr>
                <a:defRPr/>
              </a:pPr>
              <a:t>20</a:t>
            </a:fld>
            <a:endParaRPr lang="en-US" altLang="zh-CN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10388" y="998681"/>
            <a:ext cx="8715123" cy="1723549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Mutant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A small syntactic change to a programming artifact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(program, </a:t>
            </a:r>
            <a:r>
              <a:rPr lang="en-US" sz="24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statechart</a:t>
            </a: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, XML, SQL, specification, …)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98217" y="3206458"/>
            <a:ext cx="7347568" cy="2246769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Mutation operators are defined on the underlying grammar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(change an operator to another compatible operator, change an edge from one target state to another, …)</a:t>
            </a:r>
            <a:endParaRPr lang="en-US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7690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is Mutation ?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21</a:t>
            </a:fld>
            <a:endParaRPr lang="en-US" altLang="zh-CN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42900" y="1909763"/>
            <a:ext cx="8458200" cy="3111500"/>
          </a:xfrm>
          <a:prstGeom prst="rect">
            <a:avLst/>
          </a:prstGeom>
          <a:gradFill rotWithShape="1">
            <a:gsLst>
              <a:gs pos="0">
                <a:srgbClr val="3333FF">
                  <a:gamma/>
                  <a:shade val="46275"/>
                  <a:invGamma/>
                </a:srgbClr>
              </a:gs>
              <a:gs pos="50000">
                <a:srgbClr val="3333FF"/>
              </a:gs>
              <a:gs pos="100000">
                <a:srgbClr val="3333FF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altLang="zh-CN" sz="28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SimSun" pitchFamily="2" charset="-122"/>
              </a:rPr>
              <a:t>General View</a:t>
            </a:r>
            <a:endParaRPr lang="en-US" altLang="zh-CN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SimSun" pitchFamily="2" charset="-122"/>
            </a:endParaRPr>
          </a:p>
          <a:p>
            <a:pPr algn="ctr">
              <a:spcBef>
                <a:spcPct val="20000"/>
              </a:spcBef>
              <a:defRPr/>
            </a:pPr>
            <a:endParaRPr lang="en-US" altLang="zh-CN" sz="28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SimSun" pitchFamily="2" charset="-122"/>
            </a:endParaRPr>
          </a:p>
          <a:p>
            <a:pPr algn="ctr">
              <a:spcBef>
                <a:spcPct val="20000"/>
              </a:spcBef>
              <a:defRPr/>
            </a:pPr>
            <a:endParaRPr lang="en-US" altLang="zh-CN" sz="28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SimSun" pitchFamily="2" charset="-122"/>
            </a:endParaRPr>
          </a:p>
          <a:p>
            <a:pPr algn="ctr">
              <a:spcBef>
                <a:spcPct val="20000"/>
              </a:spcBef>
              <a:defRPr/>
            </a:pPr>
            <a:endParaRPr lang="en-US" altLang="zh-CN" sz="28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SimSun" pitchFamily="2" charset="-122"/>
            </a:endParaRPr>
          </a:p>
          <a:p>
            <a:pPr algn="ctr">
              <a:spcBef>
                <a:spcPct val="20000"/>
              </a:spcBef>
              <a:defRPr/>
            </a:pPr>
            <a:endParaRPr lang="en-US" altLang="zh-CN" sz="28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SimSun" pitchFamily="2" charset="-122"/>
            </a:endParaRPr>
          </a:p>
          <a:p>
            <a:pPr algn="ctr">
              <a:spcBef>
                <a:spcPct val="20000"/>
              </a:spcBef>
              <a:defRPr/>
            </a:pPr>
            <a:endParaRPr 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SimSun" pitchFamily="2" charset="-122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42900" y="1936750"/>
            <a:ext cx="8458200" cy="3108543"/>
          </a:xfrm>
          <a:prstGeom prst="rect">
            <a:avLst/>
          </a:prstGeom>
          <a:noFill/>
          <a:ln w="2857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endParaRPr lang="en-US" altLang="zh-CN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SimSun" pitchFamily="2" charset="-122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altLang="zh-CN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SimSun" pitchFamily="2" charset="-122"/>
              </a:rPr>
              <a:t>We are performing mutation analysis whenever we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en-US" altLang="zh-CN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SimSun" pitchFamily="2" charset="-122"/>
              </a:rPr>
              <a:t> use well defined </a:t>
            </a:r>
            <a:r>
              <a:rPr lang="en-US" altLang="zh-CN" sz="28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SimSun" pitchFamily="2" charset="-122"/>
              </a:rPr>
              <a:t>rules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en-US" altLang="zh-CN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SimSun" pitchFamily="2" charset="-122"/>
              </a:rPr>
              <a:t> defined on </a:t>
            </a:r>
            <a:r>
              <a:rPr lang="en-US" altLang="zh-CN" sz="28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SimSun" pitchFamily="2" charset="-122"/>
              </a:rPr>
              <a:t>syntactic descriptions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en-US" altLang="zh-CN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SimSun" pitchFamily="2" charset="-122"/>
              </a:rPr>
              <a:t> to make </a:t>
            </a:r>
            <a:r>
              <a:rPr lang="en-US" altLang="zh-CN" sz="28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SimSun" pitchFamily="2" charset="-122"/>
              </a:rPr>
              <a:t>systematic changes</a:t>
            </a:r>
          </a:p>
          <a:p>
            <a:pPr>
              <a:spcBef>
                <a:spcPct val="20000"/>
              </a:spcBef>
              <a:buFontTx/>
              <a:buChar char="•"/>
              <a:defRPr/>
            </a:pPr>
            <a:r>
              <a:rPr lang="en-US" altLang="zh-CN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SimSun" pitchFamily="2" charset="-122"/>
              </a:rPr>
              <a:t> to the </a:t>
            </a:r>
            <a:r>
              <a:rPr lang="en-US" altLang="zh-CN" sz="28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SimSun" pitchFamily="2" charset="-122"/>
              </a:rPr>
              <a:t>syntax</a:t>
            </a:r>
            <a:r>
              <a:rPr lang="en-US" altLang="zh-CN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SimSun" pitchFamily="2" charset="-122"/>
              </a:rPr>
              <a:t> or to </a:t>
            </a:r>
            <a:r>
              <a:rPr lang="en-US" altLang="zh-CN" sz="28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SimSun" pitchFamily="2" charset="-122"/>
              </a:rPr>
              <a:t>objects</a:t>
            </a:r>
            <a:r>
              <a:rPr lang="en-US" altLang="zh-CN" sz="2800" b="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SimSun" pitchFamily="2" charset="-122"/>
              </a:rPr>
              <a:t> developed from the syntax</a:t>
            </a:r>
            <a:endParaRPr lang="en-US" sz="2800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SimSun" pitchFamily="2" charset="-122"/>
            </a:endParaRPr>
          </a:p>
        </p:txBody>
      </p: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2971800" y="1757363"/>
            <a:ext cx="4572000" cy="1752600"/>
            <a:chOff x="1872" y="1680"/>
            <a:chExt cx="2880" cy="1104"/>
          </a:xfrm>
        </p:grpSpPr>
        <p:sp>
          <p:nvSpPr>
            <p:cNvPr id="8" name="Oval 9"/>
            <p:cNvSpPr>
              <a:spLocks noChangeArrowheads="1"/>
            </p:cNvSpPr>
            <p:nvPr/>
          </p:nvSpPr>
          <p:spPr bwMode="auto">
            <a:xfrm>
              <a:off x="1872" y="2400"/>
              <a:ext cx="672" cy="38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3744" y="1680"/>
              <a:ext cx="1008" cy="524"/>
            </a:xfrm>
            <a:prstGeom prst="rect">
              <a:avLst/>
            </a:prstGeom>
            <a:solidFill>
              <a:srgbClr val="0000CC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FFCC00"/>
                  </a:solidFill>
                  <a:latin typeface="Gill Sans MT" panose="020B0502020104020203" pitchFamily="34" charset="0"/>
                </a:rPr>
                <a:t>mutation operators</a:t>
              </a:r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 flipV="1">
              <a:off x="2544" y="2016"/>
              <a:ext cx="1200" cy="57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CC00"/>
                </a:solidFill>
              </a:endParaRPr>
            </a:p>
          </p:txBody>
        </p:sp>
      </p:grpSp>
      <p:grpSp>
        <p:nvGrpSpPr>
          <p:cNvPr id="11" name="Group 12"/>
          <p:cNvGrpSpPr>
            <a:grpSpLocks/>
          </p:cNvGrpSpPr>
          <p:nvPr/>
        </p:nvGrpSpPr>
        <p:grpSpPr bwMode="auto">
          <a:xfrm>
            <a:off x="2145064" y="2824163"/>
            <a:ext cx="5791200" cy="1295400"/>
            <a:chOff x="1392" y="2352"/>
            <a:chExt cx="3648" cy="816"/>
          </a:xfrm>
        </p:grpSpPr>
        <p:sp>
          <p:nvSpPr>
            <p:cNvPr id="12" name="Oval 13"/>
            <p:cNvSpPr>
              <a:spLocks noChangeArrowheads="1"/>
            </p:cNvSpPr>
            <p:nvPr/>
          </p:nvSpPr>
          <p:spPr bwMode="auto">
            <a:xfrm>
              <a:off x="1392" y="2736"/>
              <a:ext cx="2304" cy="432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13" name="Text Box 14"/>
            <p:cNvSpPr txBox="1">
              <a:spLocks noChangeArrowheads="1"/>
            </p:cNvSpPr>
            <p:nvPr/>
          </p:nvSpPr>
          <p:spPr bwMode="auto">
            <a:xfrm>
              <a:off x="3888" y="2352"/>
              <a:ext cx="1152" cy="294"/>
            </a:xfrm>
            <a:prstGeom prst="rect">
              <a:avLst/>
            </a:prstGeom>
            <a:solidFill>
              <a:srgbClr val="0000CC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FFCC00"/>
                  </a:solidFill>
                  <a:latin typeface="Gill Sans MT" panose="020B0502020104020203" pitchFamily="34" charset="0"/>
                </a:rPr>
                <a:t>grammars</a:t>
              </a:r>
            </a:p>
          </p:txBody>
        </p:sp>
        <p:sp>
          <p:nvSpPr>
            <p:cNvPr id="14" name="Line 15"/>
            <p:cNvSpPr>
              <a:spLocks noChangeShapeType="1"/>
            </p:cNvSpPr>
            <p:nvPr/>
          </p:nvSpPr>
          <p:spPr bwMode="auto">
            <a:xfrm flipV="1">
              <a:off x="3264" y="2592"/>
              <a:ext cx="624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CC00"/>
                </a:solidFill>
              </a:endParaRPr>
            </a:p>
          </p:txBody>
        </p:sp>
      </p:grp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1447800" y="4500563"/>
            <a:ext cx="2743200" cy="1219200"/>
            <a:chOff x="912" y="3408"/>
            <a:chExt cx="1728" cy="768"/>
          </a:xfrm>
        </p:grpSpPr>
        <p:sp>
          <p:nvSpPr>
            <p:cNvPr id="16" name="Oval 17"/>
            <p:cNvSpPr>
              <a:spLocks noChangeArrowheads="1"/>
            </p:cNvSpPr>
            <p:nvPr/>
          </p:nvSpPr>
          <p:spPr bwMode="auto">
            <a:xfrm>
              <a:off x="912" y="3408"/>
              <a:ext cx="768" cy="38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1488" y="3882"/>
              <a:ext cx="1152" cy="294"/>
            </a:xfrm>
            <a:prstGeom prst="rect">
              <a:avLst/>
            </a:prstGeom>
            <a:solidFill>
              <a:srgbClr val="0000CC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FFCC00"/>
                  </a:solidFill>
                  <a:latin typeface="Gill Sans MT" panose="020B0502020104020203" pitchFamily="34" charset="0"/>
                </a:rPr>
                <a:t>grammar</a:t>
              </a:r>
            </a:p>
          </p:txBody>
        </p:sp>
        <p:sp>
          <p:nvSpPr>
            <p:cNvPr id="18" name="Line 19"/>
            <p:cNvSpPr>
              <a:spLocks noChangeShapeType="1"/>
            </p:cNvSpPr>
            <p:nvPr/>
          </p:nvSpPr>
          <p:spPr bwMode="auto">
            <a:xfrm>
              <a:off x="1248" y="3792"/>
              <a:ext cx="24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CC00"/>
                </a:solidFill>
              </a:endParaRPr>
            </a:p>
          </p:txBody>
        </p:sp>
      </p:grpSp>
      <p:grpSp>
        <p:nvGrpSpPr>
          <p:cNvPr id="19" name="Group 20"/>
          <p:cNvGrpSpPr>
            <a:grpSpLocks/>
          </p:cNvGrpSpPr>
          <p:nvPr/>
        </p:nvGrpSpPr>
        <p:grpSpPr bwMode="auto">
          <a:xfrm>
            <a:off x="3352800" y="4500567"/>
            <a:ext cx="5516564" cy="1625601"/>
            <a:chOff x="2112" y="3360"/>
            <a:chExt cx="3475" cy="1024"/>
          </a:xfrm>
        </p:grpSpPr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2112" y="3360"/>
              <a:ext cx="816" cy="38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3696" y="3744"/>
              <a:ext cx="1891" cy="640"/>
            </a:xfrm>
            <a:prstGeom prst="rect">
              <a:avLst/>
            </a:prstGeom>
            <a:solidFill>
              <a:srgbClr val="0000CC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dirty="0">
                  <a:solidFill>
                    <a:srgbClr val="FFCC00"/>
                  </a:solidFill>
                  <a:latin typeface="Gill Sans MT" panose="020B0502020104020203" pitchFamily="34" charset="0"/>
                </a:rPr>
                <a:t>ground </a:t>
              </a:r>
              <a:r>
                <a:rPr lang="en-US" altLang="en-US" sz="2400" dirty="0" smtClean="0">
                  <a:solidFill>
                    <a:srgbClr val="FFCC00"/>
                  </a:solidFill>
                  <a:latin typeface="Gill Sans MT" panose="020B0502020104020203" pitchFamily="34" charset="0"/>
                </a:rPr>
                <a:t>strings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400" dirty="0" smtClean="0">
                  <a:solidFill>
                    <a:srgbClr val="FFCC00"/>
                  </a:solidFill>
                  <a:latin typeface="Gill Sans MT" panose="020B0502020104020203" pitchFamily="34" charset="0"/>
                </a:rPr>
                <a:t>(tests or programs)</a:t>
              </a:r>
              <a:endParaRPr lang="en-US" altLang="en-US" sz="2400" dirty="0">
                <a:solidFill>
                  <a:srgbClr val="FFCC00"/>
                </a:solidFill>
                <a:latin typeface="Gill Sans MT" panose="020B0502020104020203" pitchFamily="34" charset="0"/>
              </a:endParaRPr>
            </a:p>
          </p:txBody>
        </p:sp>
        <p:sp>
          <p:nvSpPr>
            <p:cNvPr id="22" name="Line 23"/>
            <p:cNvSpPr>
              <a:spLocks noChangeShapeType="1"/>
            </p:cNvSpPr>
            <p:nvPr/>
          </p:nvSpPr>
          <p:spPr bwMode="auto">
            <a:xfrm>
              <a:off x="2880" y="3648"/>
              <a:ext cx="816" cy="4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CC00"/>
                </a:solidFill>
              </a:endParaRPr>
            </a:p>
          </p:txBody>
        </p:sp>
      </p:grpSp>
      <p:grpSp>
        <p:nvGrpSpPr>
          <p:cNvPr id="23" name="Group 24"/>
          <p:cNvGrpSpPr>
            <a:grpSpLocks/>
          </p:cNvGrpSpPr>
          <p:nvPr/>
        </p:nvGrpSpPr>
        <p:grpSpPr bwMode="auto">
          <a:xfrm>
            <a:off x="1828800" y="3433763"/>
            <a:ext cx="7239000" cy="1143000"/>
            <a:chOff x="1152" y="2688"/>
            <a:chExt cx="4560" cy="720"/>
          </a:xfrm>
        </p:grpSpPr>
        <p:sp>
          <p:nvSpPr>
            <p:cNvPr id="24" name="Oval 25"/>
            <p:cNvSpPr>
              <a:spLocks noChangeArrowheads="1"/>
            </p:cNvSpPr>
            <p:nvPr/>
          </p:nvSpPr>
          <p:spPr bwMode="auto">
            <a:xfrm>
              <a:off x="1152" y="3024"/>
              <a:ext cx="2064" cy="384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endParaRPr lang="en-US" altLang="en-US">
                <a:solidFill>
                  <a:srgbClr val="FFCC00"/>
                </a:solidFill>
              </a:endParaRPr>
            </a:p>
          </p:txBody>
        </p:sp>
        <p:sp>
          <p:nvSpPr>
            <p:cNvPr id="25" name="Text Box 26"/>
            <p:cNvSpPr txBox="1">
              <a:spLocks noChangeArrowheads="1"/>
            </p:cNvSpPr>
            <p:nvPr/>
          </p:nvSpPr>
          <p:spPr bwMode="auto">
            <a:xfrm>
              <a:off x="3696" y="2688"/>
              <a:ext cx="2016" cy="640"/>
            </a:xfrm>
            <a:prstGeom prst="rect">
              <a:avLst/>
            </a:prstGeom>
            <a:solidFill>
              <a:srgbClr val="0000CC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dirty="0">
                  <a:solidFill>
                    <a:srgbClr val="FFCC00"/>
                  </a:solidFill>
                  <a:latin typeface="Gill Sans MT" panose="020B0502020104020203" pitchFamily="34" charset="0"/>
                </a:rPr>
                <a:t>Applied universally or according to empirically verified distributions</a:t>
              </a:r>
            </a:p>
          </p:txBody>
        </p:sp>
        <p:sp>
          <p:nvSpPr>
            <p:cNvPr id="26" name="Line 27"/>
            <p:cNvSpPr>
              <a:spLocks noChangeShapeType="1"/>
            </p:cNvSpPr>
            <p:nvPr/>
          </p:nvSpPr>
          <p:spPr bwMode="auto">
            <a:xfrm flipV="1">
              <a:off x="3216" y="3120"/>
              <a:ext cx="48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solidFill>
                  <a:srgbClr val="FFCC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3945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Killing Mutants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22</a:t>
            </a:fld>
            <a:endParaRPr lang="en-US" altLang="zh-CN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66444" y="1660417"/>
            <a:ext cx="8019203" cy="954107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Causing the mutated artifact to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behave</a:t>
            </a:r>
            <a:r>
              <a:rPr 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 differently from the original artifact</a:t>
            </a:r>
            <a:endParaRPr lang="en-US" sz="24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itchFamily="34" charset="0"/>
              <a:cs typeface="Arial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828798" y="3921974"/>
            <a:ext cx="5494493" cy="1384995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0" dirty="0" smtClean="0">
                <a:solidFill>
                  <a:schemeClr val="tx1"/>
                </a:solidFill>
                <a:latin typeface="Gill Sans MT" pitchFamily="34" charset="0"/>
                <a:cs typeface="Arial" pitchFamily="34" charset="0"/>
              </a:rPr>
              <a:t>If a test kills a mutant, that means the test is valuable for finding problems in the software</a:t>
            </a:r>
            <a:endParaRPr lang="en-US" sz="2400" b="0" dirty="0" smtClean="0">
              <a:solidFill>
                <a:schemeClr val="tx1"/>
              </a:solidFill>
              <a:latin typeface="Gill Sans M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1329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7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 Analysis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DD6F-8B6C-4A1D-8FFB-4712A03F9B8F}" type="slidenum">
              <a:rPr lang="zh-CN" altLang="en-US" smtClean="0"/>
              <a:pPr>
                <a:defRPr/>
              </a:pPr>
              <a:t>23</a:t>
            </a:fld>
            <a:endParaRPr lang="en-US" altLang="zh-CN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60651" y="1330455"/>
            <a:ext cx="7614606" cy="1384995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0" dirty="0">
                <a:solidFill>
                  <a:schemeClr val="tx1"/>
                </a:solidFill>
                <a:latin typeface="Gill Sans MT" pitchFamily="34" charset="0"/>
                <a:cs typeface="Arial" pitchFamily="34" charset="0"/>
              </a:rPr>
              <a:t>Mutation analysis refers to the process of applying mutation operators to modify syntactic artifacts, creating mutants</a:t>
            </a:r>
            <a:endParaRPr lang="en-US" sz="2400" b="0" dirty="0" smtClean="0">
              <a:solidFill>
                <a:schemeClr val="tx1"/>
              </a:solidFill>
              <a:latin typeface="Gill Sans MT" pitchFamily="34" charset="0"/>
              <a:cs typeface="Arial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59465" y="3400667"/>
            <a:ext cx="6416984" cy="954107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b="0" dirty="0">
                <a:solidFill>
                  <a:schemeClr val="tx1"/>
                </a:solidFill>
                <a:latin typeface="Gill Sans MT" pitchFamily="34" charset="0"/>
                <a:cs typeface="Arial" pitchFamily="34" charset="0"/>
              </a:rPr>
              <a:t>Mutation analysis is mostly used for testing, hence the term mutation testing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828801" y="5033908"/>
            <a:ext cx="5478308" cy="461665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0" dirty="0">
                <a:solidFill>
                  <a:schemeClr val="tx1"/>
                </a:solidFill>
                <a:latin typeface="Gill Sans MT" pitchFamily="34" charset="0"/>
                <a:cs typeface="Arial" pitchFamily="34" charset="0"/>
              </a:rPr>
              <a:t>This is also called “syntax-based testing”</a:t>
            </a:r>
          </a:p>
        </p:txBody>
      </p:sp>
    </p:spTree>
    <p:extLst>
      <p:ext uri="{BB962C8B-B14F-4D97-AF65-F5344CB8AC3E}">
        <p14:creationId xmlns:p14="http://schemas.microsoft.com/office/powerpoint/2010/main" val="113056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  <p:bldP spid="7" grpId="0" animBg="1" autoUpdateAnimBg="0"/>
      <p:bldP spid="8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24</a:t>
            </a:fld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273526" y="1799828"/>
            <a:ext cx="6597781" cy="344597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Our backgrounds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Coverage criteria overview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Mutation analysis overview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Mutation for source code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 startAt="5"/>
            </a:pPr>
            <a:r>
              <a:rPr lang="en-US" kern="0" dirty="0" smtClean="0">
                <a:solidFill>
                  <a:srgbClr val="000000"/>
                </a:solidFill>
              </a:rPr>
              <a:t>Mutation </a:t>
            </a:r>
            <a:r>
              <a:rPr lang="en-US" kern="0" dirty="0">
                <a:solidFill>
                  <a:srgbClr val="000000"/>
                </a:solidFill>
              </a:rPr>
              <a:t>for input </a:t>
            </a:r>
            <a:r>
              <a:rPr lang="en-US" kern="0" dirty="0" smtClean="0">
                <a:solidFill>
                  <a:srgbClr val="000000"/>
                </a:solidFill>
              </a:rPr>
              <a:t>space grammars</a:t>
            </a:r>
            <a:endParaRPr lang="en-US" kern="0" dirty="0">
              <a:solidFill>
                <a:srgbClr val="00000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 startAt="6"/>
            </a:pPr>
            <a:r>
              <a:rPr lang="en-US" kern="0" dirty="0" smtClean="0">
                <a:solidFill>
                  <a:srgbClr val="000000"/>
                </a:solidFill>
              </a:rPr>
              <a:t>Open </a:t>
            </a:r>
            <a:r>
              <a:rPr lang="en-US" kern="0" dirty="0">
                <a:solidFill>
                  <a:srgbClr val="000000"/>
                </a:solidFill>
              </a:rPr>
              <a:t>research </a:t>
            </a:r>
            <a:r>
              <a:rPr lang="en-US" kern="0" dirty="0" smtClean="0">
                <a:solidFill>
                  <a:srgbClr val="000000"/>
                </a:solidFill>
              </a:rPr>
              <a:t>problems</a:t>
            </a:r>
            <a:endParaRPr lang="en-US" kern="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12419" y="3522816"/>
            <a:ext cx="4431970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512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itchFamily="2" charset="-122"/>
              </a:rPr>
              <a:t>Program-based Mutation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ea typeface="宋体" pitchFamily="2" charset="-122"/>
              </a:rPr>
              <a:t>The original and most widely known application of mutation is to </a:t>
            </a: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modify programs</a:t>
            </a:r>
          </a:p>
          <a:p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Operators</a:t>
            </a:r>
            <a:r>
              <a:rPr lang="en-US" altLang="zh-CN" dirty="0">
                <a:ea typeface="宋体" pitchFamily="2" charset="-122"/>
              </a:rPr>
              <a:t> modify a </a:t>
            </a: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ground string</a:t>
            </a:r>
            <a:r>
              <a:rPr lang="en-US" altLang="zh-CN" dirty="0">
                <a:ea typeface="宋体" pitchFamily="2" charset="-122"/>
              </a:rPr>
              <a:t> (program under test) to create </a:t>
            </a: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mutant programs</a:t>
            </a:r>
          </a:p>
          <a:p>
            <a:r>
              <a:rPr lang="en-US" altLang="zh-CN" dirty="0">
                <a:ea typeface="宋体" pitchFamily="2" charset="-122"/>
              </a:rPr>
              <a:t>Mutant programs must compile correctly (</a:t>
            </a: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must be valid strings in the grammar</a:t>
            </a:r>
            <a:r>
              <a:rPr lang="en-US" altLang="zh-CN" dirty="0">
                <a:ea typeface="宋体" pitchFamily="2" charset="-122"/>
              </a:rPr>
              <a:t>)</a:t>
            </a:r>
          </a:p>
          <a:p>
            <a:r>
              <a:rPr lang="en-US" altLang="zh-CN" dirty="0" smtClean="0">
                <a:ea typeface="宋体" pitchFamily="2" charset="-122"/>
              </a:rPr>
              <a:t>Once </a:t>
            </a:r>
            <a:r>
              <a:rPr lang="en-US" altLang="zh-CN" dirty="0">
                <a:ea typeface="宋体" pitchFamily="2" charset="-122"/>
              </a:rPr>
              <a:t>mutants are defined, </a:t>
            </a: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tests</a:t>
            </a:r>
            <a:r>
              <a:rPr lang="en-US" altLang="zh-CN" dirty="0">
                <a:ea typeface="宋体" pitchFamily="2" charset="-122"/>
              </a:rPr>
              <a:t> must be found to cause mutants to </a:t>
            </a: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fail</a:t>
            </a:r>
            <a:endParaRPr lang="en-US" altLang="zh-CN" dirty="0">
              <a:ea typeface="宋体" pitchFamily="2" charset="-122"/>
            </a:endParaRPr>
          </a:p>
          <a:p>
            <a:r>
              <a:rPr lang="en-US" altLang="zh-CN" dirty="0">
                <a:ea typeface="宋体" pitchFamily="2" charset="-122"/>
              </a:rPr>
              <a:t>This is called “</a:t>
            </a: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killing mutants</a:t>
            </a:r>
            <a:r>
              <a:rPr lang="en-US" altLang="zh-CN" dirty="0" smtClean="0">
                <a:ea typeface="宋体" pitchFamily="2" charset="-122"/>
              </a:rPr>
              <a:t>”</a:t>
            </a:r>
            <a:endParaRPr lang="en-US" altLang="zh-CN" dirty="0">
              <a:ea typeface="宋体" pitchFamily="2" charset="-12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DD6F-8B6C-4A1D-8FFB-4712A03F9B8F}" type="slidenum">
              <a:rPr lang="zh-CN" altLang="en-US" smtClean="0"/>
              <a:pPr>
                <a:defRPr/>
              </a:pPr>
              <a:t>25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389048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ea typeface="宋体" pitchFamily="2" charset="-122"/>
              </a:rPr>
              <a:t>Categorizing Mutants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26</a:t>
            </a:fld>
            <a:endParaRPr lang="en-US" altLang="zh-CN"/>
          </a:p>
        </p:txBody>
      </p:sp>
      <p:sp>
        <p:nvSpPr>
          <p:cNvPr id="5" name="Rounded Rectangle 4"/>
          <p:cNvSpPr/>
          <p:nvPr/>
        </p:nvSpPr>
        <p:spPr bwMode="auto">
          <a:xfrm>
            <a:off x="1290004" y="2236094"/>
            <a:ext cx="6553200" cy="604205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Dead mutant</a:t>
            </a: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: A test case has killed it</a:t>
            </a:r>
            <a:endParaRPr kumimoji="0" lang="en-U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290004" y="3327620"/>
            <a:ext cx="6553200" cy="604205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Stillborn mutant</a:t>
            </a: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: Syntactically illegal</a:t>
            </a:r>
            <a:endParaRPr kumimoji="0" lang="en-U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290004" y="4419146"/>
            <a:ext cx="6553200" cy="604205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Trivial mutant</a:t>
            </a: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: Almost every test can kill it</a:t>
            </a:r>
            <a:endParaRPr kumimoji="0" lang="en-U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290004" y="5510671"/>
            <a:ext cx="6553200" cy="995321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</a:rPr>
              <a:t>Equivalent mutant</a:t>
            </a: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: No test can kill it</a:t>
            </a:r>
          </a:p>
          <a:p>
            <a:pPr algn="ctr"/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Gill Sans MT" panose="020B0502020104020203" pitchFamily="34" charset="0"/>
              </a:rPr>
              <a:t>(same behavior</a:t>
            </a:r>
            <a:r>
              <a:rPr kumimoji="0" lang="en-US" sz="28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latin typeface="Gill Sans MT" panose="020B0502020104020203" pitchFamily="34" charset="0"/>
              </a:rPr>
              <a:t> as original)</a:t>
            </a:r>
            <a:endParaRPr kumimoji="0" lang="en-US" sz="28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84729" y="962953"/>
            <a:ext cx="734487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Testers can keep adding tests until all mutants have been </a:t>
            </a:r>
            <a:r>
              <a:rPr lang="en-US" altLang="zh-CN" sz="32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killed</a:t>
            </a:r>
            <a:endParaRPr lang="en-US" altLang="zh-CN" sz="3200" b="0" dirty="0">
              <a:solidFill>
                <a:schemeClr val="tx1"/>
              </a:solidFill>
              <a:latin typeface="Gill Sans MT" panose="020B0502020104020203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11050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©  Jeff Offutt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F0D3C5B9-0D5F-41BE-BDE3-EB7892490AE6}" type="slidenum">
              <a:rPr lang="zh-CN" altLang="en-US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pPr/>
              <a:t>27</a:t>
            </a:fld>
            <a:endParaRPr lang="en-US" altLang="zh-CN" sz="900" b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139700" y="96838"/>
            <a:ext cx="8837613" cy="796925"/>
          </a:xfrm>
        </p:spPr>
        <p:txBody>
          <a:bodyPr/>
          <a:lstStyle/>
          <a:p>
            <a:r>
              <a:rPr lang="en-US" altLang="zh-CN" sz="3200" dirty="0" smtClean="0">
                <a:ea typeface="宋体" pitchFamily="2" charset="-122"/>
              </a:rPr>
              <a:t>Program Mutation Example</a:t>
            </a:r>
            <a:endParaRPr lang="en-US" altLang="zh-CN" sz="2000" dirty="0" smtClean="0">
              <a:ea typeface="宋体" pitchFamily="2" charset="-122"/>
            </a:endParaRPr>
          </a:p>
        </p:txBody>
      </p:sp>
      <p:sp>
        <p:nvSpPr>
          <p:cNvPr id="8198" name="Rectangle 3"/>
          <p:cNvSpPr>
            <a:spLocks noChangeArrowheads="1"/>
          </p:cNvSpPr>
          <p:nvPr/>
        </p:nvSpPr>
        <p:spPr bwMode="auto">
          <a:xfrm>
            <a:off x="646113" y="946150"/>
            <a:ext cx="2744787" cy="3822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2400" u="sng" dirty="0">
                <a:latin typeface="Gill Sans MT" panose="020B0502020104020203" pitchFamily="34" charset="0"/>
                <a:ea typeface="宋体" pitchFamily="2" charset="-122"/>
              </a:rPr>
              <a:t>Original Method</a:t>
            </a:r>
          </a:p>
          <a:p>
            <a:endParaRPr lang="en-US" altLang="zh-CN" dirty="0">
              <a:ea typeface="宋体" pitchFamily="2" charset="-122"/>
            </a:endParaRPr>
          </a:p>
          <a:p>
            <a:r>
              <a:rPr lang="en-US" altLang="zh-CN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int</a:t>
            </a:r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Min (</a:t>
            </a:r>
            <a:r>
              <a:rPr lang="en-US" altLang="zh-CN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int</a:t>
            </a:r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A, </a:t>
            </a:r>
            <a:r>
              <a:rPr lang="en-US" altLang="zh-CN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int</a:t>
            </a:r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B)</a:t>
            </a:r>
          </a:p>
          <a:p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{</a:t>
            </a:r>
          </a:p>
          <a:p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</a:t>
            </a:r>
            <a:r>
              <a:rPr lang="en-US" altLang="zh-CN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int</a:t>
            </a:r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</a:t>
            </a:r>
            <a:r>
              <a:rPr lang="en-US" altLang="zh-CN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;</a:t>
            </a:r>
          </a:p>
          <a:p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</a:t>
            </a:r>
            <a:r>
              <a:rPr lang="en-US" altLang="zh-CN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= A;</a:t>
            </a:r>
          </a:p>
          <a:p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if (B &lt; A)</a:t>
            </a:r>
          </a:p>
          <a:p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{</a:t>
            </a:r>
          </a:p>
          <a:p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     </a:t>
            </a:r>
            <a:r>
              <a:rPr lang="en-US" altLang="zh-CN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= B; </a:t>
            </a:r>
          </a:p>
          <a:p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 }</a:t>
            </a:r>
          </a:p>
          <a:p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 return (</a:t>
            </a:r>
            <a:r>
              <a:rPr lang="en-US" altLang="zh-CN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);</a:t>
            </a:r>
          </a:p>
          <a:p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} // end Min</a:t>
            </a:r>
          </a:p>
        </p:txBody>
      </p:sp>
      <p:sp>
        <p:nvSpPr>
          <p:cNvPr id="273412" name="Rectangle 4"/>
          <p:cNvSpPr>
            <a:spLocks noChangeArrowheads="1"/>
          </p:cNvSpPr>
          <p:nvPr/>
        </p:nvSpPr>
        <p:spPr bwMode="auto">
          <a:xfrm>
            <a:off x="4038600" y="946150"/>
            <a:ext cx="4459288" cy="5349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sz="2400" u="sng" dirty="0">
                <a:latin typeface="Gill Sans MT" panose="020B0502020104020203" pitchFamily="34" charset="0"/>
                <a:ea typeface="宋体" pitchFamily="2" charset="-122"/>
              </a:rPr>
              <a:t>With Embedded Mutants</a:t>
            </a:r>
          </a:p>
          <a:p>
            <a:endParaRPr lang="en-US" altLang="zh-CN" dirty="0">
              <a:ea typeface="宋体" pitchFamily="2" charset="-122"/>
            </a:endParaRPr>
          </a:p>
          <a:p>
            <a:r>
              <a:rPr lang="en-US" altLang="zh-CN" sz="1800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int</a:t>
            </a:r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Min (</a:t>
            </a:r>
            <a:r>
              <a:rPr lang="en-US" altLang="zh-CN" sz="1800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int</a:t>
            </a:r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A, </a:t>
            </a:r>
            <a:r>
              <a:rPr lang="en-US" altLang="zh-CN" sz="1800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int</a:t>
            </a:r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B)</a:t>
            </a:r>
          </a:p>
          <a:p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{</a:t>
            </a:r>
          </a:p>
          <a:p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</a:t>
            </a:r>
            <a:r>
              <a:rPr lang="en-US" altLang="zh-CN" sz="1800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int</a:t>
            </a:r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</a:t>
            </a:r>
            <a:r>
              <a:rPr lang="en-US" altLang="zh-CN" sz="1800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;</a:t>
            </a:r>
          </a:p>
          <a:p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</a:t>
            </a:r>
            <a:r>
              <a:rPr lang="en-US" altLang="zh-CN" sz="1800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= A;</a:t>
            </a:r>
          </a:p>
          <a:p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∆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 1  </a:t>
            </a:r>
            <a:r>
              <a:rPr lang="en-US" altLang="zh-CN" sz="1800" dirty="0" err="1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 = B;</a:t>
            </a:r>
          </a:p>
          <a:p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if (B &lt; A)</a:t>
            </a:r>
          </a:p>
          <a:p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∆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 2  if (B </a:t>
            </a:r>
            <a:r>
              <a:rPr lang="en-US" altLang="zh-CN" sz="1800" i="1" dirty="0" smtClean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&gt;= 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A)</a:t>
            </a:r>
          </a:p>
          <a:p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∆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 3  if (B &lt; </a:t>
            </a:r>
            <a:r>
              <a:rPr lang="en-US" altLang="zh-CN" sz="1800" dirty="0" err="1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)</a:t>
            </a:r>
          </a:p>
          <a:p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{</a:t>
            </a:r>
          </a:p>
          <a:p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        </a:t>
            </a:r>
            <a:r>
              <a:rPr lang="en-US" altLang="zh-CN" sz="1800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= B;</a:t>
            </a:r>
          </a:p>
          <a:p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∆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 4          Bomb ();</a:t>
            </a:r>
          </a:p>
          <a:p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∆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 5          </a:t>
            </a:r>
            <a:r>
              <a:rPr lang="en-US" altLang="zh-CN" sz="1800" dirty="0" err="1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 = A;</a:t>
            </a:r>
          </a:p>
          <a:p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∆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 6          </a:t>
            </a:r>
            <a:r>
              <a:rPr lang="en-US" altLang="zh-CN" sz="1800" dirty="0" err="1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 = </a:t>
            </a:r>
            <a:r>
              <a:rPr lang="en-US" altLang="zh-CN" sz="1800" dirty="0" err="1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failOnZero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 (B);</a:t>
            </a:r>
          </a:p>
          <a:p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}</a:t>
            </a:r>
          </a:p>
          <a:p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return (</a:t>
            </a:r>
            <a:r>
              <a:rPr lang="en-US" altLang="zh-CN" sz="1800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);</a:t>
            </a:r>
          </a:p>
          <a:p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} // end Min</a:t>
            </a:r>
            <a:endParaRPr lang="en-US" altLang="zh-CN" dirty="0">
              <a:solidFill>
                <a:schemeClr val="tx1"/>
              </a:solidFill>
              <a:latin typeface="Helvetica" charset="0"/>
              <a:ea typeface="宋体" pitchFamily="2" charset="-122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727200" y="3989389"/>
            <a:ext cx="2182813" cy="2335213"/>
            <a:chOff x="1088" y="2513"/>
            <a:chExt cx="1375" cy="1471"/>
          </a:xfrm>
        </p:grpSpPr>
        <p:sp>
          <p:nvSpPr>
            <p:cNvPr id="8215" name="Text Box 5"/>
            <p:cNvSpPr txBox="1">
              <a:spLocks noChangeArrowheads="1"/>
            </p:cNvSpPr>
            <p:nvPr/>
          </p:nvSpPr>
          <p:spPr bwMode="auto">
            <a:xfrm>
              <a:off x="1088" y="3247"/>
              <a:ext cx="1375" cy="73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b="0">
                  <a:latin typeface="Gill Sans MT" panose="020B0502020104020203" pitchFamily="34" charset="0"/>
                </a:rPr>
                <a:t>6 mutants</a:t>
              </a:r>
            </a:p>
            <a:p>
              <a:pPr>
                <a:spcBef>
                  <a:spcPct val="50000"/>
                </a:spcBef>
              </a:pPr>
              <a:r>
                <a:rPr lang="en-US" altLang="en-US" b="0">
                  <a:latin typeface="Gill Sans MT" panose="020B0502020104020203" pitchFamily="34" charset="0"/>
                </a:rPr>
                <a:t>Each represents a separate program</a:t>
              </a:r>
            </a:p>
          </p:txBody>
        </p:sp>
        <p:sp>
          <p:nvSpPr>
            <p:cNvPr id="8216" name="Line 6"/>
            <p:cNvSpPr>
              <a:spLocks noChangeShapeType="1"/>
            </p:cNvSpPr>
            <p:nvPr/>
          </p:nvSpPr>
          <p:spPr bwMode="auto">
            <a:xfrm flipV="1">
              <a:off x="1822" y="2513"/>
              <a:ext cx="619" cy="7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440363" y="1714500"/>
            <a:ext cx="3394075" cy="3086100"/>
            <a:chOff x="3427" y="1080"/>
            <a:chExt cx="2138" cy="1944"/>
          </a:xfrm>
        </p:grpSpPr>
        <p:sp>
          <p:nvSpPr>
            <p:cNvPr id="273417" name="Text Box 9"/>
            <p:cNvSpPr txBox="1">
              <a:spLocks noChangeArrowheads="1"/>
            </p:cNvSpPr>
            <p:nvPr/>
          </p:nvSpPr>
          <p:spPr bwMode="auto">
            <a:xfrm>
              <a:off x="4154" y="1080"/>
              <a:ext cx="1411" cy="407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 b="0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anose="020B0502020104020203" pitchFamily="34" charset="0"/>
                </a:rPr>
                <a:t>Replace one variable with another</a:t>
              </a:r>
            </a:p>
          </p:txBody>
        </p:sp>
        <p:sp>
          <p:nvSpPr>
            <p:cNvPr id="8212" name="Line 13"/>
            <p:cNvSpPr>
              <a:spLocks noChangeShapeType="1"/>
            </p:cNvSpPr>
            <p:nvPr/>
          </p:nvSpPr>
          <p:spPr bwMode="auto">
            <a:xfrm flipH="1">
              <a:off x="3427" y="1217"/>
              <a:ext cx="727" cy="51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  <p:sp>
          <p:nvSpPr>
            <p:cNvPr id="8213" name="Line 14"/>
            <p:cNvSpPr>
              <a:spLocks noChangeShapeType="1"/>
            </p:cNvSpPr>
            <p:nvPr/>
          </p:nvSpPr>
          <p:spPr bwMode="auto">
            <a:xfrm flipH="1">
              <a:off x="3622" y="1332"/>
              <a:ext cx="525" cy="95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  <p:sp>
          <p:nvSpPr>
            <p:cNvPr id="8214" name="Line 15"/>
            <p:cNvSpPr>
              <a:spLocks noChangeShapeType="1"/>
            </p:cNvSpPr>
            <p:nvPr/>
          </p:nvSpPr>
          <p:spPr bwMode="auto">
            <a:xfrm flipH="1">
              <a:off x="3895" y="1426"/>
              <a:ext cx="259" cy="159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5235575" y="2609850"/>
            <a:ext cx="3698875" cy="819150"/>
            <a:chOff x="3298" y="1644"/>
            <a:chExt cx="2330" cy="516"/>
          </a:xfrm>
        </p:grpSpPr>
        <p:sp>
          <p:nvSpPr>
            <p:cNvPr id="273418" name="Text Box 10"/>
            <p:cNvSpPr txBox="1">
              <a:spLocks noChangeArrowheads="1"/>
            </p:cNvSpPr>
            <p:nvPr/>
          </p:nvSpPr>
          <p:spPr bwMode="auto">
            <a:xfrm>
              <a:off x="4217" y="1644"/>
              <a:ext cx="1411" cy="239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 b="0" i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anose="020B0502020104020203" pitchFamily="34" charset="0"/>
                </a:rPr>
                <a:t>Replaces operator</a:t>
              </a:r>
              <a:endParaRPr lang="en-US" sz="1800" b="0" i="1" dirty="0"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</a:endParaRPr>
            </a:p>
          </p:txBody>
        </p:sp>
        <p:sp>
          <p:nvSpPr>
            <p:cNvPr id="8210" name="Line 16"/>
            <p:cNvSpPr>
              <a:spLocks noChangeShapeType="1"/>
            </p:cNvSpPr>
            <p:nvPr/>
          </p:nvSpPr>
          <p:spPr bwMode="auto">
            <a:xfrm flipH="1">
              <a:off x="3298" y="1757"/>
              <a:ext cx="914" cy="4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783263" y="3230563"/>
            <a:ext cx="3262312" cy="1319212"/>
            <a:chOff x="3643" y="2035"/>
            <a:chExt cx="2055" cy="831"/>
          </a:xfrm>
        </p:grpSpPr>
        <p:sp>
          <p:nvSpPr>
            <p:cNvPr id="273419" name="Text Box 11"/>
            <p:cNvSpPr txBox="1">
              <a:spLocks noChangeArrowheads="1"/>
            </p:cNvSpPr>
            <p:nvPr/>
          </p:nvSpPr>
          <p:spPr bwMode="auto">
            <a:xfrm>
              <a:off x="4287" y="2035"/>
              <a:ext cx="1411" cy="412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 b="0" i="1"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anose="020B0502020104020203" pitchFamily="34" charset="0"/>
                </a:rPr>
                <a:t>Immediate runtime failure … if reached</a:t>
              </a:r>
            </a:p>
          </p:txBody>
        </p:sp>
        <p:sp>
          <p:nvSpPr>
            <p:cNvPr id="8208" name="Line 17"/>
            <p:cNvSpPr>
              <a:spLocks noChangeShapeType="1"/>
            </p:cNvSpPr>
            <p:nvPr/>
          </p:nvSpPr>
          <p:spPr bwMode="auto">
            <a:xfrm flipH="1">
              <a:off x="3643" y="2232"/>
              <a:ext cx="648" cy="63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6" name="Group 22"/>
          <p:cNvGrpSpPr>
            <a:grpSpLocks/>
          </p:cNvGrpSpPr>
          <p:nvPr/>
        </p:nvGrpSpPr>
        <p:grpSpPr bwMode="auto">
          <a:xfrm>
            <a:off x="6367463" y="4127500"/>
            <a:ext cx="2466975" cy="1016000"/>
            <a:chOff x="4011" y="2600"/>
            <a:chExt cx="1554" cy="640"/>
          </a:xfrm>
        </p:grpSpPr>
        <p:sp>
          <p:nvSpPr>
            <p:cNvPr id="273420" name="Text Box 12"/>
            <p:cNvSpPr txBox="1">
              <a:spLocks noChangeArrowheads="1"/>
            </p:cNvSpPr>
            <p:nvPr/>
          </p:nvSpPr>
          <p:spPr bwMode="auto">
            <a:xfrm>
              <a:off x="4322" y="2600"/>
              <a:ext cx="1243" cy="585"/>
            </a:xfrm>
            <a:prstGeom prst="rect">
              <a:avLst/>
            </a:prstGeom>
            <a:solidFill>
              <a:srgbClr val="0033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1800" b="0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anose="020B0502020104020203" pitchFamily="34" charset="0"/>
                </a:rPr>
                <a:t>Immediate runtime failure if B==</a:t>
              </a:r>
              <a:r>
                <a:rPr lang="en-US" sz="1800" b="0" i="1" dirty="0" smtClean="0"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anose="020B0502020104020203" pitchFamily="34" charset="0"/>
                </a:rPr>
                <a:t>0, </a:t>
              </a:r>
              <a:r>
                <a:rPr lang="en-US" sz="1800" b="0" i="1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anose="020B0502020104020203" pitchFamily="34" charset="0"/>
                </a:rPr>
                <a:t>else does nothing</a:t>
              </a:r>
            </a:p>
          </p:txBody>
        </p:sp>
        <p:sp>
          <p:nvSpPr>
            <p:cNvPr id="8206" name="Line 18"/>
            <p:cNvSpPr>
              <a:spLocks noChangeShapeType="1"/>
            </p:cNvSpPr>
            <p:nvPr/>
          </p:nvSpPr>
          <p:spPr bwMode="auto">
            <a:xfrm flipH="1">
              <a:off x="4011" y="2816"/>
              <a:ext cx="316" cy="4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77686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7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34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©  Jeff Offutt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3DFE839A-B23F-4370-8C3A-76EC865F818E}" type="slidenum">
              <a:rPr lang="zh-CN" altLang="en-US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pPr/>
              <a:t>28</a:t>
            </a:fld>
            <a:endParaRPr lang="en-US" altLang="zh-CN" sz="900" b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smtClean="0">
                <a:ea typeface="宋体" pitchFamily="2" charset="-122"/>
              </a:rPr>
              <a:t>Equivalent Mutation Example</a:t>
            </a:r>
            <a:endParaRPr lang="en-US" altLang="en-US" sz="3200" smtClean="0">
              <a:ea typeface="宋体" pitchFamily="2" charset="-122"/>
            </a:endParaRP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990600"/>
            <a:ext cx="8867775" cy="642938"/>
          </a:xfrm>
        </p:spPr>
        <p:txBody>
          <a:bodyPr/>
          <a:lstStyle/>
          <a:p>
            <a:r>
              <a:rPr lang="en-US" altLang="en-US" dirty="0" smtClean="0"/>
              <a:t>Mutant 3 in the Min() example is </a:t>
            </a:r>
            <a:r>
              <a:rPr lang="en-US" altLang="en-US" dirty="0" smtClean="0">
                <a:solidFill>
                  <a:schemeClr val="tx2"/>
                </a:solidFill>
              </a:rPr>
              <a:t>equivalent</a:t>
            </a:r>
            <a:r>
              <a:rPr lang="en-US" altLang="en-US" dirty="0" smtClean="0"/>
              <a:t>: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620713" y="1550988"/>
            <a:ext cx="2357437" cy="958850"/>
          </a:xfrm>
          <a:prstGeom prst="rect">
            <a:avLst/>
          </a:prstGeom>
          <a:solidFill>
            <a:srgbClr val="00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minVal = A;</a:t>
            </a:r>
          </a:p>
          <a:p>
            <a:r>
              <a:rPr lang="en-US" altLang="zh-CN" sz="180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if (B &lt; A)</a:t>
            </a:r>
          </a:p>
          <a:p>
            <a:r>
              <a:rPr lang="en-US" altLang="zh-CN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∆</a:t>
            </a:r>
            <a:r>
              <a:rPr lang="en-US" altLang="zh-CN" sz="180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 3  if (B &lt; minVal)</a:t>
            </a:r>
            <a:endParaRPr lang="en-US" altLang="zh-CN">
              <a:solidFill>
                <a:schemeClr val="tx1"/>
              </a:solidFill>
              <a:latin typeface="Helvetica" charset="0"/>
              <a:ea typeface="宋体" pitchFamily="2" charset="-122"/>
            </a:endParaRP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138113" y="2581275"/>
            <a:ext cx="8867775" cy="354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2857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6858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The mutant can only be killed if </a:t>
            </a:r>
            <a:r>
              <a:rPr lang="en-US" alt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(B &lt; A) != (B &lt; </a:t>
            </a:r>
            <a:r>
              <a:rPr lang="en-US" altLang="en-US" sz="2400" b="0" dirty="0" err="1" smtClean="0">
                <a:solidFill>
                  <a:schemeClr val="tx2"/>
                </a:solidFill>
                <a:latin typeface="Gill Sans MT" panose="020B0502020104020203" pitchFamily="34" charset="0"/>
              </a:rPr>
              <a:t>minVal</a:t>
            </a:r>
            <a:r>
              <a:rPr lang="en-US" altLang="en-US" sz="24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)</a:t>
            </a:r>
            <a:endParaRPr lang="en-US" altLang="en-US" sz="2400" b="0" dirty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 lvl="1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endParaRPr lang="en-US" altLang="en-US" b="0" dirty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en-US" sz="2400" b="0" dirty="0">
                <a:solidFill>
                  <a:schemeClr val="tx1"/>
                </a:solidFill>
                <a:latin typeface="Gill Sans MT" panose="020B0502020104020203" pitchFamily="34" charset="0"/>
              </a:rPr>
              <a:t>However, the previous statement was “</a:t>
            </a:r>
            <a:r>
              <a:rPr lang="en-US" altLang="en-US" sz="2400" b="0" dirty="0" err="1">
                <a:solidFill>
                  <a:schemeClr val="tx2"/>
                </a:solidFill>
                <a:latin typeface="Gill Sans MT" panose="020B0502020104020203" pitchFamily="34" charset="0"/>
              </a:rPr>
              <a:t>minVal</a:t>
            </a:r>
            <a:r>
              <a:rPr lang="en-US" altLang="en-US" sz="2400" b="0" dirty="0">
                <a:solidFill>
                  <a:schemeClr val="tx2"/>
                </a:solidFill>
                <a:latin typeface="Gill Sans MT" panose="020B0502020104020203" pitchFamily="34" charset="0"/>
              </a:rPr>
              <a:t> = A</a:t>
            </a:r>
            <a:r>
              <a:rPr lang="en-US" altLang="en-US" sz="2400" b="0" dirty="0">
                <a:solidFill>
                  <a:schemeClr val="tx1"/>
                </a:solidFill>
                <a:latin typeface="Gill Sans MT" panose="020B0502020104020203" pitchFamily="34" charset="0"/>
              </a:rPr>
              <a:t>”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Substituting, we get: “</a:t>
            </a:r>
            <a:r>
              <a:rPr lang="en-US" altLang="en-US" b="0" dirty="0">
                <a:solidFill>
                  <a:schemeClr val="tx2"/>
                </a:solidFill>
                <a:latin typeface="Gill Sans MT" panose="020B0502020104020203" pitchFamily="34" charset="0"/>
              </a:rPr>
              <a:t>(B &lt; A) != (B &lt; A)</a:t>
            </a: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”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This is a logical </a:t>
            </a:r>
            <a:r>
              <a:rPr lang="en-US" altLang="en-US" b="0" dirty="0">
                <a:solidFill>
                  <a:schemeClr val="tx2"/>
                </a:solidFill>
                <a:latin typeface="Gill Sans MT" panose="020B0502020104020203" pitchFamily="34" charset="0"/>
              </a:rPr>
              <a:t>contradiction </a:t>
            </a: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!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SzPct val="100000"/>
              <a:buFontTx/>
              <a:buChar char="–"/>
            </a:pPr>
            <a:endParaRPr lang="en-US" altLang="en-US" b="0" dirty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en-US" sz="2400" b="0" dirty="0">
                <a:solidFill>
                  <a:schemeClr val="tx2"/>
                </a:solidFill>
                <a:latin typeface="Gill Sans MT" panose="020B0502020104020203" pitchFamily="34" charset="0"/>
              </a:rPr>
              <a:t>Thus no input can kill this mutant</a:t>
            </a:r>
          </a:p>
        </p:txBody>
      </p:sp>
    </p:spTree>
    <p:extLst>
      <p:ext uri="{BB962C8B-B14F-4D97-AF65-F5344CB8AC3E}">
        <p14:creationId xmlns:p14="http://schemas.microsoft.com/office/powerpoint/2010/main" val="39304402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78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78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78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278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78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278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532" grpId="0" animBg="1"/>
      <p:bldP spid="27853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©  Jeff Offutt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0656EF05-B19C-472C-B961-D432542F03C3}" type="slidenum">
              <a:rPr lang="zh-CN" altLang="en-US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pPr/>
              <a:t>29</a:t>
            </a:fld>
            <a:endParaRPr lang="en-US" altLang="zh-CN" sz="900" b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641350" y="90488"/>
            <a:ext cx="7772400" cy="825500"/>
          </a:xfrm>
        </p:spPr>
        <p:txBody>
          <a:bodyPr/>
          <a:lstStyle/>
          <a:p>
            <a:r>
              <a:rPr lang="en-US" altLang="zh-CN" sz="3200" dirty="0" smtClean="0">
                <a:ea typeface="宋体" pitchFamily="2" charset="-122"/>
              </a:rPr>
              <a:t>Mutation and RIPR</a:t>
            </a:r>
          </a:p>
        </p:txBody>
      </p:sp>
      <p:sp>
        <p:nvSpPr>
          <p:cNvPr id="259081" name="Text Box 9"/>
          <p:cNvSpPr txBox="1">
            <a:spLocks noChangeArrowheads="1"/>
          </p:cNvSpPr>
          <p:nvPr/>
        </p:nvSpPr>
        <p:spPr bwMode="auto">
          <a:xfrm>
            <a:off x="183687" y="957740"/>
            <a:ext cx="8777287" cy="3250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6858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zh-CN" sz="28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The </a:t>
            </a:r>
            <a:r>
              <a:rPr lang="en-US" altLang="zh-CN" sz="28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RIPR </a:t>
            </a:r>
            <a:r>
              <a:rPr lang="en-US" altLang="zh-CN" sz="28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model </a:t>
            </a:r>
            <a:r>
              <a:rPr lang="en-US" altLang="zh-CN" sz="28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:</a:t>
            </a:r>
            <a:endParaRPr lang="en-US" altLang="zh-CN" sz="2800" b="0" dirty="0">
              <a:solidFill>
                <a:schemeClr val="tx1"/>
              </a:solidFill>
              <a:latin typeface="Gill Sans MT" panose="020B0502020104020203" pitchFamily="34" charset="0"/>
              <a:ea typeface="宋体" pitchFamily="2" charset="-122"/>
            </a:endParaRPr>
          </a:p>
          <a:p>
            <a:pPr lvl="1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zh-CN" sz="2400" b="0" i="1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Reachability</a:t>
            </a:r>
            <a:r>
              <a:rPr lang="en-US" altLang="zh-CN" sz="24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: The test causes the </a:t>
            </a:r>
            <a:r>
              <a:rPr lang="en-US" altLang="zh-CN" sz="2400" i="1" dirty="0" smtClean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mutated</a:t>
            </a:r>
            <a:r>
              <a:rPr lang="en-US" altLang="zh-CN" sz="2400" b="0" dirty="0" smtClean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 statement</a:t>
            </a:r>
            <a:r>
              <a:rPr lang="en-US" altLang="zh-CN" sz="24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</a:t>
            </a:r>
            <a:r>
              <a:rPr lang="en-US" altLang="zh-CN" sz="24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to be </a:t>
            </a:r>
            <a:r>
              <a:rPr lang="en-US" altLang="zh-CN" sz="24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reached</a:t>
            </a:r>
            <a:endParaRPr lang="en-US" altLang="zh-CN" sz="2400" b="0" dirty="0">
              <a:solidFill>
                <a:schemeClr val="tx1"/>
              </a:solidFill>
              <a:latin typeface="Gill Sans MT" panose="020B0502020104020203" pitchFamily="34" charset="0"/>
              <a:ea typeface="宋体" pitchFamily="2" charset="-122"/>
            </a:endParaRPr>
          </a:p>
          <a:p>
            <a:pPr lvl="1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zh-CN" sz="2400" b="0" i="1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Infection</a:t>
            </a:r>
            <a:r>
              <a:rPr lang="en-US" altLang="zh-CN" sz="24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: The test causes the </a:t>
            </a:r>
            <a:r>
              <a:rPr lang="en-US" altLang="zh-CN" sz="2400" i="1" dirty="0" smtClean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mutated</a:t>
            </a:r>
            <a:r>
              <a:rPr lang="en-US" altLang="zh-CN" sz="24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statement </a:t>
            </a:r>
            <a:r>
              <a:rPr lang="en-US" altLang="zh-CN" sz="24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to result in an </a:t>
            </a:r>
            <a:r>
              <a:rPr lang="en-US" altLang="zh-CN" sz="2400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incorrect state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zh-CN" sz="2400" b="0" i="1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Propagation</a:t>
            </a:r>
            <a:r>
              <a:rPr lang="en-US" altLang="zh-CN" sz="24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: The incorrect state </a:t>
            </a:r>
            <a:r>
              <a:rPr lang="en-US" altLang="zh-CN" sz="2400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propagates</a:t>
            </a:r>
            <a:r>
              <a:rPr lang="en-US" altLang="zh-CN" sz="24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to incorrect </a:t>
            </a:r>
            <a:r>
              <a:rPr lang="en-US" altLang="zh-CN" sz="24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output</a:t>
            </a:r>
          </a:p>
          <a:p>
            <a:pPr lvl="1"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zh-CN" sz="2400" b="0" i="1" dirty="0" smtClean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Revealability</a:t>
            </a:r>
            <a:r>
              <a:rPr lang="en-US" altLang="zh-CN" sz="24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</a:t>
            </a:r>
            <a:r>
              <a:rPr lang="en-US" altLang="zh-CN" sz="24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: </a:t>
            </a:r>
            <a:r>
              <a:rPr lang="en-US" altLang="zh-CN" sz="24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The tester must </a:t>
            </a:r>
            <a:r>
              <a:rPr lang="en-US" altLang="zh-CN" sz="2400" b="0" dirty="0" smtClean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observe</a:t>
            </a:r>
            <a:r>
              <a:rPr lang="en-US" altLang="zh-CN" sz="24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part of the incorrect output</a:t>
            </a:r>
            <a:endParaRPr lang="en-US" altLang="zh-CN" sz="2400" b="0" dirty="0">
              <a:solidFill>
                <a:schemeClr val="tx1"/>
              </a:solidFill>
              <a:latin typeface="Gill Sans MT" panose="020B0502020104020203" pitchFamily="34" charset="0"/>
              <a:ea typeface="宋体" pitchFamily="2" charset="-122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83687" y="4194348"/>
            <a:ext cx="8777287" cy="1902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6858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zh-CN" sz="28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The RIPR </a:t>
            </a:r>
            <a:r>
              <a:rPr lang="en-US" altLang="zh-CN" sz="28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model leads to </a:t>
            </a:r>
            <a:r>
              <a:rPr lang="en-US" altLang="zh-CN" sz="2800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two variants</a:t>
            </a:r>
            <a:r>
              <a:rPr lang="en-US" altLang="zh-CN" sz="28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of mutation coverage … </a:t>
            </a:r>
            <a:endParaRPr lang="en-US" altLang="zh-CN" sz="2800" b="0" dirty="0" smtClean="0">
              <a:solidFill>
                <a:schemeClr val="tx1"/>
              </a:solidFill>
              <a:latin typeface="Gill Sans MT" panose="020B0502020104020203" pitchFamily="34" charset="0"/>
              <a:ea typeface="宋体" pitchFamily="2" charset="-122"/>
            </a:endParaRPr>
          </a:p>
          <a:p>
            <a:pPr marL="914400" lvl="1" indent="-457200">
              <a:lnSpc>
                <a:spcPct val="90000"/>
              </a:lnSpc>
              <a:spcBef>
                <a:spcPct val="30000"/>
              </a:spcBef>
              <a:buSzPct val="85000"/>
              <a:buFont typeface="+mj-lt"/>
              <a:buAutoNum type="arabicPeriod"/>
            </a:pPr>
            <a:r>
              <a:rPr lang="en-US" altLang="zh-CN" sz="2800" b="0" dirty="0" smtClean="0">
                <a:solidFill>
                  <a:srgbClr val="FFFF00"/>
                </a:solidFill>
                <a:latin typeface="Gill Sans MT" panose="020B0502020104020203" pitchFamily="34" charset="0"/>
                <a:ea typeface="宋体" pitchFamily="2" charset="-122"/>
              </a:rPr>
              <a:t>Strong</a:t>
            </a:r>
            <a:r>
              <a:rPr lang="en-US" altLang="zh-CN" sz="28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mutation : propagation is required</a:t>
            </a:r>
          </a:p>
          <a:p>
            <a:pPr marL="914400" lvl="1" indent="-457200">
              <a:lnSpc>
                <a:spcPct val="90000"/>
              </a:lnSpc>
              <a:spcBef>
                <a:spcPct val="30000"/>
              </a:spcBef>
              <a:buSzPct val="85000"/>
              <a:buFont typeface="+mj-lt"/>
              <a:buAutoNum type="arabicPeriod"/>
            </a:pPr>
            <a:r>
              <a:rPr lang="en-US" altLang="zh-CN" sz="2800" b="0" dirty="0" smtClean="0">
                <a:solidFill>
                  <a:srgbClr val="FFFF00"/>
                </a:solidFill>
                <a:latin typeface="Gill Sans MT" panose="020B0502020104020203" pitchFamily="34" charset="0"/>
                <a:ea typeface="宋体" pitchFamily="2" charset="-122"/>
              </a:rPr>
              <a:t>Weak</a:t>
            </a:r>
            <a:r>
              <a:rPr lang="en-US" altLang="zh-CN" sz="28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mutation : only infection, but not propagation</a:t>
            </a:r>
            <a:endParaRPr lang="en-US" altLang="zh-CN" sz="2800" b="0" dirty="0">
              <a:solidFill>
                <a:schemeClr val="tx1"/>
              </a:solidFill>
              <a:latin typeface="Gill Sans MT" panose="020B0502020104020203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77577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FF00"/>
                </a:solidFill>
              </a:rPr>
              <a:t>Professor of Software </a:t>
            </a:r>
            <a:r>
              <a:rPr lang="en-US" dirty="0" smtClean="0">
                <a:solidFill>
                  <a:srgbClr val="FFFF00"/>
                </a:solidFill>
              </a:rPr>
              <a:t>Engineering (George Mason)</a:t>
            </a:r>
            <a:endParaRPr lang="en-US" dirty="0">
              <a:solidFill>
                <a:srgbClr val="FFFF00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dirty="0"/>
              <a:t>&gt; </a:t>
            </a:r>
            <a:r>
              <a:rPr lang="en-US" dirty="0" smtClean="0"/>
              <a:t>175 </a:t>
            </a:r>
            <a:r>
              <a:rPr lang="en-US" dirty="0"/>
              <a:t>refereed publications, H-index = </a:t>
            </a:r>
            <a:r>
              <a:rPr lang="en-US" dirty="0" smtClean="0"/>
              <a:t>57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Editor-in-Chief: Journal of Software Testing, </a:t>
            </a:r>
            <a:r>
              <a:rPr lang="en-US" dirty="0" err="1"/>
              <a:t>Verif</a:t>
            </a:r>
            <a:r>
              <a:rPr lang="en-US" dirty="0"/>
              <a:t>., and Reliability</a:t>
            </a:r>
          </a:p>
          <a:p>
            <a:pPr lvl="1">
              <a:spcBef>
                <a:spcPts val="0"/>
              </a:spcBef>
            </a:pPr>
            <a:r>
              <a:rPr lang="en-US" dirty="0"/>
              <a:t>Co-Founder: IEEE Intl Conf. on Software Testing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Author: </a:t>
            </a:r>
            <a:r>
              <a:rPr lang="en-US" i="1" dirty="0"/>
              <a:t>Introduction to Software Testing</a:t>
            </a:r>
          </a:p>
          <a:p>
            <a:pPr lvl="1">
              <a:spcBef>
                <a:spcPts val="0"/>
              </a:spcBef>
            </a:pPr>
            <a:r>
              <a:rPr lang="en-US" dirty="0"/>
              <a:t>2013 GMU Teaching Excellence Award</a:t>
            </a:r>
            <a:r>
              <a:rPr lang="en-US" sz="2000" dirty="0"/>
              <a:t>, Teaching With Technology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Mason Outstanding Faculty Member, 2008, </a:t>
            </a:r>
            <a:r>
              <a:rPr lang="en-US" dirty="0" smtClean="0"/>
              <a:t>2009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Advised 15 PhD students, 4 in progress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>
                <a:solidFill>
                  <a:schemeClr val="tx2"/>
                </a:solidFill>
              </a:rPr>
              <a:t>Research Highlights</a:t>
            </a:r>
          </a:p>
          <a:p>
            <a:pPr lvl="1">
              <a:spcBef>
                <a:spcPts val="0"/>
              </a:spcBef>
            </a:pPr>
            <a:r>
              <a:rPr lang="en-US" dirty="0"/>
              <a:t>First model-based testing paper (UML 1999)</a:t>
            </a:r>
          </a:p>
          <a:p>
            <a:pPr lvl="1">
              <a:spcBef>
                <a:spcPts val="0"/>
              </a:spcBef>
            </a:pPr>
            <a:r>
              <a:rPr lang="en-US" dirty="0"/>
              <a:t>Distributed research tools : </a:t>
            </a:r>
            <a:r>
              <a:rPr lang="en-US" dirty="0" err="1"/>
              <a:t>muJava</a:t>
            </a:r>
            <a:r>
              <a:rPr lang="en-US" dirty="0"/>
              <a:t>, </a:t>
            </a:r>
            <a:r>
              <a:rPr lang="en-US" dirty="0" err="1"/>
              <a:t>Mothra</a:t>
            </a:r>
            <a:r>
              <a:rPr lang="en-US" dirty="0"/>
              <a:t>, Godzilla, Coverage web apps</a:t>
            </a:r>
          </a:p>
          <a:p>
            <a:pPr lvl="1">
              <a:spcBef>
                <a:spcPts val="0"/>
              </a:spcBef>
            </a:pPr>
            <a:r>
              <a:rPr lang="en-US" dirty="0"/>
              <a:t>Seminal papers : Mutation testing, automatic test data generation, OO testing, web app testing, combinatorial testing, logic-based </a:t>
            </a:r>
            <a:r>
              <a:rPr lang="en-US" dirty="0" smtClean="0"/>
              <a:t>testing, model-based testing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3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598033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©  Jeff Offutt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5CF49129-BF14-4759-B64F-C8914E8D7895}" type="slidenum">
              <a:rPr lang="zh-CN" altLang="en-US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pPr/>
              <a:t>30</a:t>
            </a:fld>
            <a:endParaRPr lang="en-US" altLang="zh-CN" sz="900" b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641350" y="90488"/>
            <a:ext cx="7772400" cy="825500"/>
          </a:xfrm>
        </p:spPr>
        <p:txBody>
          <a:bodyPr/>
          <a:lstStyle/>
          <a:p>
            <a:r>
              <a:rPr lang="en-US" altLang="zh-CN" sz="3200" smtClean="0">
                <a:ea typeface="宋体" pitchFamily="2" charset="-122"/>
              </a:rPr>
              <a:t>Weak Mutation Example</a:t>
            </a:r>
          </a:p>
        </p:txBody>
      </p:sp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207963" y="2921000"/>
            <a:ext cx="8777287" cy="349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2400" b="0" dirty="0">
                <a:solidFill>
                  <a:schemeClr val="tx1"/>
                </a:solidFill>
                <a:latin typeface="Gill Sans MT" panose="020B0502020104020203" pitchFamily="34" charset="0"/>
              </a:rPr>
              <a:t>The complete test speci</a:t>
            </a:r>
            <a:r>
              <a:rPr lang="en-US" altLang="zh-CN" sz="24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fi</a:t>
            </a:r>
            <a:r>
              <a:rPr lang="en-US" altLang="en-US" sz="2400" b="0" dirty="0">
                <a:solidFill>
                  <a:schemeClr val="tx1"/>
                </a:solidFill>
                <a:latin typeface="Gill Sans MT" panose="020B0502020104020203" pitchFamily="34" charset="0"/>
              </a:rPr>
              <a:t>cation to kill mutant 1:</a:t>
            </a:r>
            <a:endParaRPr lang="en-US" altLang="zh-CN" sz="2400" b="0" dirty="0">
              <a:solidFill>
                <a:schemeClr val="tx1"/>
              </a:solidFill>
              <a:latin typeface="Gill Sans MT" panose="020B0502020104020203" pitchFamily="34" charset="0"/>
              <a:ea typeface="宋体" pitchFamily="2" charset="-122"/>
            </a:endParaRPr>
          </a:p>
          <a:p>
            <a:pPr>
              <a:buFontTx/>
              <a:buChar char="•"/>
            </a:pPr>
            <a:endParaRPr lang="en-US" altLang="en-US" sz="2400" b="0" dirty="0">
              <a:solidFill>
                <a:schemeClr val="tx1"/>
              </a:solidFill>
              <a:latin typeface="Gill Sans MT" panose="020B0502020104020203" pitchFamily="34" charset="0"/>
            </a:endParaRPr>
          </a:p>
          <a:p>
            <a:pPr>
              <a:buFontTx/>
              <a:buChar char="•"/>
            </a:pPr>
            <a:r>
              <a:rPr lang="en-US" altLang="en-US" sz="2400" b="0" dirty="0">
                <a:solidFill>
                  <a:schemeClr val="tx2"/>
                </a:solidFill>
                <a:latin typeface="Gill Sans MT" panose="020B0502020104020203" pitchFamily="34" charset="0"/>
              </a:rPr>
              <a:t>Reachability</a:t>
            </a:r>
            <a:r>
              <a:rPr lang="en-US" altLang="en-US" sz="2400" b="0" dirty="0">
                <a:solidFill>
                  <a:schemeClr val="tx1"/>
                </a:solidFill>
                <a:latin typeface="Gill Sans MT" panose="020B0502020104020203" pitchFamily="34" charset="0"/>
              </a:rPr>
              <a:t> : 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true</a:t>
            </a:r>
            <a:r>
              <a:rPr lang="en-US" altLang="en-US" sz="2400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// Always get to that statement</a:t>
            </a:r>
          </a:p>
          <a:p>
            <a:pPr>
              <a:buFontTx/>
              <a:buChar char="•"/>
            </a:pPr>
            <a:r>
              <a:rPr lang="en-US" altLang="en-US" sz="2400" b="0" dirty="0">
                <a:solidFill>
                  <a:schemeClr val="tx2"/>
                </a:solidFill>
                <a:latin typeface="Gill Sans MT" panose="020B0502020104020203" pitchFamily="34" charset="0"/>
              </a:rPr>
              <a:t>Infection</a:t>
            </a:r>
            <a:r>
              <a:rPr lang="en-US" altLang="en-US" sz="2400" b="0" dirty="0">
                <a:solidFill>
                  <a:schemeClr val="tx1"/>
                </a:solidFill>
                <a:latin typeface="Gill Sans MT" panose="020B0502020104020203" pitchFamily="34" charset="0"/>
              </a:rPr>
              <a:t> : 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A </a:t>
            </a:r>
            <a:r>
              <a:rPr lang="en-US" altLang="en-US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≠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 B</a:t>
            </a:r>
          </a:p>
          <a:p>
            <a:pPr>
              <a:buFontTx/>
              <a:buChar char="•"/>
            </a:pPr>
            <a:r>
              <a:rPr lang="en-US" altLang="en-US" sz="2400" b="0" dirty="0">
                <a:solidFill>
                  <a:schemeClr val="tx2"/>
                </a:solidFill>
                <a:latin typeface="Gill Sans MT" panose="020B0502020104020203" pitchFamily="34" charset="0"/>
              </a:rPr>
              <a:t>Propagation</a:t>
            </a:r>
            <a:r>
              <a:rPr lang="en-US" altLang="en-US" sz="2400" b="0" dirty="0">
                <a:solidFill>
                  <a:schemeClr val="tx1"/>
                </a:solidFill>
                <a:latin typeface="Gill Sans MT" panose="020B0502020104020203" pitchFamily="34" charset="0"/>
              </a:rPr>
              <a:t>: 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(B &lt; A) = false</a:t>
            </a:r>
            <a:r>
              <a:rPr lang="en-US" altLang="en-US" sz="2400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// Skip the next assignment</a:t>
            </a:r>
          </a:p>
          <a:p>
            <a:pPr>
              <a:buFontTx/>
              <a:buChar char="•"/>
            </a:pPr>
            <a:r>
              <a:rPr lang="en-US" altLang="en-US" sz="2400" b="0" dirty="0">
                <a:solidFill>
                  <a:schemeClr val="tx2"/>
                </a:solidFill>
                <a:latin typeface="Gill Sans MT" panose="020B0502020104020203" pitchFamily="34" charset="0"/>
              </a:rPr>
              <a:t>Full Test Speci</a:t>
            </a:r>
            <a:r>
              <a:rPr lang="en-US" altLang="zh-CN" sz="2400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fi</a:t>
            </a:r>
            <a:r>
              <a:rPr lang="en-US" altLang="en-US" sz="2400" b="0" dirty="0">
                <a:solidFill>
                  <a:schemeClr val="tx2"/>
                </a:solidFill>
                <a:latin typeface="Gill Sans MT" panose="020B0502020104020203" pitchFamily="34" charset="0"/>
              </a:rPr>
              <a:t>cation</a:t>
            </a:r>
            <a:r>
              <a:rPr lang="en-US" altLang="en-US" sz="2400" b="0" dirty="0">
                <a:solidFill>
                  <a:schemeClr val="tx1"/>
                </a:solidFill>
                <a:latin typeface="Gill Sans MT" panose="020B0502020104020203" pitchFamily="34" charset="0"/>
              </a:rPr>
              <a:t> : 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true  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  <a:sym typeface="Symbol" pitchFamily="18" charset="2"/>
              </a:rPr>
              <a:t></a:t>
            </a:r>
            <a:r>
              <a:rPr lang="en-US" altLang="en-US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  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(A </a:t>
            </a:r>
            <a:r>
              <a:rPr lang="en-US" altLang="en-US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≠ 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B) 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  <a:sym typeface="Symbol" pitchFamily="18" charset="2"/>
              </a:rPr>
              <a:t>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 ((B &lt; A) = false)</a:t>
            </a:r>
          </a:p>
          <a:p>
            <a:r>
              <a:rPr lang="en-US" altLang="zh-CN" sz="2400" b="0" i="1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                                          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≡ 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(A</a:t>
            </a:r>
            <a:r>
              <a:rPr lang="en-US" altLang="zh-CN" sz="2400" b="0" i="1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</a:t>
            </a:r>
            <a:r>
              <a:rPr lang="en-US" altLang="en-US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≠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 B) 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  <a:sym typeface="Symbol" pitchFamily="18" charset="2"/>
              </a:rPr>
              <a:t></a:t>
            </a:r>
            <a:r>
              <a:rPr lang="en-US" altLang="en-US" b="0" i="1" dirty="0">
                <a:solidFill>
                  <a:schemeClr val="tx1"/>
                </a:solidFill>
                <a:latin typeface="Gill Sans MT" panose="020B0502020104020203" pitchFamily="34" charset="0"/>
                <a:sym typeface="Symbol" pitchFamily="18" charset="2"/>
              </a:rPr>
              <a:t> 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(B </a:t>
            </a:r>
            <a:r>
              <a:rPr lang="en-US" altLang="en-US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≥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A)</a:t>
            </a:r>
          </a:p>
          <a:p>
            <a:r>
              <a:rPr lang="en-US" altLang="zh-CN" sz="2400" b="0" i="1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                                           </a:t>
            </a:r>
            <a:r>
              <a:rPr lang="en-US" altLang="en-US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≡</a:t>
            </a:r>
            <a:r>
              <a:rPr lang="en-US" altLang="zh-CN" b="0" i="1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</a:t>
            </a:r>
            <a:r>
              <a:rPr lang="en-US" altLang="en-US" sz="2400" b="0" i="1" dirty="0">
                <a:solidFill>
                  <a:schemeClr val="tx1"/>
                </a:solidFill>
                <a:latin typeface="Gill Sans MT" panose="020B0502020104020203" pitchFamily="34" charset="0"/>
              </a:rPr>
              <a:t>(B &gt; A)</a:t>
            </a:r>
          </a:p>
          <a:p>
            <a:pPr>
              <a:lnSpc>
                <a:spcPct val="90000"/>
              </a:lnSpc>
              <a:spcBef>
                <a:spcPct val="30000"/>
              </a:spcBef>
              <a:buSzPct val="85000"/>
              <a:buFontTx/>
              <a:buChar char="•"/>
            </a:pPr>
            <a:r>
              <a:rPr lang="en-US" altLang="zh-CN" sz="24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Weakly </a:t>
            </a:r>
            <a:r>
              <a:rPr lang="en-US" altLang="zh-CN" sz="24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kill mutant </a:t>
            </a:r>
            <a:r>
              <a:rPr lang="en-US" altLang="zh-CN" sz="2400" b="0" dirty="0">
                <a:solidFill>
                  <a:schemeClr val="tx1"/>
                </a:solidFill>
                <a:latin typeface="+mj-lt"/>
                <a:ea typeface="宋体" pitchFamily="2" charset="-122"/>
              </a:rPr>
              <a:t>1</a:t>
            </a:r>
            <a:r>
              <a:rPr lang="en-US" altLang="zh-CN" sz="2400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, but not </a:t>
            </a:r>
            <a:r>
              <a:rPr lang="en-US" altLang="zh-CN" sz="2400" b="0" dirty="0" smtClean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strongly?</a:t>
            </a:r>
            <a:endParaRPr lang="en-US" altLang="zh-CN" sz="2400" b="0" dirty="0">
              <a:solidFill>
                <a:schemeClr val="tx1"/>
              </a:solidFill>
              <a:latin typeface="Gill Sans MT" panose="020B0502020104020203" pitchFamily="34" charset="0"/>
              <a:ea typeface="宋体" pitchFamily="2" charset="-122"/>
            </a:endParaRPr>
          </a:p>
        </p:txBody>
      </p:sp>
      <p:sp>
        <p:nvSpPr>
          <p:cNvPr id="276485" name="Rectangle 5"/>
          <p:cNvSpPr>
            <a:spLocks noChangeArrowheads="1"/>
          </p:cNvSpPr>
          <p:nvPr/>
        </p:nvSpPr>
        <p:spPr bwMode="auto">
          <a:xfrm>
            <a:off x="481013" y="1595438"/>
            <a:ext cx="2357437" cy="1263650"/>
          </a:xfrm>
          <a:prstGeom prst="rect">
            <a:avLst/>
          </a:prstGeom>
          <a:solidFill>
            <a:srgbClr val="00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</a:t>
            </a:r>
            <a:r>
              <a:rPr lang="en-US" altLang="zh-CN" sz="1800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= A;</a:t>
            </a:r>
          </a:p>
          <a:p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∆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 1  </a:t>
            </a:r>
            <a:r>
              <a:rPr lang="en-US" altLang="zh-CN" sz="1800" dirty="0" err="1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sz="1800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 = B;</a:t>
            </a:r>
          </a:p>
          <a:p>
            <a:r>
              <a:rPr lang="en-US" altLang="zh-CN" sz="18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if (B &lt; A)</a:t>
            </a:r>
          </a:p>
          <a:p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   </a:t>
            </a:r>
            <a:r>
              <a:rPr lang="en-US" altLang="zh-CN" dirty="0" err="1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minVal</a:t>
            </a:r>
            <a:r>
              <a:rPr lang="en-US" altLang="zh-CN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= B;</a:t>
            </a:r>
          </a:p>
        </p:txBody>
      </p:sp>
      <p:sp>
        <p:nvSpPr>
          <p:cNvPr id="1229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38113" y="990600"/>
            <a:ext cx="8867775" cy="642938"/>
          </a:xfrm>
          <a:noFill/>
        </p:spPr>
        <p:txBody>
          <a:bodyPr/>
          <a:lstStyle/>
          <a:p>
            <a:r>
              <a:rPr lang="en-US" altLang="en-US" dirty="0" smtClean="0"/>
              <a:t>Mutant 1 in the Min( ) example is: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02584" y="5958759"/>
            <a:ext cx="16911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>
                <a:latin typeface="Gill Sans MT" panose="020B0502020104020203" pitchFamily="34" charset="0"/>
              </a:rPr>
              <a:t>A = 5, B = 3</a:t>
            </a:r>
            <a:endParaRPr lang="en-US" sz="2400" b="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467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76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 build="p"/>
      <p:bldP spid="276485" grpId="0" animBg="1"/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©  Jeff Offutt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7C863F93-73EE-4BE0-BB20-060030C15AD2}" type="slidenum">
              <a:rPr lang="zh-CN" altLang="en-US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pPr/>
              <a:t>31</a:t>
            </a:fld>
            <a:endParaRPr lang="en-US" altLang="zh-CN" sz="900" b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grpSp>
        <p:nvGrpSpPr>
          <p:cNvPr id="2" name="Group 57"/>
          <p:cNvGrpSpPr>
            <a:grpSpLocks/>
          </p:cNvGrpSpPr>
          <p:nvPr/>
        </p:nvGrpSpPr>
        <p:grpSpPr bwMode="auto">
          <a:xfrm>
            <a:off x="2776538" y="995363"/>
            <a:ext cx="6264275" cy="4857750"/>
            <a:chOff x="1749" y="627"/>
            <a:chExt cx="3946" cy="3060"/>
          </a:xfrm>
        </p:grpSpPr>
        <p:sp>
          <p:nvSpPr>
            <p:cNvPr id="15416" name="AutoShape 42"/>
            <p:cNvSpPr>
              <a:spLocks noChangeArrowheads="1"/>
            </p:cNvSpPr>
            <p:nvPr/>
          </p:nvSpPr>
          <p:spPr bwMode="auto">
            <a:xfrm flipV="1">
              <a:off x="1749" y="627"/>
              <a:ext cx="3946" cy="3060"/>
            </a:xfrm>
            <a:prstGeom prst="flowChartPunchedCard">
              <a:avLst/>
            </a:prstGeom>
            <a:solidFill>
              <a:srgbClr val="0033CC"/>
            </a:solidFill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endParaRPr lang="en-US" altLang="en-US" b="0">
                <a:latin typeface="Gill Sans MT" panose="020B0502020104020203" pitchFamily="34" charset="0"/>
              </a:endParaRPr>
            </a:p>
          </p:txBody>
        </p:sp>
        <p:sp>
          <p:nvSpPr>
            <p:cNvPr id="279595" name="Text Box 43"/>
            <p:cNvSpPr txBox="1">
              <a:spLocks noChangeArrowheads="1"/>
            </p:cNvSpPr>
            <p:nvPr/>
          </p:nvSpPr>
          <p:spPr bwMode="auto">
            <a:xfrm>
              <a:off x="2009" y="1829"/>
              <a:ext cx="908" cy="450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anose="020B0502020104020203" pitchFamily="34" charset="0"/>
                </a:rPr>
                <a:t>Automated steps</a:t>
              </a:r>
            </a:p>
          </p:txBody>
        </p:sp>
      </p:grpSp>
      <p:sp>
        <p:nvSpPr>
          <p:cNvPr id="153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Mutation Testing Process</a:t>
            </a: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1328738" y="1222375"/>
            <a:ext cx="1279525" cy="707886"/>
          </a:xfrm>
          <a:prstGeom prst="rect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Input test method</a:t>
            </a:r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144463" y="1222375"/>
            <a:ext cx="833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Gill Sans MT" panose="020B0502020104020203" pitchFamily="34" charset="0"/>
              </a:rPr>
              <a:t>Prog</a:t>
            </a:r>
          </a:p>
        </p:txBody>
      </p: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2608263" y="1222375"/>
            <a:ext cx="1473200" cy="708025"/>
            <a:chOff x="1643" y="770"/>
            <a:chExt cx="928" cy="446"/>
          </a:xfrm>
        </p:grpSpPr>
        <p:sp>
          <p:nvSpPr>
            <p:cNvPr id="15414" name="Text Box 6"/>
            <p:cNvSpPr txBox="1">
              <a:spLocks noChangeArrowheads="1"/>
            </p:cNvSpPr>
            <p:nvPr/>
          </p:nvSpPr>
          <p:spPr bwMode="auto">
            <a:xfrm>
              <a:off x="1866" y="770"/>
              <a:ext cx="705" cy="446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0">
                  <a:solidFill>
                    <a:schemeClr val="tx1"/>
                  </a:solidFill>
                  <a:latin typeface="Gill Sans MT" panose="020B0502020104020203" pitchFamily="34" charset="0"/>
                </a:rPr>
                <a:t>Create mutants</a:t>
              </a:r>
            </a:p>
          </p:txBody>
        </p:sp>
        <p:sp>
          <p:nvSpPr>
            <p:cNvPr id="15415" name="Line 26"/>
            <p:cNvSpPr>
              <a:spLocks noChangeShapeType="1"/>
            </p:cNvSpPr>
            <p:nvPr/>
          </p:nvSpPr>
          <p:spPr bwMode="auto">
            <a:xfrm>
              <a:off x="1643" y="1000"/>
              <a:ext cx="22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4" name="Group 49"/>
          <p:cNvGrpSpPr>
            <a:grpSpLocks/>
          </p:cNvGrpSpPr>
          <p:nvPr/>
        </p:nvGrpSpPr>
        <p:grpSpPr bwMode="auto">
          <a:xfrm>
            <a:off x="7599363" y="1222375"/>
            <a:ext cx="1358900" cy="730250"/>
            <a:chOff x="4787" y="770"/>
            <a:chExt cx="856" cy="460"/>
          </a:xfrm>
        </p:grpSpPr>
        <p:sp>
          <p:nvSpPr>
            <p:cNvPr id="15412" name="Text Box 9"/>
            <p:cNvSpPr txBox="1">
              <a:spLocks noChangeArrowheads="1"/>
            </p:cNvSpPr>
            <p:nvPr/>
          </p:nvSpPr>
          <p:spPr bwMode="auto">
            <a:xfrm>
              <a:off x="5010" y="770"/>
              <a:ext cx="633" cy="46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0">
                  <a:solidFill>
                    <a:schemeClr val="tx1"/>
                  </a:solidFill>
                  <a:latin typeface="Gill Sans MT" panose="020B0502020104020203" pitchFamily="34" charset="0"/>
                </a:rPr>
                <a:t>Run T on P</a:t>
              </a:r>
            </a:p>
          </p:txBody>
        </p:sp>
        <p:sp>
          <p:nvSpPr>
            <p:cNvPr id="15413" name="Line 27"/>
            <p:cNvSpPr>
              <a:spLocks noChangeShapeType="1"/>
            </p:cNvSpPr>
            <p:nvPr/>
          </p:nvSpPr>
          <p:spPr bwMode="auto">
            <a:xfrm>
              <a:off x="4787" y="1000"/>
              <a:ext cx="223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7085013" y="1943100"/>
            <a:ext cx="1873250" cy="1933575"/>
            <a:chOff x="4463" y="1224"/>
            <a:chExt cx="1180" cy="1218"/>
          </a:xfrm>
        </p:grpSpPr>
        <p:sp>
          <p:nvSpPr>
            <p:cNvPr id="15410" name="Text Box 10"/>
            <p:cNvSpPr txBox="1">
              <a:spLocks noChangeArrowheads="1"/>
            </p:cNvSpPr>
            <p:nvPr/>
          </p:nvSpPr>
          <p:spPr bwMode="auto">
            <a:xfrm>
              <a:off x="4463" y="1550"/>
              <a:ext cx="1180" cy="892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en-US" b="0">
                  <a:solidFill>
                    <a:schemeClr val="tx1"/>
                  </a:solidFill>
                  <a:latin typeface="Gill Sans MT" panose="020B0502020104020203" pitchFamily="34" charset="0"/>
                </a:rPr>
                <a:t>Run mutants: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buFontTx/>
                <a:buChar char="•"/>
              </a:pPr>
              <a:r>
                <a:rPr lang="en-US" altLang="en-US" b="0">
                  <a:solidFill>
                    <a:schemeClr val="tx1"/>
                  </a:solidFill>
                  <a:latin typeface="Gill Sans MT" panose="020B0502020104020203" pitchFamily="34" charset="0"/>
                </a:rPr>
                <a:t> schema-based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buFontTx/>
                <a:buChar char="•"/>
              </a:pPr>
              <a:r>
                <a:rPr lang="en-US" altLang="en-US" b="0">
                  <a:solidFill>
                    <a:schemeClr val="tx1"/>
                  </a:solidFill>
                  <a:latin typeface="Gill Sans MT" panose="020B0502020104020203" pitchFamily="34" charset="0"/>
                </a:rPr>
                <a:t> weak</a:t>
              </a:r>
            </a:p>
            <a:p>
              <a:pPr>
                <a:lnSpc>
                  <a:spcPct val="70000"/>
                </a:lnSpc>
                <a:spcBef>
                  <a:spcPct val="50000"/>
                </a:spcBef>
                <a:buFontTx/>
                <a:buChar char="•"/>
              </a:pPr>
              <a:r>
                <a:rPr lang="en-US" altLang="en-US" b="0">
                  <a:solidFill>
                    <a:schemeClr val="tx1"/>
                  </a:solidFill>
                  <a:latin typeface="Gill Sans MT" panose="020B0502020104020203" pitchFamily="34" charset="0"/>
                </a:rPr>
                <a:t> selective</a:t>
              </a:r>
            </a:p>
          </p:txBody>
        </p:sp>
        <p:sp>
          <p:nvSpPr>
            <p:cNvPr id="15411" name="Line 30"/>
            <p:cNvSpPr>
              <a:spLocks noChangeShapeType="1"/>
            </p:cNvSpPr>
            <p:nvPr/>
          </p:nvSpPr>
          <p:spPr bwMode="auto">
            <a:xfrm flipH="1">
              <a:off x="5054" y="1224"/>
              <a:ext cx="231" cy="32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7348538" y="3897313"/>
            <a:ext cx="1382712" cy="1423987"/>
            <a:chOff x="4629" y="2455"/>
            <a:chExt cx="871" cy="897"/>
          </a:xfrm>
        </p:grpSpPr>
        <p:sp>
          <p:nvSpPr>
            <p:cNvPr id="15408" name="Text Box 11"/>
            <p:cNvSpPr txBox="1">
              <a:spLocks noChangeArrowheads="1"/>
            </p:cNvSpPr>
            <p:nvPr/>
          </p:nvSpPr>
          <p:spPr bwMode="auto">
            <a:xfrm>
              <a:off x="4629" y="2700"/>
              <a:ext cx="871" cy="652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0">
                  <a:solidFill>
                    <a:schemeClr val="tx1"/>
                  </a:solidFill>
                  <a:latin typeface="Gill Sans MT" panose="020B0502020104020203" pitchFamily="34" charset="0"/>
                </a:rPr>
                <a:t>Eliminate ineffective TCs</a:t>
              </a:r>
            </a:p>
          </p:txBody>
        </p:sp>
        <p:sp>
          <p:nvSpPr>
            <p:cNvPr id="15409" name="Line 31"/>
            <p:cNvSpPr>
              <a:spLocks noChangeShapeType="1"/>
            </p:cNvSpPr>
            <p:nvPr/>
          </p:nvSpPr>
          <p:spPr bwMode="auto">
            <a:xfrm>
              <a:off x="5069" y="2455"/>
              <a:ext cx="0" cy="245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6000750" y="1222375"/>
            <a:ext cx="1598613" cy="708025"/>
            <a:chOff x="3780" y="770"/>
            <a:chExt cx="1007" cy="446"/>
          </a:xfrm>
        </p:grpSpPr>
        <p:sp>
          <p:nvSpPr>
            <p:cNvPr id="15406" name="Text Box 8"/>
            <p:cNvSpPr txBox="1">
              <a:spLocks noChangeArrowheads="1"/>
            </p:cNvSpPr>
            <p:nvPr/>
          </p:nvSpPr>
          <p:spPr bwMode="auto">
            <a:xfrm>
              <a:off x="4002" y="770"/>
              <a:ext cx="785" cy="446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0">
                  <a:solidFill>
                    <a:schemeClr val="tx1"/>
                  </a:solidFill>
                  <a:latin typeface="Gill Sans MT" panose="020B0502020104020203" pitchFamily="34" charset="0"/>
                </a:rPr>
                <a:t>Generate test cases</a:t>
              </a:r>
            </a:p>
          </p:txBody>
        </p:sp>
        <p:sp>
          <p:nvSpPr>
            <p:cNvPr id="15407" name="Line 28"/>
            <p:cNvSpPr>
              <a:spLocks noChangeShapeType="1"/>
            </p:cNvSpPr>
            <p:nvPr/>
          </p:nvSpPr>
          <p:spPr bwMode="auto">
            <a:xfrm>
              <a:off x="3780" y="1000"/>
              <a:ext cx="223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4081463" y="1222375"/>
            <a:ext cx="1920875" cy="1035050"/>
            <a:chOff x="2571" y="770"/>
            <a:chExt cx="1210" cy="652"/>
          </a:xfrm>
        </p:grpSpPr>
        <p:sp>
          <p:nvSpPr>
            <p:cNvPr id="15404" name="Line 29"/>
            <p:cNvSpPr>
              <a:spLocks noChangeShapeType="1"/>
            </p:cNvSpPr>
            <p:nvPr/>
          </p:nvSpPr>
          <p:spPr bwMode="auto">
            <a:xfrm>
              <a:off x="2571" y="1000"/>
              <a:ext cx="223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  <p:sp>
          <p:nvSpPr>
            <p:cNvPr id="15405" name="Text Box 7"/>
            <p:cNvSpPr txBox="1">
              <a:spLocks noChangeArrowheads="1"/>
            </p:cNvSpPr>
            <p:nvPr/>
          </p:nvSpPr>
          <p:spPr bwMode="auto">
            <a:xfrm>
              <a:off x="2795" y="770"/>
              <a:ext cx="986" cy="652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0">
                  <a:solidFill>
                    <a:schemeClr val="tx1"/>
                  </a:solidFill>
                  <a:latin typeface="Gill Sans MT" panose="020B0502020104020203" pitchFamily="34" charset="0"/>
                </a:rPr>
                <a:t>Run equivalence detector</a:t>
              </a:r>
            </a:p>
          </p:txBody>
        </p:sp>
      </p:grpSp>
      <p:grpSp>
        <p:nvGrpSpPr>
          <p:cNvPr id="9" name="Group 52"/>
          <p:cNvGrpSpPr>
            <a:grpSpLocks/>
          </p:cNvGrpSpPr>
          <p:nvPr/>
        </p:nvGrpSpPr>
        <p:grpSpPr bwMode="auto">
          <a:xfrm>
            <a:off x="4397375" y="3946525"/>
            <a:ext cx="2936875" cy="1714500"/>
            <a:chOff x="2770" y="2486"/>
            <a:chExt cx="1850" cy="1080"/>
          </a:xfrm>
        </p:grpSpPr>
        <p:sp>
          <p:nvSpPr>
            <p:cNvPr id="15400" name="Line 32"/>
            <p:cNvSpPr>
              <a:spLocks noChangeShapeType="1"/>
            </p:cNvSpPr>
            <p:nvPr/>
          </p:nvSpPr>
          <p:spPr bwMode="auto">
            <a:xfrm>
              <a:off x="3815" y="3026"/>
              <a:ext cx="805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  <p:grpSp>
          <p:nvGrpSpPr>
            <p:cNvPr id="15401" name="Group 25"/>
            <p:cNvGrpSpPr>
              <a:grpSpLocks/>
            </p:cNvGrpSpPr>
            <p:nvPr/>
          </p:nvGrpSpPr>
          <p:grpSpPr bwMode="auto">
            <a:xfrm>
              <a:off x="2770" y="2486"/>
              <a:ext cx="1037" cy="1080"/>
              <a:chOff x="3110" y="2486"/>
              <a:chExt cx="1037" cy="1080"/>
            </a:xfrm>
          </p:grpSpPr>
          <p:sp>
            <p:nvSpPr>
              <p:cNvPr id="15402" name="AutoShape 19"/>
              <p:cNvSpPr>
                <a:spLocks noChangeArrowheads="1"/>
              </p:cNvSpPr>
              <p:nvPr/>
            </p:nvSpPr>
            <p:spPr bwMode="auto">
              <a:xfrm>
                <a:off x="3110" y="2486"/>
                <a:ext cx="1037" cy="1080"/>
              </a:xfrm>
              <a:prstGeom prst="diamond">
                <a:avLst/>
              </a:prstGeom>
              <a:solidFill>
                <a:srgbClr val="0000FF"/>
              </a:solidFill>
              <a:ln w="28575">
                <a:solidFill>
                  <a:schemeClr val="tx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>
                <a:lvl1pPr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1pPr>
                <a:lvl2pPr marL="742950" indent="-285750"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2pPr>
                <a:lvl3pPr marL="1143000" indent="-228600"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3pPr>
                <a:lvl4pPr marL="1600200" indent="-228600"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4pPr>
                <a:lvl5pPr marL="2057400" indent="-228600"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9pPr>
              </a:lstStyle>
              <a:p>
                <a:endParaRPr lang="en-US" altLang="en-US" b="0">
                  <a:latin typeface="Gill Sans MT" panose="020B0502020104020203" pitchFamily="34" charset="0"/>
                </a:endParaRPr>
              </a:p>
            </p:txBody>
          </p:sp>
          <p:sp>
            <p:nvSpPr>
              <p:cNvPr id="15403" name="Text Box 16"/>
              <p:cNvSpPr txBox="1">
                <a:spLocks noChangeArrowheads="1"/>
              </p:cNvSpPr>
              <p:nvPr/>
            </p:nvSpPr>
            <p:spPr bwMode="auto">
              <a:xfrm>
                <a:off x="3212" y="2793"/>
                <a:ext cx="834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1pPr>
                <a:lvl2pPr marL="742950" indent="-285750"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2pPr>
                <a:lvl3pPr marL="1143000" indent="-228600"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3pPr>
                <a:lvl4pPr marL="1600200" indent="-228600"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4pPr>
                <a:lvl5pPr marL="2057400" indent="-228600"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b="0">
                    <a:solidFill>
                      <a:schemeClr val="tx1"/>
                    </a:solidFill>
                    <a:latin typeface="Gill Sans MT" panose="020B0502020104020203" pitchFamily="34" charset="0"/>
                  </a:rPr>
                  <a:t>Threshold   reached   ?</a:t>
                </a:r>
              </a:p>
            </p:txBody>
          </p:sp>
        </p:grpSp>
      </p:grpSp>
      <p:grpSp>
        <p:nvGrpSpPr>
          <p:cNvPr id="11" name="Group 55"/>
          <p:cNvGrpSpPr>
            <a:grpSpLocks/>
          </p:cNvGrpSpPr>
          <p:nvPr/>
        </p:nvGrpSpPr>
        <p:grpSpPr bwMode="auto">
          <a:xfrm>
            <a:off x="857250" y="1703388"/>
            <a:ext cx="468313" cy="3875087"/>
            <a:chOff x="540" y="1073"/>
            <a:chExt cx="295" cy="2441"/>
          </a:xfrm>
        </p:grpSpPr>
        <p:sp>
          <p:nvSpPr>
            <p:cNvPr id="15398" name="Line 37"/>
            <p:cNvSpPr>
              <a:spLocks noChangeShapeType="1"/>
            </p:cNvSpPr>
            <p:nvPr/>
          </p:nvSpPr>
          <p:spPr bwMode="auto">
            <a:xfrm>
              <a:off x="545" y="1073"/>
              <a:ext cx="0" cy="244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  <p:sp>
          <p:nvSpPr>
            <p:cNvPr id="15399" name="Line 38"/>
            <p:cNvSpPr>
              <a:spLocks noChangeShapeType="1"/>
            </p:cNvSpPr>
            <p:nvPr/>
          </p:nvSpPr>
          <p:spPr bwMode="auto">
            <a:xfrm>
              <a:off x="540" y="1073"/>
              <a:ext cx="29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  <p:sp>
        <p:nvSpPr>
          <p:cNvPr id="15377" name="Line 39"/>
          <p:cNvSpPr>
            <a:spLocks noChangeShapeType="1"/>
          </p:cNvSpPr>
          <p:nvPr/>
        </p:nvSpPr>
        <p:spPr bwMode="auto">
          <a:xfrm>
            <a:off x="857250" y="1455738"/>
            <a:ext cx="4683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b="0">
              <a:latin typeface="Gill Sans MT" panose="020B0502020104020203" pitchFamily="34" charset="0"/>
            </a:endParaRPr>
          </a:p>
        </p:txBody>
      </p:sp>
      <p:grpSp>
        <p:nvGrpSpPr>
          <p:cNvPr id="12" name="Group 56"/>
          <p:cNvGrpSpPr>
            <a:grpSpLocks/>
          </p:cNvGrpSpPr>
          <p:nvPr/>
        </p:nvGrpSpPr>
        <p:grpSpPr bwMode="auto">
          <a:xfrm>
            <a:off x="1327150" y="2516188"/>
            <a:ext cx="3049588" cy="2287587"/>
            <a:chOff x="836" y="1585"/>
            <a:chExt cx="1921" cy="1441"/>
          </a:xfrm>
        </p:grpSpPr>
        <p:sp>
          <p:nvSpPr>
            <p:cNvPr id="15395" name="Text Box 12"/>
            <p:cNvSpPr txBox="1">
              <a:spLocks noChangeArrowheads="1"/>
            </p:cNvSpPr>
            <p:nvPr/>
          </p:nvSpPr>
          <p:spPr bwMode="auto">
            <a:xfrm>
              <a:off x="836" y="1585"/>
              <a:ext cx="806" cy="446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0">
                  <a:solidFill>
                    <a:schemeClr val="tx1"/>
                  </a:solidFill>
                  <a:latin typeface="Gill Sans MT" panose="020B0502020104020203" pitchFamily="34" charset="0"/>
                </a:rPr>
                <a:t>Define threshold</a:t>
              </a:r>
            </a:p>
          </p:txBody>
        </p:sp>
        <p:sp>
          <p:nvSpPr>
            <p:cNvPr id="15396" name="Line 44"/>
            <p:cNvSpPr>
              <a:spLocks noChangeShapeType="1"/>
            </p:cNvSpPr>
            <p:nvPr/>
          </p:nvSpPr>
          <p:spPr bwMode="auto">
            <a:xfrm flipH="1">
              <a:off x="1238" y="3026"/>
              <a:ext cx="151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  <p:sp>
          <p:nvSpPr>
            <p:cNvPr id="15397" name="Line 45"/>
            <p:cNvSpPr>
              <a:spLocks noChangeShapeType="1"/>
            </p:cNvSpPr>
            <p:nvPr/>
          </p:nvSpPr>
          <p:spPr bwMode="auto">
            <a:xfrm flipV="1">
              <a:off x="1239" y="2040"/>
              <a:ext cx="0" cy="98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13" name="Group 66"/>
          <p:cNvGrpSpPr>
            <a:grpSpLocks/>
          </p:cNvGrpSpPr>
          <p:nvPr/>
        </p:nvGrpSpPr>
        <p:grpSpPr bwMode="auto">
          <a:xfrm>
            <a:off x="5221288" y="1982788"/>
            <a:ext cx="1481137" cy="1958975"/>
            <a:chOff x="3289" y="1249"/>
            <a:chExt cx="933" cy="1234"/>
          </a:xfrm>
        </p:grpSpPr>
        <p:sp>
          <p:nvSpPr>
            <p:cNvPr id="15393" name="Line 33"/>
            <p:cNvSpPr>
              <a:spLocks noChangeShapeType="1"/>
            </p:cNvSpPr>
            <p:nvPr/>
          </p:nvSpPr>
          <p:spPr bwMode="auto">
            <a:xfrm flipV="1">
              <a:off x="3289" y="1249"/>
              <a:ext cx="933" cy="1234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 type="none" w="sm" len="sm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  <p:sp>
          <p:nvSpPr>
            <p:cNvPr id="15394" name="Text Box 60"/>
            <p:cNvSpPr txBox="1">
              <a:spLocks noChangeArrowheads="1"/>
            </p:cNvSpPr>
            <p:nvPr/>
          </p:nvSpPr>
          <p:spPr bwMode="auto">
            <a:xfrm>
              <a:off x="3325" y="2218"/>
              <a:ext cx="3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0" i="1">
                  <a:latin typeface="Gill Sans MT" panose="020B0502020104020203" pitchFamily="34" charset="0"/>
                </a:rPr>
                <a:t>no</a:t>
              </a:r>
            </a:p>
          </p:txBody>
        </p:sp>
      </p:grpSp>
      <p:grpSp>
        <p:nvGrpSpPr>
          <p:cNvPr id="14" name="Group 64"/>
          <p:cNvGrpSpPr>
            <a:grpSpLocks/>
          </p:cNvGrpSpPr>
          <p:nvPr/>
        </p:nvGrpSpPr>
        <p:grpSpPr bwMode="auto">
          <a:xfrm>
            <a:off x="2390775" y="5218113"/>
            <a:ext cx="3387725" cy="1485900"/>
            <a:chOff x="1506" y="3287"/>
            <a:chExt cx="2134" cy="936"/>
          </a:xfrm>
        </p:grpSpPr>
        <p:grpSp>
          <p:nvGrpSpPr>
            <p:cNvPr id="15386" name="Group 53"/>
            <p:cNvGrpSpPr>
              <a:grpSpLocks/>
            </p:cNvGrpSpPr>
            <p:nvPr/>
          </p:nvGrpSpPr>
          <p:grpSpPr bwMode="auto">
            <a:xfrm>
              <a:off x="1506" y="3287"/>
              <a:ext cx="1785" cy="936"/>
              <a:chOff x="1506" y="3287"/>
              <a:chExt cx="1785" cy="936"/>
            </a:xfrm>
          </p:grpSpPr>
          <p:grpSp>
            <p:nvGrpSpPr>
              <p:cNvPr id="15388" name="Group 23"/>
              <p:cNvGrpSpPr>
                <a:grpSpLocks/>
              </p:cNvGrpSpPr>
              <p:nvPr/>
            </p:nvGrpSpPr>
            <p:grpSpPr bwMode="auto">
              <a:xfrm>
                <a:off x="1506" y="3287"/>
                <a:ext cx="878" cy="936"/>
                <a:chOff x="2520" y="2681"/>
                <a:chExt cx="878" cy="936"/>
              </a:xfrm>
            </p:grpSpPr>
            <p:sp>
              <p:nvSpPr>
                <p:cNvPr id="15391" name="AutoShape 20"/>
                <p:cNvSpPr>
                  <a:spLocks noChangeArrowheads="1"/>
                </p:cNvSpPr>
                <p:nvPr/>
              </p:nvSpPr>
              <p:spPr bwMode="auto">
                <a:xfrm>
                  <a:off x="2520" y="2681"/>
                  <a:ext cx="878" cy="936"/>
                </a:xfrm>
                <a:prstGeom prst="diamond">
                  <a:avLst/>
                </a:prstGeom>
                <a:solidFill>
                  <a:srgbClr val="0000FF"/>
                </a:solidFill>
                <a:ln w="2857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9pPr>
                </a:lstStyle>
                <a:p>
                  <a:endParaRPr lang="en-US" altLang="en-US" b="0">
                    <a:latin typeface="Gill Sans MT" panose="020B0502020104020203" pitchFamily="34" charset="0"/>
                  </a:endParaRPr>
                </a:p>
              </p:txBody>
            </p:sp>
            <p:sp>
              <p:nvSpPr>
                <p:cNvPr id="15392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2650" y="2825"/>
                  <a:ext cx="618" cy="63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1pPr>
                  <a:lvl2pPr marL="742950" indent="-285750"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2pPr>
                  <a:lvl3pPr marL="1143000" indent="-228600"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3pPr>
                  <a:lvl4pPr marL="1600200" indent="-228600"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4pPr>
                  <a:lvl5pPr marL="2057400" indent="-228600"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000" b="1">
                      <a:solidFill>
                        <a:srgbClr val="FAFD00"/>
                      </a:solidFill>
                      <a:latin typeface="Times New Roman" pitchFamily="18" charset="0"/>
                    </a:defRPr>
                  </a:lvl9pPr>
                </a:lstStyle>
                <a:p>
                  <a:pPr algn="ctr">
                    <a:spcBef>
                      <a:spcPct val="50000"/>
                    </a:spcBef>
                  </a:pPr>
                  <a:r>
                    <a:rPr lang="en-US" altLang="en-US" b="0">
                      <a:solidFill>
                        <a:schemeClr val="tx1"/>
                      </a:solidFill>
                      <a:latin typeface="Gill Sans MT" panose="020B0502020104020203" pitchFamily="34" charset="0"/>
                    </a:rPr>
                    <a:t>P (T) correct ?</a:t>
                  </a:r>
                </a:p>
              </p:txBody>
            </p:sp>
          </p:grpSp>
          <p:sp>
            <p:nvSpPr>
              <p:cNvPr id="15389" name="Line 34"/>
              <p:cNvSpPr>
                <a:spLocks noChangeShapeType="1"/>
              </p:cNvSpPr>
              <p:nvPr/>
            </p:nvSpPr>
            <p:spPr bwMode="auto">
              <a:xfrm>
                <a:off x="2391" y="3755"/>
                <a:ext cx="90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b="0">
                  <a:latin typeface="Gill Sans MT" panose="020B0502020104020203" pitchFamily="34" charset="0"/>
                </a:endParaRPr>
              </a:p>
            </p:txBody>
          </p:sp>
          <p:sp>
            <p:nvSpPr>
              <p:cNvPr id="15390" name="Line 35"/>
              <p:cNvSpPr>
                <a:spLocks noChangeShapeType="1"/>
              </p:cNvSpPr>
              <p:nvPr/>
            </p:nvSpPr>
            <p:spPr bwMode="auto">
              <a:xfrm flipV="1">
                <a:off x="3291" y="3564"/>
                <a:ext cx="0" cy="194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b="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5387" name="Text Box 61"/>
            <p:cNvSpPr txBox="1">
              <a:spLocks noChangeArrowheads="1"/>
            </p:cNvSpPr>
            <p:nvPr/>
          </p:nvSpPr>
          <p:spPr bwMode="auto">
            <a:xfrm>
              <a:off x="3266" y="3593"/>
              <a:ext cx="3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0" i="1">
                  <a:latin typeface="Gill Sans MT" panose="020B0502020104020203" pitchFamily="34" charset="0"/>
                </a:rPr>
                <a:t>yes</a:t>
              </a:r>
            </a:p>
          </p:txBody>
        </p:sp>
      </p:grpSp>
      <p:grpSp>
        <p:nvGrpSpPr>
          <p:cNvPr id="17" name="Group 65"/>
          <p:cNvGrpSpPr>
            <a:grpSpLocks/>
          </p:cNvGrpSpPr>
          <p:nvPr/>
        </p:nvGrpSpPr>
        <p:grpSpPr bwMode="auto">
          <a:xfrm>
            <a:off x="550863" y="5595938"/>
            <a:ext cx="1955800" cy="730250"/>
            <a:chOff x="347" y="3525"/>
            <a:chExt cx="1232" cy="460"/>
          </a:xfrm>
        </p:grpSpPr>
        <p:grpSp>
          <p:nvGrpSpPr>
            <p:cNvPr id="15382" name="Group 54"/>
            <p:cNvGrpSpPr>
              <a:grpSpLocks/>
            </p:cNvGrpSpPr>
            <p:nvPr/>
          </p:nvGrpSpPr>
          <p:grpSpPr bwMode="auto">
            <a:xfrm>
              <a:off x="347" y="3525"/>
              <a:ext cx="1152" cy="460"/>
              <a:chOff x="347" y="3525"/>
              <a:chExt cx="1152" cy="460"/>
            </a:xfrm>
          </p:grpSpPr>
          <p:sp>
            <p:nvSpPr>
              <p:cNvPr id="15384" name="Text Box 13"/>
              <p:cNvSpPr txBox="1">
                <a:spLocks noChangeArrowheads="1"/>
              </p:cNvSpPr>
              <p:nvPr/>
            </p:nvSpPr>
            <p:spPr bwMode="auto">
              <a:xfrm>
                <a:off x="347" y="3525"/>
                <a:ext cx="396" cy="460"/>
              </a:xfrm>
              <a:prstGeom prst="rect">
                <a:avLst/>
              </a:prstGeom>
              <a:solidFill>
                <a:srgbClr val="0000FF"/>
              </a:solidFill>
              <a:ln w="28575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>
                <a:spAutoFit/>
              </a:bodyPr>
              <a:lstStyle>
                <a:lvl1pPr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1pPr>
                <a:lvl2pPr marL="742950" indent="-285750"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2pPr>
                <a:lvl3pPr marL="1143000" indent="-228600"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3pPr>
                <a:lvl4pPr marL="1600200" indent="-228600"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4pPr>
                <a:lvl5pPr marL="2057400" indent="-228600"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rgbClr val="FAFD00"/>
                    </a:solidFill>
                    <a:latin typeface="Times New Roman" pitchFamily="18" charset="0"/>
                  </a:defRPr>
                </a:lvl9pPr>
              </a:lstStyle>
              <a:p>
                <a:pPr algn="ctr">
                  <a:spcBef>
                    <a:spcPct val="50000"/>
                  </a:spcBef>
                </a:pPr>
                <a:r>
                  <a:rPr lang="en-US" altLang="en-US" b="0">
                    <a:solidFill>
                      <a:schemeClr val="tx1"/>
                    </a:solidFill>
                    <a:latin typeface="Gill Sans MT" panose="020B0502020104020203" pitchFamily="34" charset="0"/>
                  </a:rPr>
                  <a:t>Fix P</a:t>
                </a:r>
              </a:p>
            </p:txBody>
          </p:sp>
          <p:sp>
            <p:nvSpPr>
              <p:cNvPr id="15385" name="Line 36"/>
              <p:cNvSpPr>
                <a:spLocks noChangeShapeType="1"/>
              </p:cNvSpPr>
              <p:nvPr/>
            </p:nvSpPr>
            <p:spPr bwMode="auto">
              <a:xfrm>
                <a:off x="750" y="3755"/>
                <a:ext cx="749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b="0">
                  <a:latin typeface="Gill Sans MT" panose="020B0502020104020203" pitchFamily="34" charset="0"/>
                </a:endParaRPr>
              </a:p>
            </p:txBody>
          </p:sp>
        </p:grpSp>
        <p:sp>
          <p:nvSpPr>
            <p:cNvPr id="15383" name="Text Box 62"/>
            <p:cNvSpPr txBox="1">
              <a:spLocks noChangeArrowheads="1"/>
            </p:cNvSpPr>
            <p:nvPr/>
          </p:nvSpPr>
          <p:spPr bwMode="auto">
            <a:xfrm>
              <a:off x="1205" y="3532"/>
              <a:ext cx="3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b="0" i="1">
                  <a:latin typeface="Gill Sans MT" panose="020B0502020104020203" pitchFamily="34" charset="0"/>
                </a:rPr>
                <a:t>no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7829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Self-Check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does </a:t>
            </a:r>
            <a:r>
              <a:rPr lang="en-US" dirty="0" smtClean="0">
                <a:solidFill>
                  <a:srgbClr val="FFFF00"/>
                </a:solidFill>
              </a:rPr>
              <a:t>strong</a:t>
            </a:r>
            <a:r>
              <a:rPr lang="en-US" dirty="0" smtClean="0"/>
              <a:t> mutation require that </a:t>
            </a:r>
            <a:r>
              <a:rPr lang="en-US" dirty="0" smtClean="0">
                <a:solidFill>
                  <a:srgbClr val="FFFF00"/>
                </a:solidFill>
              </a:rPr>
              <a:t>weak</a:t>
            </a:r>
            <a:r>
              <a:rPr lang="en-US" dirty="0" smtClean="0"/>
              <a:t> mutation does not?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do we call </a:t>
            </a:r>
            <a:r>
              <a:rPr lang="en-US" dirty="0" smtClean="0">
                <a:solidFill>
                  <a:srgbClr val="FFFF00"/>
                </a:solidFill>
              </a:rPr>
              <a:t>infeasible test requirements </a:t>
            </a:r>
            <a:r>
              <a:rPr lang="en-US" dirty="0" smtClean="0"/>
              <a:t>in mutation testing?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mutation operators (</a:t>
            </a:r>
            <a:r>
              <a:rPr lang="en-US" dirty="0" smtClean="0">
                <a:solidFill>
                  <a:srgbClr val="FFFF00"/>
                </a:solidFill>
              </a:rPr>
              <a:t>a</a:t>
            </a:r>
            <a:r>
              <a:rPr lang="en-US" dirty="0" smtClean="0"/>
              <a:t>) mimic programmer mistakes, (</a:t>
            </a:r>
            <a:r>
              <a:rPr lang="en-US" dirty="0" smtClean="0">
                <a:solidFill>
                  <a:srgbClr val="FFFF00"/>
                </a:solidFill>
              </a:rPr>
              <a:t>b</a:t>
            </a:r>
            <a:r>
              <a:rPr lang="en-US" dirty="0" smtClean="0"/>
              <a:t>) encourage common test heuristics, (</a:t>
            </a:r>
            <a:r>
              <a:rPr lang="en-US" dirty="0" smtClean="0">
                <a:solidFill>
                  <a:srgbClr val="FFFF00"/>
                </a:solidFill>
              </a:rPr>
              <a:t>c</a:t>
            </a:r>
            <a:r>
              <a:rPr lang="en-US" dirty="0" smtClean="0"/>
              <a:t>) both, or (</a:t>
            </a:r>
            <a:r>
              <a:rPr lang="en-US" dirty="0" smtClean="0">
                <a:solidFill>
                  <a:srgbClr val="FFFF00"/>
                </a:solidFill>
              </a:rPr>
              <a:t>d</a:t>
            </a:r>
            <a:r>
              <a:rPr lang="en-US" dirty="0" smtClean="0"/>
              <a:t>) something else?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Does mutation testing (</a:t>
            </a:r>
            <a:r>
              <a:rPr lang="en-US" dirty="0" smtClean="0">
                <a:solidFill>
                  <a:srgbClr val="FFFF00"/>
                </a:solidFill>
              </a:rPr>
              <a:t>a</a:t>
            </a:r>
            <a:r>
              <a:rPr lang="en-US" dirty="0" smtClean="0"/>
              <a:t>) evaluate tests, (</a:t>
            </a:r>
            <a:r>
              <a:rPr lang="en-US" dirty="0" smtClean="0">
                <a:solidFill>
                  <a:srgbClr val="FFFF00"/>
                </a:solidFill>
              </a:rPr>
              <a:t>b</a:t>
            </a:r>
            <a:r>
              <a:rPr lang="en-US" dirty="0" smtClean="0"/>
              <a:t>) help testers design tests, (</a:t>
            </a:r>
            <a:r>
              <a:rPr lang="en-US" dirty="0">
                <a:solidFill>
                  <a:srgbClr val="FFFF00"/>
                </a:solidFill>
              </a:rPr>
              <a:t>c</a:t>
            </a:r>
            <a:r>
              <a:rPr lang="en-US" dirty="0"/>
              <a:t>) both, or (</a:t>
            </a:r>
            <a:r>
              <a:rPr lang="en-US" dirty="0">
                <a:solidFill>
                  <a:srgbClr val="FFFF00"/>
                </a:solidFill>
              </a:rPr>
              <a:t>d</a:t>
            </a:r>
            <a:r>
              <a:rPr lang="en-US" dirty="0"/>
              <a:t>) </a:t>
            </a:r>
            <a:r>
              <a:rPr lang="en-US" dirty="0" smtClean="0"/>
              <a:t>neither?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DD6F-8B6C-4A1D-8FFB-4712A03F9B8F}" type="slidenum">
              <a:rPr lang="zh-CN" altLang="en-US" smtClean="0"/>
              <a:pPr>
                <a:defRPr/>
              </a:pPr>
              <a:t>32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149537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Self-Check </a:t>
            </a:r>
            <a:r>
              <a:rPr lang="en-US" dirty="0" smtClean="0"/>
              <a:t>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does strong mutation require that weak mutation does not?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do we call infeasible test requirements in mutation testing?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Do mutation operators (a) mimic programmer mistakes, (b) encourage common test heuristics, (c) both, or (d) something else?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endParaRPr lang="en-US" sz="24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Does mutation testing (a) evaluate tests, (b) help testers design tests, (</a:t>
            </a:r>
            <a:r>
              <a:rPr lang="en-US" sz="2400" dirty="0"/>
              <a:t>c) both, or (d) </a:t>
            </a:r>
            <a:r>
              <a:rPr lang="en-US" sz="2400" dirty="0" smtClean="0"/>
              <a:t>neither?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DD6F-8B6C-4A1D-8FFB-4712A03F9B8F}" type="slidenum">
              <a:rPr lang="zh-CN" altLang="en-US" smtClean="0"/>
              <a:pPr>
                <a:defRPr/>
              </a:pPr>
              <a:t>33</a:t>
            </a:fld>
            <a:endParaRPr lang="en-US" altLang="zh-CN"/>
          </a:p>
        </p:txBody>
      </p:sp>
      <p:sp>
        <p:nvSpPr>
          <p:cNvPr id="6" name="Rounded Rectangle 5"/>
          <p:cNvSpPr/>
          <p:nvPr/>
        </p:nvSpPr>
        <p:spPr bwMode="auto">
          <a:xfrm>
            <a:off x="3544979" y="1416106"/>
            <a:ext cx="2046618" cy="501707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 smtClean="0">
                <a:solidFill>
                  <a:srgbClr val="FFFF00"/>
                </a:solidFill>
                <a:latin typeface="Gill Sans MT" panose="020B0502020104020203" pitchFamily="34" charset="0"/>
              </a:rPr>
              <a:t>Propagation</a:t>
            </a:r>
            <a:endParaRPr lang="en-US" sz="2800" b="0" dirty="0">
              <a:solidFill>
                <a:srgbClr val="FFFF00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3544979" y="2677115"/>
            <a:ext cx="2046618" cy="501707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 smtClean="0">
                <a:solidFill>
                  <a:srgbClr val="FFFF00"/>
                </a:solidFill>
                <a:latin typeface="Gill Sans MT" panose="020B0502020104020203" pitchFamily="34" charset="0"/>
              </a:rPr>
              <a:t>Equivalent</a:t>
            </a:r>
            <a:endParaRPr lang="en-US" sz="2800" b="0" dirty="0">
              <a:solidFill>
                <a:srgbClr val="FFFF00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544979" y="4352167"/>
            <a:ext cx="2046618" cy="501707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 smtClean="0">
                <a:solidFill>
                  <a:srgbClr val="FFFF00"/>
                </a:solidFill>
                <a:latin typeface="Gill Sans MT" panose="020B0502020104020203" pitchFamily="34" charset="0"/>
              </a:rPr>
              <a:t>Both</a:t>
            </a:r>
            <a:endParaRPr lang="en-US" sz="2800" b="0" dirty="0">
              <a:solidFill>
                <a:srgbClr val="FFFF00"/>
              </a:solidFill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544979" y="5872119"/>
            <a:ext cx="2046618" cy="501707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 smtClean="0">
                <a:solidFill>
                  <a:srgbClr val="FFFF00"/>
                </a:solidFill>
                <a:latin typeface="Gill Sans MT" panose="020B0502020104020203" pitchFamily="34" charset="0"/>
              </a:rPr>
              <a:t>Both</a:t>
            </a:r>
            <a:endParaRPr lang="en-US" sz="2800" b="0" dirty="0">
              <a:solidFill>
                <a:srgbClr val="FFFF00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33386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©  Jeff Offutt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ECA9DD47-65C7-470D-AABE-CA3FEC6138B1}" type="slidenum">
              <a:rPr lang="zh-CN" altLang="en-US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pPr/>
              <a:t>34</a:t>
            </a:fld>
            <a:endParaRPr lang="en-US" altLang="zh-CN" sz="900" b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Mutation Works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3152273"/>
            <a:ext cx="8867775" cy="3385051"/>
          </a:xfrm>
        </p:spPr>
        <p:txBody>
          <a:bodyPr/>
          <a:lstStyle/>
          <a:p>
            <a:r>
              <a:rPr lang="en-US" altLang="en-US" dirty="0" smtClean="0"/>
              <a:t>This is not an absolute !</a:t>
            </a:r>
          </a:p>
          <a:p>
            <a:r>
              <a:rPr lang="en-US" altLang="en-US" dirty="0" smtClean="0"/>
              <a:t>The mutants guide the tester to an effective set of tests</a:t>
            </a:r>
          </a:p>
          <a:p>
            <a:r>
              <a:rPr lang="en-US" altLang="en-US" dirty="0" smtClean="0"/>
              <a:t>A very challenging problem : </a:t>
            </a:r>
          </a:p>
          <a:p>
            <a:pPr lvl="1"/>
            <a:r>
              <a:rPr lang="en-US" altLang="en-US" dirty="0" smtClean="0"/>
              <a:t>Find a </a:t>
            </a:r>
            <a:r>
              <a:rPr lang="en-US" altLang="en-US" dirty="0" smtClean="0">
                <a:solidFill>
                  <a:schemeClr val="tx2"/>
                </a:solidFill>
              </a:rPr>
              <a:t>fault</a:t>
            </a:r>
            <a:r>
              <a:rPr lang="en-US" altLang="en-US" dirty="0" smtClean="0"/>
              <a:t> and a set of </a:t>
            </a:r>
            <a:r>
              <a:rPr lang="en-US" altLang="en-US" dirty="0" smtClean="0">
                <a:solidFill>
                  <a:schemeClr val="tx2"/>
                </a:solidFill>
              </a:rPr>
              <a:t>mutation-adequate tests</a:t>
            </a:r>
            <a:r>
              <a:rPr lang="en-US" altLang="en-US" dirty="0" smtClean="0"/>
              <a:t> that do </a:t>
            </a:r>
            <a:r>
              <a:rPr lang="en-US" altLang="en-US" dirty="0" smtClean="0">
                <a:solidFill>
                  <a:schemeClr val="tx2"/>
                </a:solidFill>
              </a:rPr>
              <a:t>not</a:t>
            </a:r>
            <a:r>
              <a:rPr lang="en-US" altLang="en-US" dirty="0" smtClean="0"/>
              <a:t> find the fault</a:t>
            </a:r>
          </a:p>
          <a:p>
            <a:r>
              <a:rPr lang="en-US" altLang="en-US" dirty="0" smtClean="0"/>
              <a:t>Of course, this depends on the mutation operators … </a:t>
            </a:r>
          </a:p>
        </p:txBody>
      </p:sp>
      <p:sp>
        <p:nvSpPr>
          <p:cNvPr id="280581" name="Text Box 5"/>
          <p:cNvSpPr txBox="1">
            <a:spLocks noChangeArrowheads="1"/>
          </p:cNvSpPr>
          <p:nvPr/>
        </p:nvSpPr>
        <p:spPr bwMode="auto">
          <a:xfrm>
            <a:off x="360944" y="911972"/>
            <a:ext cx="8446168" cy="2031325"/>
          </a:xfrm>
          <a:prstGeom prst="rect">
            <a:avLst/>
          </a:prstGeom>
          <a:solidFill>
            <a:srgbClr val="0033CC"/>
          </a:solidFill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u="sng"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</a:rPr>
              <a:t>Fundamental Premise of Mutation Testing</a:t>
            </a: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</a:rPr>
              <a:t>If the software contains a fault, there will usually be a set of mutants that can only be killed by a test case that also detects that fault</a:t>
            </a:r>
          </a:p>
        </p:txBody>
      </p:sp>
    </p:spTree>
    <p:extLst>
      <p:ext uri="{BB962C8B-B14F-4D97-AF65-F5344CB8AC3E}">
        <p14:creationId xmlns:p14="http://schemas.microsoft.com/office/powerpoint/2010/main" val="1394297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80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79" grpId="0" build="p"/>
      <p:bldP spid="280581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r>
              <a:rPr lang="en-US" altLang="zh-CN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t>©  Jeff Offutt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7670B5AE-9EA0-42ED-A02B-DEF4A326C0E4}" type="slidenum">
              <a:rPr lang="zh-CN" altLang="en-US" sz="900" b="0" smtClean="0">
                <a:solidFill>
                  <a:schemeClr val="tx1"/>
                </a:solidFill>
                <a:latin typeface="Arial" pitchFamily="34" charset="0"/>
                <a:ea typeface="宋体" pitchFamily="2" charset="-122"/>
              </a:rPr>
              <a:pPr/>
              <a:t>35</a:t>
            </a:fld>
            <a:endParaRPr lang="en-US" altLang="zh-CN" sz="900" b="0" smtClean="0">
              <a:solidFill>
                <a:schemeClr val="tx1"/>
              </a:solidFill>
              <a:latin typeface="Arial" pitchFamily="34" charset="0"/>
              <a:ea typeface="宋体" pitchFamily="2" charset="-122"/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Designing Mutation Operators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990600"/>
            <a:ext cx="8867775" cy="3966411"/>
          </a:xfrm>
        </p:spPr>
        <p:txBody>
          <a:bodyPr/>
          <a:lstStyle/>
          <a:p>
            <a:r>
              <a:rPr lang="en-US" altLang="en-US" dirty="0" smtClean="0"/>
              <a:t>At the </a:t>
            </a:r>
            <a:r>
              <a:rPr lang="en-US" altLang="en-US" dirty="0" smtClean="0">
                <a:solidFill>
                  <a:schemeClr val="tx2"/>
                </a:solidFill>
              </a:rPr>
              <a:t>method level</a:t>
            </a:r>
            <a:r>
              <a:rPr lang="en-US" altLang="en-US" dirty="0" smtClean="0"/>
              <a:t>, mutation operators for different programming languages are similar</a:t>
            </a:r>
          </a:p>
          <a:p>
            <a:r>
              <a:rPr lang="en-US" altLang="en-US" dirty="0" smtClean="0"/>
              <a:t>Mutation operators do one of </a:t>
            </a:r>
            <a:r>
              <a:rPr lang="en-US" altLang="en-US" dirty="0" smtClean="0">
                <a:solidFill>
                  <a:schemeClr val="tx2"/>
                </a:solidFill>
              </a:rPr>
              <a:t>two things </a:t>
            </a:r>
            <a:r>
              <a:rPr lang="en-US" altLang="en-US" dirty="0" smtClean="0"/>
              <a:t>:</a:t>
            </a:r>
          </a:p>
          <a:p>
            <a:pPr lvl="1"/>
            <a:r>
              <a:rPr lang="en-US" altLang="en-US" dirty="0" smtClean="0"/>
              <a:t>Mimic typical programmer </a:t>
            </a:r>
            <a:r>
              <a:rPr lang="en-US" altLang="en-US" dirty="0" smtClean="0">
                <a:solidFill>
                  <a:schemeClr val="tx2"/>
                </a:solidFill>
              </a:rPr>
              <a:t>mistakes</a:t>
            </a:r>
            <a:r>
              <a:rPr lang="en-US" altLang="en-US" dirty="0" smtClean="0"/>
              <a:t> ( incorrect variable name )</a:t>
            </a:r>
          </a:p>
          <a:p>
            <a:pPr lvl="1"/>
            <a:r>
              <a:rPr lang="en-US" altLang="en-US" dirty="0" smtClean="0"/>
              <a:t>Encourage common test </a:t>
            </a:r>
            <a:r>
              <a:rPr lang="en-US" altLang="en-US" dirty="0" smtClean="0">
                <a:solidFill>
                  <a:schemeClr val="tx2"/>
                </a:solidFill>
              </a:rPr>
              <a:t>heuristics</a:t>
            </a:r>
            <a:r>
              <a:rPr lang="en-US" altLang="en-US" dirty="0" smtClean="0"/>
              <a:t> ( cause expressions to be 0 )</a:t>
            </a:r>
          </a:p>
          <a:p>
            <a:r>
              <a:rPr lang="en-US" altLang="en-US" dirty="0" smtClean="0"/>
              <a:t>Researchers design lots of operators, then experimentally </a:t>
            </a:r>
            <a:r>
              <a:rPr lang="en-US" altLang="en-US" i="1" dirty="0" smtClean="0">
                <a:solidFill>
                  <a:schemeClr val="tx2"/>
                </a:solidFill>
              </a:rPr>
              <a:t>select</a:t>
            </a:r>
            <a:r>
              <a:rPr lang="en-US" altLang="en-US" dirty="0" smtClean="0">
                <a:solidFill>
                  <a:schemeClr val="tx2"/>
                </a:solidFill>
              </a:rPr>
              <a:t> </a:t>
            </a:r>
            <a:r>
              <a:rPr lang="en-US" altLang="en-US" dirty="0" smtClean="0"/>
              <a:t>the most useful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Effective mutation operators</a:t>
            </a:r>
            <a:r>
              <a:rPr lang="en-US" altLang="en-US" dirty="0" smtClean="0"/>
              <a:t> yield mutants that are hard to kill, but not impossible</a:t>
            </a:r>
          </a:p>
          <a:p>
            <a:pPr lvl="1"/>
            <a:r>
              <a:rPr lang="en-US" altLang="en-US" dirty="0" smtClean="0"/>
              <a:t>Tests that kill mutants from effective operators will also kill most other mutants</a:t>
            </a:r>
          </a:p>
        </p:txBody>
      </p:sp>
    </p:spTree>
    <p:extLst>
      <p:ext uri="{BB962C8B-B14F-4D97-AF65-F5344CB8AC3E}">
        <p14:creationId xmlns:p14="http://schemas.microsoft.com/office/powerpoint/2010/main" val="7026962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" y="96838"/>
            <a:ext cx="8247312" cy="771525"/>
          </a:xfrm>
        </p:spPr>
        <p:txBody>
          <a:bodyPr/>
          <a:lstStyle/>
          <a:p>
            <a:pPr algn="l"/>
            <a:r>
              <a:rPr lang="en-US" altLang="en-US" dirty="0"/>
              <a:t>Mutation Operators for </a:t>
            </a:r>
            <a:r>
              <a:rPr lang="en-US" altLang="en-US" dirty="0" err="1" smtClean="0"/>
              <a:t>muJava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ABS</a:t>
            </a:r>
            <a:r>
              <a:rPr lang="en-US" altLang="zh-CN" dirty="0">
                <a:ea typeface="宋体" pitchFamily="2" charset="-122"/>
              </a:rPr>
              <a:t> –– Absolute Value </a:t>
            </a:r>
            <a:r>
              <a:rPr lang="en-US" altLang="zh-CN" dirty="0" smtClean="0">
                <a:ea typeface="宋体" pitchFamily="2" charset="-122"/>
              </a:rPr>
              <a:t>Insertion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AOR</a:t>
            </a:r>
            <a:r>
              <a:rPr lang="en-US" altLang="zh-CN" dirty="0">
                <a:ea typeface="宋体" pitchFamily="2" charset="-122"/>
              </a:rPr>
              <a:t> –– Arithmetic Operator </a:t>
            </a:r>
            <a:r>
              <a:rPr lang="en-US" altLang="zh-CN" dirty="0" smtClean="0">
                <a:ea typeface="宋体" pitchFamily="2" charset="-122"/>
              </a:rPr>
              <a:t>Replacement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>
                <a:solidFill>
                  <a:schemeClr val="tx2"/>
                </a:solidFill>
              </a:rPr>
              <a:t>ROR</a:t>
            </a:r>
            <a:r>
              <a:rPr lang="en-US" altLang="zh-CN" dirty="0">
                <a:ea typeface="宋体" pitchFamily="2" charset="-122"/>
              </a:rPr>
              <a:t> –– </a:t>
            </a:r>
            <a:r>
              <a:rPr lang="en-US" altLang="en-US" dirty="0"/>
              <a:t>Relational Operator </a:t>
            </a:r>
            <a:r>
              <a:rPr lang="en-US" altLang="en-US" dirty="0" smtClean="0"/>
              <a:t>Replacement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COR</a:t>
            </a:r>
            <a:r>
              <a:rPr lang="en-US" altLang="zh-CN" dirty="0">
                <a:ea typeface="宋体" pitchFamily="2" charset="-122"/>
              </a:rPr>
              <a:t> –– Conditional Operator </a:t>
            </a:r>
            <a:r>
              <a:rPr lang="en-US" altLang="zh-CN" dirty="0" smtClean="0">
                <a:ea typeface="宋体" pitchFamily="2" charset="-122"/>
              </a:rPr>
              <a:t>Replacement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SOR </a:t>
            </a:r>
            <a:r>
              <a:rPr lang="en-US" altLang="zh-CN" dirty="0">
                <a:ea typeface="宋体" pitchFamily="2" charset="-122"/>
              </a:rPr>
              <a:t>–– Shift Operator </a:t>
            </a:r>
            <a:r>
              <a:rPr lang="en-US" altLang="zh-CN" dirty="0" smtClean="0">
                <a:ea typeface="宋体" pitchFamily="2" charset="-122"/>
              </a:rPr>
              <a:t>Replacement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en-US" dirty="0">
                <a:solidFill>
                  <a:schemeClr val="tx2"/>
                </a:solidFill>
              </a:rPr>
              <a:t>LOR</a:t>
            </a:r>
            <a:r>
              <a:rPr lang="en-US" altLang="zh-CN" dirty="0">
                <a:ea typeface="宋体" pitchFamily="2" charset="-122"/>
              </a:rPr>
              <a:t> –– </a:t>
            </a:r>
            <a:r>
              <a:rPr lang="en-US" altLang="en-US" dirty="0"/>
              <a:t>Logical Operator </a:t>
            </a:r>
            <a:r>
              <a:rPr lang="en-US" altLang="en-US" dirty="0" smtClean="0"/>
              <a:t>Replacement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ASR</a:t>
            </a:r>
            <a:r>
              <a:rPr lang="en-US" altLang="zh-CN" dirty="0">
                <a:ea typeface="宋体" pitchFamily="2" charset="-122"/>
              </a:rPr>
              <a:t> –– Assignment Operator </a:t>
            </a:r>
            <a:r>
              <a:rPr lang="en-US" altLang="zh-CN" dirty="0" smtClean="0">
                <a:ea typeface="宋体" pitchFamily="2" charset="-122"/>
              </a:rPr>
              <a:t>Replacement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UOI</a:t>
            </a:r>
            <a:r>
              <a:rPr lang="en-US" altLang="zh-CN" dirty="0">
                <a:ea typeface="宋体" pitchFamily="2" charset="-122"/>
              </a:rPr>
              <a:t> –– Unary Operator </a:t>
            </a:r>
            <a:r>
              <a:rPr lang="en-US" altLang="zh-CN" dirty="0" smtClean="0">
                <a:ea typeface="宋体" pitchFamily="2" charset="-122"/>
              </a:rPr>
              <a:t>Insertion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UOD</a:t>
            </a:r>
            <a:r>
              <a:rPr lang="en-US" altLang="zh-CN" dirty="0">
                <a:ea typeface="宋体" pitchFamily="2" charset="-122"/>
              </a:rPr>
              <a:t> –– Unary Operator </a:t>
            </a:r>
            <a:r>
              <a:rPr lang="en-US" altLang="zh-CN" dirty="0" smtClean="0">
                <a:ea typeface="宋体" pitchFamily="2" charset="-122"/>
              </a:rPr>
              <a:t>Deletion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SVR</a:t>
            </a:r>
            <a:r>
              <a:rPr lang="en-US" altLang="zh-CN" dirty="0">
                <a:ea typeface="宋体" pitchFamily="2" charset="-122"/>
              </a:rPr>
              <a:t> –– Scalar Variable </a:t>
            </a:r>
            <a:r>
              <a:rPr lang="en-US" altLang="zh-CN" dirty="0" smtClean="0">
                <a:ea typeface="宋体" pitchFamily="2" charset="-122"/>
              </a:rPr>
              <a:t>Replacement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dirty="0">
                <a:solidFill>
                  <a:schemeClr val="tx2"/>
                </a:solidFill>
                <a:ea typeface="宋体" pitchFamily="2" charset="-122"/>
              </a:rPr>
              <a:t>BSR</a:t>
            </a:r>
            <a:r>
              <a:rPr lang="en-US" altLang="zh-CN" dirty="0">
                <a:ea typeface="宋体" pitchFamily="2" charset="-122"/>
              </a:rPr>
              <a:t> –– Bomb Statement Replacement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B084A8-7C81-403E-A485-F8CC0748AFA1}" type="slidenum">
              <a:rPr lang="zh-CN" altLang="en-US" smtClean="0"/>
              <a:pPr>
                <a:defRPr/>
              </a:pPr>
              <a:t>36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981770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Defenders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Defenders is a mutation “game” designed and built by Gordon Fraser and José Miguel Rojas at the University of Sheffield</a:t>
            </a:r>
          </a:p>
          <a:p>
            <a:r>
              <a:rPr lang="en-US" dirty="0" smtClean="0"/>
              <a:t>Two players start with a Java class under test</a:t>
            </a:r>
          </a:p>
          <a:p>
            <a:pPr lvl="1"/>
            <a:r>
              <a:rPr lang="en-US" dirty="0" smtClean="0"/>
              <a:t>Attacker creates a mutant of the class</a:t>
            </a:r>
          </a:p>
          <a:p>
            <a:pPr lvl="1"/>
            <a:r>
              <a:rPr lang="en-US" dirty="0" smtClean="0"/>
              <a:t>Defender creates tests to try to kill the mutant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DD6F-8B6C-4A1D-8FFB-4712A03F9B8F}" type="slidenum">
              <a:rPr lang="zh-CN" altLang="en-US" smtClean="0"/>
              <a:pPr>
                <a:defRPr/>
              </a:pPr>
              <a:t>37</a:t>
            </a:fld>
            <a:endParaRPr lang="en-US" altLang="zh-CN"/>
          </a:p>
        </p:txBody>
      </p:sp>
      <p:sp>
        <p:nvSpPr>
          <p:cNvPr id="7" name="Rounded Rectangle 6"/>
          <p:cNvSpPr/>
          <p:nvPr/>
        </p:nvSpPr>
        <p:spPr bwMode="auto">
          <a:xfrm>
            <a:off x="1167085" y="4590114"/>
            <a:ext cx="6821904" cy="501707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>
                <a:latin typeface="Gill Sans MT" panose="020B0502020104020203" pitchFamily="34" charset="0"/>
                <a:hlinkClick r:id="rId2"/>
              </a:rPr>
              <a:t>http://code-defenders.dcs.shef.ac.uk/</a:t>
            </a:r>
            <a:endParaRPr lang="en-US" sz="3200" b="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3781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Defenders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6290" y="1371601"/>
            <a:ext cx="9127373" cy="4572000"/>
          </a:xfrm>
        </p:spPr>
        <p:txBody>
          <a:bodyPr/>
          <a:lstStyle/>
          <a:p>
            <a:r>
              <a:rPr lang="en-US" dirty="0" smtClean="0"/>
              <a:t>Find a </a:t>
            </a:r>
            <a:r>
              <a:rPr lang="en-US" dirty="0" smtClean="0">
                <a:solidFill>
                  <a:schemeClr val="tx2"/>
                </a:solidFill>
              </a:rPr>
              <a:t>partner</a:t>
            </a:r>
            <a:r>
              <a:rPr lang="en-US" dirty="0" smtClean="0"/>
              <a:t> (2-player game)</a:t>
            </a:r>
          </a:p>
          <a:p>
            <a:r>
              <a:rPr lang="en-US" dirty="0" smtClean="0"/>
              <a:t>Each needs to </a:t>
            </a:r>
            <a:r>
              <a:rPr lang="en-US" dirty="0" smtClean="0">
                <a:solidFill>
                  <a:schemeClr val="tx2"/>
                </a:solidFill>
              </a:rPr>
              <a:t>create an account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Attacker</a:t>
            </a:r>
            <a:r>
              <a:rPr lang="en-US" dirty="0" smtClean="0"/>
              <a:t> creates a game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cal.java</a:t>
            </a:r>
          </a:p>
          <a:p>
            <a:pPr lvl="1"/>
            <a:r>
              <a:rPr lang="en-US" dirty="0" smtClean="0"/>
              <a:t>Level </a:t>
            </a:r>
            <a:r>
              <a:rPr lang="en-US" dirty="0" smtClean="0">
                <a:solidFill>
                  <a:schemeClr val="tx2"/>
                </a:solidFill>
              </a:rPr>
              <a:t>easy</a:t>
            </a:r>
            <a:r>
              <a:rPr lang="en-US" dirty="0" smtClean="0"/>
              <a:t> (hard is default)</a:t>
            </a:r>
          </a:p>
          <a:p>
            <a:pPr lvl="1"/>
            <a:r>
              <a:rPr lang="en-US" dirty="0" smtClean="0"/>
              <a:t>Remember your </a:t>
            </a:r>
            <a:r>
              <a:rPr lang="en-US" dirty="0" smtClean="0">
                <a:solidFill>
                  <a:schemeClr val="tx2"/>
                </a:solidFill>
              </a:rPr>
              <a:t>game number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Defender</a:t>
            </a:r>
            <a:r>
              <a:rPr lang="en-US" dirty="0" smtClean="0"/>
              <a:t> joins your game</a:t>
            </a:r>
          </a:p>
          <a:p>
            <a:pPr lvl="1"/>
            <a:r>
              <a:rPr lang="en-US" dirty="0" smtClean="0"/>
              <a:t>Class under test is on the left, tests are on the right</a:t>
            </a:r>
          </a:p>
          <a:p>
            <a:r>
              <a:rPr lang="en-US" dirty="0" smtClean="0"/>
              <a:t>Attacker creates </a:t>
            </a:r>
            <a:r>
              <a:rPr lang="en-US" dirty="0" smtClean="0">
                <a:solidFill>
                  <a:schemeClr val="tx2"/>
                </a:solidFill>
              </a:rPr>
              <a:t>mutants</a:t>
            </a:r>
            <a:r>
              <a:rPr lang="en-US" dirty="0" smtClean="0"/>
              <a:t>—defender designs </a:t>
            </a:r>
            <a:r>
              <a:rPr lang="en-US" dirty="0" smtClean="0">
                <a:solidFill>
                  <a:schemeClr val="tx2"/>
                </a:solidFill>
              </a:rPr>
              <a:t>tests</a:t>
            </a:r>
            <a:r>
              <a:rPr lang="en-US" dirty="0" smtClean="0"/>
              <a:t> to kill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DD6F-8B6C-4A1D-8FFB-4712A03F9B8F}" type="slidenum">
              <a:rPr lang="zh-CN" altLang="en-US" smtClean="0"/>
              <a:pPr>
                <a:defRPr/>
              </a:pPr>
              <a:t>38</a:t>
            </a:fld>
            <a:endParaRPr lang="en-US" altLang="zh-CN"/>
          </a:p>
        </p:txBody>
      </p:sp>
      <p:sp>
        <p:nvSpPr>
          <p:cNvPr id="7" name="Rounded Rectangle 6"/>
          <p:cNvSpPr/>
          <p:nvPr/>
        </p:nvSpPr>
        <p:spPr bwMode="auto">
          <a:xfrm>
            <a:off x="1167085" y="809346"/>
            <a:ext cx="6821904" cy="501707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>
                <a:latin typeface="Gill Sans MT" panose="020B0502020104020203" pitchFamily="34" charset="0"/>
                <a:hlinkClick r:id="rId2"/>
              </a:rPr>
              <a:t>http://code-defenders.dcs.shef.ac.uk/</a:t>
            </a:r>
            <a:endParaRPr lang="en-US" sz="3200" b="0" dirty="0"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25464" y="6083935"/>
            <a:ext cx="7645442" cy="501707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 smtClean="0">
                <a:latin typeface="Gill Sans MT" panose="020B0502020104020203" pitchFamily="34" charset="0"/>
                <a:hlinkClick r:id="rId3"/>
              </a:rPr>
              <a:t>http</a:t>
            </a:r>
            <a:r>
              <a:rPr lang="en-US" sz="2800" b="0" dirty="0">
                <a:latin typeface="Gill Sans MT" panose="020B0502020104020203" pitchFamily="34" charset="0"/>
                <a:hlinkClick r:id="rId3"/>
              </a:rPr>
              <a:t>://code-defenders.dcs.shef.ac.uk/survey.html</a:t>
            </a:r>
            <a:endParaRPr lang="en-US" sz="2800" b="0" dirty="0">
              <a:latin typeface="Gill Sans MT" panose="020B05020201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5464" y="5647695"/>
            <a:ext cx="5625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  <a:latin typeface="Gill Sans MT" panose="020B0502020104020203" pitchFamily="34" charset="0"/>
              </a:rPr>
              <a:t>The authors asked us to complete a survey: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0558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39</a:t>
            </a:fld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273526" y="1799828"/>
            <a:ext cx="6739506" cy="344597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Our backgrounds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Coverage criteria overview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Mutation analysis overview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Mutation for source code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 startAt="5"/>
            </a:pPr>
            <a:r>
              <a:rPr lang="en-US" kern="0" dirty="0" smtClean="0">
                <a:solidFill>
                  <a:srgbClr val="000000"/>
                </a:solidFill>
              </a:rPr>
              <a:t>Mutation </a:t>
            </a:r>
            <a:r>
              <a:rPr lang="en-US" kern="0" dirty="0">
                <a:solidFill>
                  <a:srgbClr val="000000"/>
                </a:solidFill>
              </a:rPr>
              <a:t>for input </a:t>
            </a:r>
            <a:r>
              <a:rPr lang="en-US" kern="0" dirty="0" smtClean="0">
                <a:solidFill>
                  <a:srgbClr val="000000"/>
                </a:solidFill>
              </a:rPr>
              <a:t>space grammars</a:t>
            </a:r>
            <a:endParaRPr lang="en-US" kern="0" dirty="0">
              <a:solidFill>
                <a:srgbClr val="00000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 startAt="6"/>
            </a:pPr>
            <a:r>
              <a:rPr lang="en-US" kern="0" dirty="0" smtClean="0">
                <a:solidFill>
                  <a:srgbClr val="000000"/>
                </a:solidFill>
              </a:rPr>
              <a:t>Open </a:t>
            </a:r>
            <a:r>
              <a:rPr lang="en-US" kern="0" dirty="0">
                <a:solidFill>
                  <a:srgbClr val="000000"/>
                </a:solidFill>
              </a:rPr>
              <a:t>research </a:t>
            </a:r>
            <a:r>
              <a:rPr lang="en-US" kern="0" dirty="0" smtClean="0">
                <a:solidFill>
                  <a:srgbClr val="000000"/>
                </a:solidFill>
              </a:rPr>
              <a:t>problems</a:t>
            </a:r>
            <a:endParaRPr lang="en-US" kern="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88355" y="4065829"/>
            <a:ext cx="6058888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512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Background?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 Jeff Offutt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85038-4076-4CB9-9A72-D0B70979700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 bwMode="auto">
          <a:xfrm>
            <a:off x="304800" y="1219200"/>
            <a:ext cx="8305800" cy="96565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>
                <a:latin typeface="Gill Sans MT" panose="020B0502020104020203" pitchFamily="34" charset="0"/>
              </a:rPr>
              <a:t>How long have you been in graduate school?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914399" y="2540000"/>
            <a:ext cx="7158789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>
                <a:latin typeface="Gill Sans MT" panose="020B0502020104020203" pitchFamily="34" charset="0"/>
              </a:rPr>
              <a:t>Do you have a research advisor?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1828800" y="5181599"/>
            <a:ext cx="5450305" cy="604205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Have you published yet?</a:t>
            </a:r>
            <a:endParaRPr kumimoji="0" lang="en-US" sz="3200" u="none" strike="noStrike" cap="none" normalizeH="0" baseline="0" dirty="0" smtClean="0">
              <a:ln>
                <a:noFill/>
              </a:ln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1675051" y="3860800"/>
            <a:ext cx="5888805" cy="762000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dirty="0" smtClean="0">
                <a:latin typeface="Gill Sans MT" panose="020B0502020104020203" pitchFamily="34" charset="0"/>
              </a:rPr>
              <a:t>Do you have a research topic?</a:t>
            </a:r>
            <a:endParaRPr lang="en-US" sz="32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30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7530BF-298D-4F17-AC17-4F17D1E63776}" type="slidenum">
              <a:rPr lang="zh-CN" altLang="en-US" smtClean="0"/>
              <a:pPr>
                <a:defRPr/>
              </a:pPr>
              <a:t>40</a:t>
            </a:fld>
            <a:endParaRPr lang="en-US" altLang="zh-CN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Input Space Grammars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2228850"/>
            <a:ext cx="8867775" cy="4240213"/>
          </a:xfrm>
        </p:spPr>
        <p:txBody>
          <a:bodyPr/>
          <a:lstStyle/>
          <a:p>
            <a:r>
              <a:rPr lang="en-US" altLang="en-US" sz="2800" dirty="0" smtClean="0"/>
              <a:t>The input space can be </a:t>
            </a:r>
            <a:r>
              <a:rPr lang="en-US" altLang="en-US" sz="2800" dirty="0" smtClean="0">
                <a:solidFill>
                  <a:schemeClr val="tx2"/>
                </a:solidFill>
              </a:rPr>
              <a:t>described </a:t>
            </a:r>
            <a:r>
              <a:rPr lang="en-US" altLang="en-US" dirty="0" smtClean="0"/>
              <a:t>in many ways</a:t>
            </a:r>
          </a:p>
          <a:p>
            <a:pPr lvl="1"/>
            <a:r>
              <a:rPr lang="en-US" altLang="en-US" sz="2400" dirty="0" smtClean="0"/>
              <a:t>User manuals</a:t>
            </a:r>
          </a:p>
          <a:p>
            <a:pPr lvl="1"/>
            <a:r>
              <a:rPr lang="en-US" altLang="en-US" sz="2400" dirty="0" smtClean="0"/>
              <a:t>Unix man pages</a:t>
            </a:r>
          </a:p>
          <a:p>
            <a:pPr lvl="1"/>
            <a:r>
              <a:rPr lang="en-US" altLang="en-US" sz="2400" dirty="0" smtClean="0"/>
              <a:t>Method signature or method preconditions</a:t>
            </a:r>
          </a:p>
          <a:p>
            <a:pPr lvl="1"/>
            <a:r>
              <a:rPr lang="en-US" altLang="en-US" sz="2400" dirty="0" smtClean="0"/>
              <a:t>A language</a:t>
            </a:r>
          </a:p>
          <a:p>
            <a:r>
              <a:rPr lang="en-US" altLang="en-US" sz="2800" dirty="0" smtClean="0"/>
              <a:t>Most input spaces can be described as </a:t>
            </a:r>
            <a:r>
              <a:rPr lang="en-US" altLang="en-US" sz="2800" dirty="0" smtClean="0">
                <a:solidFill>
                  <a:schemeClr val="tx2"/>
                </a:solidFill>
              </a:rPr>
              <a:t>grammars</a:t>
            </a:r>
          </a:p>
          <a:p>
            <a:r>
              <a:rPr lang="en-US" altLang="en-US" sz="2800" dirty="0" smtClean="0"/>
              <a:t>Grammars are usually not provided, but </a:t>
            </a:r>
            <a:r>
              <a:rPr lang="en-US" altLang="en-US" sz="2800" dirty="0" smtClean="0">
                <a:solidFill>
                  <a:schemeClr val="tx2"/>
                </a:solidFill>
              </a:rPr>
              <a:t>creating them</a:t>
            </a:r>
            <a:r>
              <a:rPr lang="en-US" altLang="en-US" sz="2800" dirty="0" smtClean="0"/>
              <a:t> is a valuable service by the tester</a:t>
            </a:r>
          </a:p>
          <a:p>
            <a:pPr lvl="1"/>
            <a:r>
              <a:rPr lang="en-US" altLang="en-US" sz="2400" dirty="0" smtClean="0"/>
              <a:t>Errors will often be found simply by creating the grammar</a:t>
            </a:r>
          </a:p>
        </p:txBody>
      </p:sp>
      <p:sp>
        <p:nvSpPr>
          <p:cNvPr id="301060" name="Text Box 4"/>
          <p:cNvSpPr txBox="1">
            <a:spLocks noChangeArrowheads="1"/>
          </p:cNvSpPr>
          <p:nvPr/>
        </p:nvSpPr>
        <p:spPr bwMode="auto">
          <a:xfrm>
            <a:off x="531813" y="1087438"/>
            <a:ext cx="8078787" cy="1050925"/>
          </a:xfrm>
          <a:prstGeom prst="rect">
            <a:avLst/>
          </a:prstGeom>
          <a:solidFill>
            <a:srgbClr val="0033CC"/>
          </a:solidFill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800" u="sng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Input Space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  <a:buSzPct val="85000"/>
              <a:defRPr/>
            </a:pPr>
            <a:r>
              <a:rPr lang="en-US" altLang="zh-CN" sz="28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The set of allowable inputs to software</a:t>
            </a:r>
            <a:endParaRPr lang="en-US" sz="28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132105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9" grpId="0" build="p"/>
      <p:bldP spid="30106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7F2E81-152A-4190-BAF8-04E4CB33CB98}" type="slidenum">
              <a:rPr lang="zh-CN" altLang="en-US" smtClean="0"/>
              <a:pPr>
                <a:defRPr/>
              </a:pPr>
              <a:t>41</a:t>
            </a:fld>
            <a:endParaRPr lang="en-US" altLang="zh-CN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Validating Inputs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2262849"/>
            <a:ext cx="8867775" cy="2673218"/>
          </a:xfrm>
        </p:spPr>
        <p:txBody>
          <a:bodyPr/>
          <a:lstStyle/>
          <a:p>
            <a:r>
              <a:rPr lang="en-US" altLang="en-US" dirty="0"/>
              <a:t>Software should </a:t>
            </a:r>
            <a:r>
              <a:rPr lang="en-US" altLang="en-US" dirty="0">
                <a:solidFill>
                  <a:schemeClr val="tx2"/>
                </a:solidFill>
              </a:rPr>
              <a:t>reject</a:t>
            </a:r>
            <a:r>
              <a:rPr lang="en-US" altLang="en-US" dirty="0"/>
              <a:t> or </a:t>
            </a:r>
            <a:r>
              <a:rPr lang="en-US" altLang="en-US" dirty="0">
                <a:solidFill>
                  <a:schemeClr val="tx2"/>
                </a:solidFill>
              </a:rPr>
              <a:t>handle</a:t>
            </a:r>
            <a:r>
              <a:rPr lang="en-US" altLang="en-US" dirty="0"/>
              <a:t> invalid data</a:t>
            </a:r>
          </a:p>
          <a:p>
            <a:r>
              <a:rPr lang="en-US" altLang="en-US" dirty="0"/>
              <a:t>Programs often do this </a:t>
            </a:r>
            <a:r>
              <a:rPr lang="en-US" altLang="en-US" dirty="0" smtClean="0">
                <a:solidFill>
                  <a:schemeClr val="tx2"/>
                </a:solidFill>
              </a:rPr>
              <a:t>incorrectly</a:t>
            </a:r>
          </a:p>
          <a:p>
            <a:r>
              <a:rPr lang="en-US" altLang="en-US" dirty="0"/>
              <a:t>Some programs </a:t>
            </a:r>
            <a:r>
              <a:rPr lang="en-US" altLang="en-US" dirty="0" smtClean="0">
                <a:solidFill>
                  <a:schemeClr val="tx2"/>
                </a:solidFill>
              </a:rPr>
              <a:t>assume</a:t>
            </a:r>
            <a:r>
              <a:rPr lang="en-US" altLang="en-US" dirty="0" smtClean="0"/>
              <a:t> </a:t>
            </a:r>
            <a:r>
              <a:rPr lang="en-US" altLang="en-US" dirty="0"/>
              <a:t>all input data is correct</a:t>
            </a:r>
          </a:p>
          <a:p>
            <a:r>
              <a:rPr lang="en-US" altLang="en-US" dirty="0"/>
              <a:t>Even if it works </a:t>
            </a:r>
            <a:r>
              <a:rPr lang="en-US" altLang="en-US" dirty="0">
                <a:solidFill>
                  <a:schemeClr val="tx2"/>
                </a:solidFill>
              </a:rPr>
              <a:t>today</a:t>
            </a:r>
            <a:r>
              <a:rPr lang="en-US" altLang="en-US" dirty="0"/>
              <a:t> … </a:t>
            </a:r>
            <a:r>
              <a:rPr lang="en-US" altLang="en-US" dirty="0" smtClean="0"/>
              <a:t>software may be changed or reused</a:t>
            </a:r>
          </a:p>
        </p:txBody>
      </p:sp>
      <p:sp>
        <p:nvSpPr>
          <p:cNvPr id="306180" name="Text Box 4"/>
          <p:cNvSpPr txBox="1">
            <a:spLocks noChangeArrowheads="1"/>
          </p:cNvSpPr>
          <p:nvPr/>
        </p:nvSpPr>
        <p:spPr bwMode="auto">
          <a:xfrm>
            <a:off x="136525" y="834766"/>
            <a:ext cx="8872538" cy="1428083"/>
          </a:xfrm>
          <a:prstGeom prst="rect">
            <a:avLst/>
          </a:prstGeom>
          <a:solidFill>
            <a:srgbClr val="0033CC"/>
          </a:solidFill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2800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Input Validation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  <a:buSzPct val="85000"/>
              <a:defRPr/>
            </a:pPr>
            <a:r>
              <a:rPr lang="en-US" altLang="zh-CN" sz="28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Deciding if input values can be processed by the software</a:t>
            </a:r>
            <a:endParaRPr lang="en-US" sz="28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anose="020B0502020104020203" pitchFamily="34" charset="0"/>
              <a:ea typeface="宋体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4975482"/>
            <a:ext cx="7323826" cy="954107"/>
          </a:xfrm>
          <a:prstGeom prst="rect">
            <a:avLst/>
          </a:prstGeom>
          <a:solidFill>
            <a:srgbClr val="0066FF"/>
          </a:solidFill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Input validation finds out what the software does when it receives invalid data</a:t>
            </a:r>
            <a:endParaRPr lang="en-US" sz="2800" b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8601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0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0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30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0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6179" grpId="0" uiExpand="1" build="p"/>
      <p:bldP spid="306180" grpId="0" animBg="1"/>
      <p:bldP spid="2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2008188" y="1130300"/>
            <a:ext cx="5127625" cy="5270500"/>
          </a:xfrm>
          <a:custGeom>
            <a:avLst/>
            <a:gdLst>
              <a:gd name="connsiteX0" fmla="*/ 1813810 w 5478905"/>
              <a:gd name="connsiteY0" fmla="*/ 82446 h 5688820"/>
              <a:gd name="connsiteX1" fmla="*/ 1776335 w 5478905"/>
              <a:gd name="connsiteY1" fmla="*/ 89941 h 5688820"/>
              <a:gd name="connsiteX2" fmla="*/ 1746354 w 5478905"/>
              <a:gd name="connsiteY2" fmla="*/ 104931 h 5688820"/>
              <a:gd name="connsiteX3" fmla="*/ 824459 w 5478905"/>
              <a:gd name="connsiteY3" fmla="*/ 434714 h 5688820"/>
              <a:gd name="connsiteX4" fmla="*/ 0 w 5478905"/>
              <a:gd name="connsiteY4" fmla="*/ 1828800 h 5688820"/>
              <a:gd name="connsiteX5" fmla="*/ 7495 w 5478905"/>
              <a:gd name="connsiteY5" fmla="*/ 3125449 h 5688820"/>
              <a:gd name="connsiteX6" fmla="*/ 157397 w 5478905"/>
              <a:gd name="connsiteY6" fmla="*/ 4084819 h 5688820"/>
              <a:gd name="connsiteX7" fmla="*/ 1678899 w 5478905"/>
              <a:gd name="connsiteY7" fmla="*/ 5141626 h 5688820"/>
              <a:gd name="connsiteX8" fmla="*/ 3904938 w 5478905"/>
              <a:gd name="connsiteY8" fmla="*/ 5164111 h 5688820"/>
              <a:gd name="connsiteX9" fmla="*/ 4954249 w 5478905"/>
              <a:gd name="connsiteY9" fmla="*/ 4122295 h 5688820"/>
              <a:gd name="connsiteX10" fmla="*/ 5478905 w 5478905"/>
              <a:gd name="connsiteY10" fmla="*/ 2525842 h 5688820"/>
              <a:gd name="connsiteX11" fmla="*/ 5029200 w 5478905"/>
              <a:gd name="connsiteY11" fmla="*/ 1484026 h 5688820"/>
              <a:gd name="connsiteX12" fmla="*/ 4826833 w 5478905"/>
              <a:gd name="connsiteY12" fmla="*/ 457200 h 5688820"/>
              <a:gd name="connsiteX13" fmla="*/ 3904938 w 5478905"/>
              <a:gd name="connsiteY13" fmla="*/ 0 h 5688820"/>
              <a:gd name="connsiteX14" fmla="*/ 2480872 w 5478905"/>
              <a:gd name="connsiteY14" fmla="*/ 104931 h 5688820"/>
              <a:gd name="connsiteX15" fmla="*/ 1813810 w 5478905"/>
              <a:gd name="connsiteY15" fmla="*/ 82446 h 5688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78905" h="5688820">
                <a:moveTo>
                  <a:pt x="1813810" y="82446"/>
                </a:moveTo>
                <a:cubicBezTo>
                  <a:pt x="1801318" y="84944"/>
                  <a:pt x="1788420" y="85913"/>
                  <a:pt x="1776335" y="89941"/>
                </a:cubicBezTo>
                <a:cubicBezTo>
                  <a:pt x="1765735" y="93474"/>
                  <a:pt x="1746354" y="104931"/>
                  <a:pt x="1746354" y="104931"/>
                </a:cubicBezTo>
                <a:lnTo>
                  <a:pt x="824459" y="434714"/>
                </a:lnTo>
                <a:lnTo>
                  <a:pt x="0" y="1828800"/>
                </a:lnTo>
                <a:cubicBezTo>
                  <a:pt x="2498" y="2261016"/>
                  <a:pt x="4997" y="2693233"/>
                  <a:pt x="7495" y="3125449"/>
                </a:cubicBezTo>
                <a:cubicBezTo>
                  <a:pt x="60298" y="3444783"/>
                  <a:pt x="386266" y="3855950"/>
                  <a:pt x="157397" y="4084819"/>
                </a:cubicBezTo>
                <a:lnTo>
                  <a:pt x="1678899" y="5141626"/>
                </a:lnTo>
                <a:cubicBezTo>
                  <a:pt x="2420882" y="5151653"/>
                  <a:pt x="3380229" y="5688820"/>
                  <a:pt x="3904938" y="5164111"/>
                </a:cubicBezTo>
                <a:lnTo>
                  <a:pt x="4954249" y="4122295"/>
                </a:lnTo>
                <a:lnTo>
                  <a:pt x="5478905" y="2525842"/>
                </a:lnTo>
                <a:lnTo>
                  <a:pt x="5029200" y="1484026"/>
                </a:lnTo>
                <a:lnTo>
                  <a:pt x="4826833" y="457200"/>
                </a:lnTo>
                <a:lnTo>
                  <a:pt x="3904938" y="0"/>
                </a:lnTo>
                <a:lnTo>
                  <a:pt x="2480872" y="104931"/>
                </a:lnTo>
                <a:lnTo>
                  <a:pt x="1813810" y="82446"/>
                </a:lnTo>
                <a:close/>
              </a:path>
            </a:pathLst>
          </a:cu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90488" y="96839"/>
            <a:ext cx="8029045" cy="829594"/>
          </a:xfrm>
        </p:spPr>
        <p:txBody>
          <a:bodyPr/>
          <a:lstStyle/>
          <a:p>
            <a:r>
              <a:rPr lang="en-US" altLang="en-US" dirty="0" smtClean="0"/>
              <a:t>Representing Input Domains</a:t>
            </a:r>
          </a:p>
        </p:txBody>
      </p:sp>
      <p:sp>
        <p:nvSpPr>
          <p:cNvPr id="2458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</a:p>
        </p:txBody>
      </p:sp>
      <p:sp>
        <p:nvSpPr>
          <p:cNvPr id="2458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463AA1-AD93-4A08-8C7B-CADB018CC454}" type="slidenum">
              <a:rPr lang="zh-CN" altLang="en-US" smtClean="0"/>
              <a:pPr>
                <a:defRPr/>
              </a:pPr>
              <a:t>42</a:t>
            </a:fld>
            <a:endParaRPr lang="en-US" altLang="zh-CN" smtClean="0"/>
          </a:p>
        </p:txBody>
      </p:sp>
      <p:sp>
        <p:nvSpPr>
          <p:cNvPr id="8" name="Freeform 7"/>
          <p:cNvSpPr/>
          <p:nvPr/>
        </p:nvSpPr>
        <p:spPr>
          <a:xfrm>
            <a:off x="1960563" y="1290638"/>
            <a:ext cx="5222875" cy="4949825"/>
          </a:xfrm>
          <a:custGeom>
            <a:avLst/>
            <a:gdLst>
              <a:gd name="connsiteX0" fmla="*/ 1311639 w 5580561"/>
              <a:gd name="connsiteY0" fmla="*/ 284813 h 5343993"/>
              <a:gd name="connsiteX1" fmla="*/ 352268 w 5580561"/>
              <a:gd name="connsiteY1" fmla="*/ 727022 h 5343993"/>
              <a:gd name="connsiteX2" fmla="*/ 0 w 5580561"/>
              <a:gd name="connsiteY2" fmla="*/ 1641422 h 5343993"/>
              <a:gd name="connsiteX3" fmla="*/ 284813 w 5580561"/>
              <a:gd name="connsiteY3" fmla="*/ 4362137 h 5343993"/>
              <a:gd name="connsiteX4" fmla="*/ 1371600 w 5580561"/>
              <a:gd name="connsiteY4" fmla="*/ 5111645 h 5343993"/>
              <a:gd name="connsiteX5" fmla="*/ 3117954 w 5580561"/>
              <a:gd name="connsiteY5" fmla="*/ 5343993 h 5343993"/>
              <a:gd name="connsiteX6" fmla="*/ 4961744 w 5580561"/>
              <a:gd name="connsiteY6" fmla="*/ 4512039 h 5343993"/>
              <a:gd name="connsiteX7" fmla="*/ 5321508 w 5580561"/>
              <a:gd name="connsiteY7" fmla="*/ 2623278 h 5343993"/>
              <a:gd name="connsiteX8" fmla="*/ 4909278 w 5580561"/>
              <a:gd name="connsiteY8" fmla="*/ 652072 h 5343993"/>
              <a:gd name="connsiteX9" fmla="*/ 3402767 w 5580561"/>
              <a:gd name="connsiteY9" fmla="*/ 0 h 5343993"/>
              <a:gd name="connsiteX10" fmla="*/ 1311639 w 5580561"/>
              <a:gd name="connsiteY10" fmla="*/ 284813 h 534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80561" h="5343993">
                <a:moveTo>
                  <a:pt x="1311639" y="284813"/>
                </a:moveTo>
                <a:cubicBezTo>
                  <a:pt x="990385" y="428998"/>
                  <a:pt x="509761" y="412078"/>
                  <a:pt x="352268" y="727022"/>
                </a:cubicBezTo>
                <a:cubicBezTo>
                  <a:pt x="233147" y="1031162"/>
                  <a:pt x="0" y="1314786"/>
                  <a:pt x="0" y="1641422"/>
                </a:cubicBezTo>
                <a:lnTo>
                  <a:pt x="284813" y="4362137"/>
                </a:lnTo>
                <a:cubicBezTo>
                  <a:pt x="1349771" y="5117426"/>
                  <a:pt x="909750" y="5111645"/>
                  <a:pt x="1371600" y="5111645"/>
                </a:cubicBezTo>
                <a:lnTo>
                  <a:pt x="3117954" y="5343993"/>
                </a:lnTo>
                <a:lnTo>
                  <a:pt x="4961744" y="4512039"/>
                </a:lnTo>
                <a:lnTo>
                  <a:pt x="5321508" y="2623278"/>
                </a:lnTo>
                <a:cubicBezTo>
                  <a:pt x="5191304" y="1964744"/>
                  <a:pt x="5580561" y="652072"/>
                  <a:pt x="4909278" y="652072"/>
                </a:cubicBezTo>
                <a:lnTo>
                  <a:pt x="3402767" y="0"/>
                </a:lnTo>
                <a:lnTo>
                  <a:pt x="1311639" y="284813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790700" y="1365250"/>
            <a:ext cx="5562600" cy="4800600"/>
          </a:xfrm>
          <a:prstGeom prst="ellipse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629400" y="1219200"/>
            <a:ext cx="2057400" cy="707886"/>
          </a:xfrm>
          <a:prstGeom prst="rect">
            <a:avLst/>
          </a:prstGeom>
          <a:solidFill>
            <a:srgbClr val="0070C0"/>
          </a:solidFill>
          <a:ln w="57150">
            <a:solidFill>
              <a:schemeClr val="accent5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Gill Sans MT" panose="020B0502020104020203" pitchFamily="34" charset="0"/>
              </a:rPr>
              <a:t>Desired inputs (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goal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</a:t>
            </a:r>
            <a:r>
              <a:rPr lang="en-US" dirty="0">
                <a:latin typeface="Gill Sans MT" panose="020B0502020104020203" pitchFamily="34" charset="0"/>
              </a:rPr>
              <a:t>domain)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43400" y="2667000"/>
            <a:ext cx="2590800" cy="707886"/>
          </a:xfrm>
          <a:prstGeom prst="rect">
            <a:avLst/>
          </a:prstGeom>
          <a:solidFill>
            <a:srgbClr val="0070C0"/>
          </a:solidFill>
          <a:ln w="571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Gill Sans MT" panose="020B0502020104020203" pitchFamily="34" charset="0"/>
              </a:rPr>
              <a:t>Described inputs (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specified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</a:t>
            </a:r>
            <a:r>
              <a:rPr lang="en-US" dirty="0">
                <a:latin typeface="Gill Sans MT" panose="020B0502020104020203" pitchFamily="34" charset="0"/>
              </a:rPr>
              <a:t>domain)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6200" y="5562600"/>
            <a:ext cx="2971800" cy="707886"/>
          </a:xfrm>
          <a:prstGeom prst="rect">
            <a:avLst/>
          </a:prstGeom>
          <a:solidFill>
            <a:srgbClr val="0070C0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latin typeface="Gill Sans MT" panose="020B0502020104020203" pitchFamily="34" charset="0"/>
              </a:rPr>
              <a:t>Accepted inputs (</a:t>
            </a: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implemented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</a:t>
            </a:r>
            <a:r>
              <a:rPr lang="en-US" dirty="0">
                <a:latin typeface="Gill Sans MT" panose="020B0502020104020203" pitchFamily="34" charset="0"/>
              </a:rPr>
              <a:t>domain)</a:t>
            </a:r>
          </a:p>
        </p:txBody>
      </p:sp>
    </p:spTree>
    <p:extLst>
      <p:ext uri="{BB962C8B-B14F-4D97-AF65-F5344CB8AC3E}">
        <p14:creationId xmlns:p14="http://schemas.microsoft.com/office/powerpoint/2010/main" val="41831364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90488" y="96839"/>
            <a:ext cx="7995179" cy="817562"/>
          </a:xfrm>
        </p:spPr>
        <p:txBody>
          <a:bodyPr/>
          <a:lstStyle/>
          <a:p>
            <a:r>
              <a:rPr lang="en-US" altLang="en-US" dirty="0" smtClean="0"/>
              <a:t>Example Input Domains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 smtClean="0"/>
              <a:t>Goal domains are often </a:t>
            </a:r>
            <a:r>
              <a:rPr lang="en-US" altLang="en-US" sz="2800" dirty="0" smtClean="0">
                <a:solidFill>
                  <a:schemeClr val="tx2"/>
                </a:solidFill>
              </a:rPr>
              <a:t>irregular</a:t>
            </a:r>
          </a:p>
          <a:p>
            <a:r>
              <a:rPr lang="en-US" altLang="en-US" sz="2800" dirty="0" smtClean="0">
                <a:solidFill>
                  <a:schemeClr val="tx2"/>
                </a:solidFill>
              </a:rPr>
              <a:t>Goal</a:t>
            </a:r>
            <a:r>
              <a:rPr lang="en-US" altLang="en-US" sz="2800" dirty="0" smtClean="0"/>
              <a:t> domain for </a:t>
            </a:r>
            <a:r>
              <a:rPr lang="en-US" altLang="en-US" sz="2800" dirty="0" smtClean="0">
                <a:solidFill>
                  <a:schemeClr val="tx2"/>
                </a:solidFill>
              </a:rPr>
              <a:t>credit cards</a:t>
            </a:r>
            <a:r>
              <a:rPr lang="en-US" altLang="en-US" sz="2800" baseline="30000" dirty="0" smtClean="0"/>
              <a:t>†</a:t>
            </a:r>
          </a:p>
          <a:p>
            <a:pPr lvl="1"/>
            <a:r>
              <a:rPr lang="en-US" altLang="en-US" sz="2400" dirty="0" smtClean="0"/>
              <a:t>First digit is the Major Industry Identifier</a:t>
            </a:r>
          </a:p>
          <a:p>
            <a:pPr lvl="1"/>
            <a:r>
              <a:rPr lang="en-US" altLang="en-US" sz="2400" dirty="0" smtClean="0"/>
              <a:t>First 6 digits and length specify the issuer</a:t>
            </a:r>
          </a:p>
          <a:p>
            <a:pPr lvl="1"/>
            <a:r>
              <a:rPr lang="en-US" altLang="en-US" sz="2400" dirty="0" smtClean="0"/>
              <a:t>Final digit is a “check digit”</a:t>
            </a:r>
          </a:p>
          <a:p>
            <a:pPr lvl="1"/>
            <a:r>
              <a:rPr lang="en-US" altLang="en-US" sz="2400" dirty="0" smtClean="0"/>
              <a:t>Other digits identify a specific account</a:t>
            </a:r>
          </a:p>
          <a:p>
            <a:r>
              <a:rPr lang="en-US" altLang="en-US" sz="2800" dirty="0" smtClean="0"/>
              <a:t>Common </a:t>
            </a:r>
            <a:r>
              <a:rPr lang="en-US" altLang="en-US" sz="2800" dirty="0" smtClean="0">
                <a:solidFill>
                  <a:schemeClr val="tx2"/>
                </a:solidFill>
              </a:rPr>
              <a:t>specified</a:t>
            </a:r>
            <a:r>
              <a:rPr lang="en-US" altLang="en-US" sz="2800" dirty="0" smtClean="0"/>
              <a:t> domain</a:t>
            </a:r>
          </a:p>
          <a:p>
            <a:pPr lvl="1"/>
            <a:r>
              <a:rPr lang="en-US" altLang="en-US" sz="2400" dirty="0" smtClean="0"/>
              <a:t>First digit is in { 3, 4, 5, 6 } (travel and banking)</a:t>
            </a:r>
          </a:p>
          <a:p>
            <a:pPr lvl="1"/>
            <a:r>
              <a:rPr lang="en-US" altLang="en-US" sz="2400" dirty="0" smtClean="0"/>
              <a:t>Length is between 13 and 16</a:t>
            </a:r>
          </a:p>
          <a:p>
            <a:r>
              <a:rPr lang="en-US" altLang="en-US" sz="2800" dirty="0" smtClean="0"/>
              <a:t>Common </a:t>
            </a:r>
            <a:r>
              <a:rPr lang="en-US" altLang="en-US" sz="2800" dirty="0" smtClean="0">
                <a:solidFill>
                  <a:schemeClr val="tx2"/>
                </a:solidFill>
              </a:rPr>
              <a:t>implemented</a:t>
            </a:r>
            <a:r>
              <a:rPr lang="en-US" altLang="en-US" sz="2800" dirty="0" smtClean="0"/>
              <a:t> domain</a:t>
            </a:r>
          </a:p>
          <a:p>
            <a:pPr lvl="1"/>
            <a:r>
              <a:rPr lang="en-US" altLang="en-US" sz="2400" dirty="0" smtClean="0"/>
              <a:t>All digits are numeric</a:t>
            </a:r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96E085-3BDA-43E4-A5B4-F30F7B1A85EB}" type="slidenum">
              <a:rPr lang="zh-CN" altLang="en-US" smtClean="0"/>
              <a:pPr>
                <a:defRPr/>
              </a:pPr>
              <a:t>43</a:t>
            </a:fld>
            <a:endParaRPr lang="en-US" altLang="zh-CN" smtClean="0"/>
          </a:p>
        </p:txBody>
      </p:sp>
      <p:sp>
        <p:nvSpPr>
          <p:cNvPr id="7" name="TextBox 6"/>
          <p:cNvSpPr txBox="1"/>
          <p:nvPr/>
        </p:nvSpPr>
        <p:spPr>
          <a:xfrm>
            <a:off x="763588" y="6011776"/>
            <a:ext cx="7616825" cy="400050"/>
          </a:xfrm>
          <a:prstGeom prst="rect">
            <a:avLst/>
          </a:prstGeom>
          <a:solidFill>
            <a:schemeClr val="tx1">
              <a:lumMod val="65000"/>
            </a:schemeClr>
          </a:solidFill>
          <a:ln>
            <a:solidFill>
              <a:srgbClr val="00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0" baseline="30000" dirty="0">
                <a:solidFill>
                  <a:srgbClr val="000000"/>
                </a:solidFill>
                <a:latin typeface="Gill Sans MT" panose="020B0502020104020203" pitchFamily="34" charset="0"/>
              </a:rPr>
              <a:t>† </a:t>
            </a:r>
            <a:r>
              <a:rPr 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More details are on : http://www.merriampark.com/anatomycc.htm</a:t>
            </a:r>
          </a:p>
        </p:txBody>
      </p:sp>
    </p:spTree>
    <p:extLst>
      <p:ext uri="{BB962C8B-B14F-4D97-AF65-F5344CB8AC3E}">
        <p14:creationId xmlns:p14="http://schemas.microsoft.com/office/powerpoint/2010/main" val="29981203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nut 11"/>
          <p:cNvSpPr/>
          <p:nvPr/>
        </p:nvSpPr>
        <p:spPr>
          <a:xfrm>
            <a:off x="1447800" y="914400"/>
            <a:ext cx="6172200" cy="5410200"/>
          </a:xfrm>
          <a:prstGeom prst="donut">
            <a:avLst>
              <a:gd name="adj" fmla="val 13806"/>
            </a:avLst>
          </a:prstGeom>
          <a:solidFill>
            <a:schemeClr val="tx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008188" y="1130300"/>
            <a:ext cx="5127625" cy="5270500"/>
          </a:xfrm>
          <a:custGeom>
            <a:avLst/>
            <a:gdLst>
              <a:gd name="connsiteX0" fmla="*/ 1813810 w 5478905"/>
              <a:gd name="connsiteY0" fmla="*/ 82446 h 5688820"/>
              <a:gd name="connsiteX1" fmla="*/ 1776335 w 5478905"/>
              <a:gd name="connsiteY1" fmla="*/ 89941 h 5688820"/>
              <a:gd name="connsiteX2" fmla="*/ 1746354 w 5478905"/>
              <a:gd name="connsiteY2" fmla="*/ 104931 h 5688820"/>
              <a:gd name="connsiteX3" fmla="*/ 824459 w 5478905"/>
              <a:gd name="connsiteY3" fmla="*/ 434714 h 5688820"/>
              <a:gd name="connsiteX4" fmla="*/ 0 w 5478905"/>
              <a:gd name="connsiteY4" fmla="*/ 1828800 h 5688820"/>
              <a:gd name="connsiteX5" fmla="*/ 7495 w 5478905"/>
              <a:gd name="connsiteY5" fmla="*/ 3125449 h 5688820"/>
              <a:gd name="connsiteX6" fmla="*/ 157397 w 5478905"/>
              <a:gd name="connsiteY6" fmla="*/ 4084819 h 5688820"/>
              <a:gd name="connsiteX7" fmla="*/ 1678899 w 5478905"/>
              <a:gd name="connsiteY7" fmla="*/ 5141626 h 5688820"/>
              <a:gd name="connsiteX8" fmla="*/ 3904938 w 5478905"/>
              <a:gd name="connsiteY8" fmla="*/ 5164111 h 5688820"/>
              <a:gd name="connsiteX9" fmla="*/ 4954249 w 5478905"/>
              <a:gd name="connsiteY9" fmla="*/ 4122295 h 5688820"/>
              <a:gd name="connsiteX10" fmla="*/ 5478905 w 5478905"/>
              <a:gd name="connsiteY10" fmla="*/ 2525842 h 5688820"/>
              <a:gd name="connsiteX11" fmla="*/ 5029200 w 5478905"/>
              <a:gd name="connsiteY11" fmla="*/ 1484026 h 5688820"/>
              <a:gd name="connsiteX12" fmla="*/ 4826833 w 5478905"/>
              <a:gd name="connsiteY12" fmla="*/ 457200 h 5688820"/>
              <a:gd name="connsiteX13" fmla="*/ 3904938 w 5478905"/>
              <a:gd name="connsiteY13" fmla="*/ 0 h 5688820"/>
              <a:gd name="connsiteX14" fmla="*/ 2480872 w 5478905"/>
              <a:gd name="connsiteY14" fmla="*/ 104931 h 5688820"/>
              <a:gd name="connsiteX15" fmla="*/ 1813810 w 5478905"/>
              <a:gd name="connsiteY15" fmla="*/ 82446 h 5688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478905" h="5688820">
                <a:moveTo>
                  <a:pt x="1813810" y="82446"/>
                </a:moveTo>
                <a:cubicBezTo>
                  <a:pt x="1801318" y="84944"/>
                  <a:pt x="1788420" y="85913"/>
                  <a:pt x="1776335" y="89941"/>
                </a:cubicBezTo>
                <a:cubicBezTo>
                  <a:pt x="1765735" y="93474"/>
                  <a:pt x="1746354" y="104931"/>
                  <a:pt x="1746354" y="104931"/>
                </a:cubicBezTo>
                <a:lnTo>
                  <a:pt x="824459" y="434714"/>
                </a:lnTo>
                <a:lnTo>
                  <a:pt x="0" y="1828800"/>
                </a:lnTo>
                <a:cubicBezTo>
                  <a:pt x="2498" y="2261016"/>
                  <a:pt x="4997" y="2693233"/>
                  <a:pt x="7495" y="3125449"/>
                </a:cubicBezTo>
                <a:cubicBezTo>
                  <a:pt x="60298" y="3444783"/>
                  <a:pt x="386266" y="3855950"/>
                  <a:pt x="157397" y="4084819"/>
                </a:cubicBezTo>
                <a:lnTo>
                  <a:pt x="1678899" y="5141626"/>
                </a:lnTo>
                <a:cubicBezTo>
                  <a:pt x="2420882" y="5151653"/>
                  <a:pt x="3380229" y="5688820"/>
                  <a:pt x="3904938" y="5164111"/>
                </a:cubicBezTo>
                <a:lnTo>
                  <a:pt x="4954249" y="4122295"/>
                </a:lnTo>
                <a:lnTo>
                  <a:pt x="5478905" y="2525842"/>
                </a:lnTo>
                <a:lnTo>
                  <a:pt x="5029200" y="1484026"/>
                </a:lnTo>
                <a:lnTo>
                  <a:pt x="4826833" y="457200"/>
                </a:lnTo>
                <a:lnTo>
                  <a:pt x="3904938" y="0"/>
                </a:lnTo>
                <a:lnTo>
                  <a:pt x="2480872" y="104931"/>
                </a:lnTo>
                <a:lnTo>
                  <a:pt x="1813810" y="82446"/>
                </a:lnTo>
                <a:close/>
              </a:path>
            </a:pathLst>
          </a:cu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52" name="Title 1"/>
          <p:cNvSpPr>
            <a:spLocks noGrp="1"/>
          </p:cNvSpPr>
          <p:nvPr>
            <p:ph type="title"/>
          </p:nvPr>
        </p:nvSpPr>
        <p:spPr>
          <a:xfrm>
            <a:off x="90488" y="96839"/>
            <a:ext cx="8020579" cy="817562"/>
          </a:xfrm>
        </p:spPr>
        <p:txBody>
          <a:bodyPr/>
          <a:lstStyle/>
          <a:p>
            <a:r>
              <a:rPr lang="en-US" altLang="en-US" dirty="0" smtClean="0"/>
              <a:t>Representing Input Domains</a:t>
            </a:r>
          </a:p>
        </p:txBody>
      </p:sp>
      <p:sp>
        <p:nvSpPr>
          <p:cNvPr id="2663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</a:p>
        </p:txBody>
      </p:sp>
      <p:sp>
        <p:nvSpPr>
          <p:cNvPr id="266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8C1735-2069-4085-B244-AE2F1835BC34}" type="slidenum">
              <a:rPr lang="zh-CN" altLang="en-US" smtClean="0"/>
              <a:pPr>
                <a:defRPr/>
              </a:pPr>
              <a:t>44</a:t>
            </a:fld>
            <a:endParaRPr lang="en-US" altLang="zh-CN" smtClean="0"/>
          </a:p>
        </p:txBody>
      </p:sp>
      <p:sp>
        <p:nvSpPr>
          <p:cNvPr id="8" name="Freeform 7"/>
          <p:cNvSpPr/>
          <p:nvPr/>
        </p:nvSpPr>
        <p:spPr>
          <a:xfrm>
            <a:off x="1960563" y="1290638"/>
            <a:ext cx="5222875" cy="4949825"/>
          </a:xfrm>
          <a:custGeom>
            <a:avLst/>
            <a:gdLst>
              <a:gd name="connsiteX0" fmla="*/ 1311639 w 5580561"/>
              <a:gd name="connsiteY0" fmla="*/ 284813 h 5343993"/>
              <a:gd name="connsiteX1" fmla="*/ 352268 w 5580561"/>
              <a:gd name="connsiteY1" fmla="*/ 727022 h 5343993"/>
              <a:gd name="connsiteX2" fmla="*/ 0 w 5580561"/>
              <a:gd name="connsiteY2" fmla="*/ 1641422 h 5343993"/>
              <a:gd name="connsiteX3" fmla="*/ 284813 w 5580561"/>
              <a:gd name="connsiteY3" fmla="*/ 4362137 h 5343993"/>
              <a:gd name="connsiteX4" fmla="*/ 1371600 w 5580561"/>
              <a:gd name="connsiteY4" fmla="*/ 5111645 h 5343993"/>
              <a:gd name="connsiteX5" fmla="*/ 3117954 w 5580561"/>
              <a:gd name="connsiteY5" fmla="*/ 5343993 h 5343993"/>
              <a:gd name="connsiteX6" fmla="*/ 4961744 w 5580561"/>
              <a:gd name="connsiteY6" fmla="*/ 4512039 h 5343993"/>
              <a:gd name="connsiteX7" fmla="*/ 5321508 w 5580561"/>
              <a:gd name="connsiteY7" fmla="*/ 2623278 h 5343993"/>
              <a:gd name="connsiteX8" fmla="*/ 4909278 w 5580561"/>
              <a:gd name="connsiteY8" fmla="*/ 652072 h 5343993"/>
              <a:gd name="connsiteX9" fmla="*/ 3402767 w 5580561"/>
              <a:gd name="connsiteY9" fmla="*/ 0 h 5343993"/>
              <a:gd name="connsiteX10" fmla="*/ 1311639 w 5580561"/>
              <a:gd name="connsiteY10" fmla="*/ 284813 h 534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580561" h="5343993">
                <a:moveTo>
                  <a:pt x="1311639" y="284813"/>
                </a:moveTo>
                <a:cubicBezTo>
                  <a:pt x="990385" y="428998"/>
                  <a:pt x="509761" y="412078"/>
                  <a:pt x="352268" y="727022"/>
                </a:cubicBezTo>
                <a:cubicBezTo>
                  <a:pt x="233147" y="1031162"/>
                  <a:pt x="0" y="1314786"/>
                  <a:pt x="0" y="1641422"/>
                </a:cubicBezTo>
                <a:lnTo>
                  <a:pt x="284813" y="4362137"/>
                </a:lnTo>
                <a:cubicBezTo>
                  <a:pt x="1349771" y="5117426"/>
                  <a:pt x="909750" y="5111645"/>
                  <a:pt x="1371600" y="5111645"/>
                </a:cubicBezTo>
                <a:lnTo>
                  <a:pt x="3117954" y="5343993"/>
                </a:lnTo>
                <a:lnTo>
                  <a:pt x="4961744" y="4512039"/>
                </a:lnTo>
                <a:lnTo>
                  <a:pt x="5321508" y="2623278"/>
                </a:lnTo>
                <a:cubicBezTo>
                  <a:pt x="5191304" y="1964744"/>
                  <a:pt x="5580561" y="652072"/>
                  <a:pt x="4909278" y="652072"/>
                </a:cubicBezTo>
                <a:lnTo>
                  <a:pt x="3402767" y="0"/>
                </a:lnTo>
                <a:lnTo>
                  <a:pt x="1311639" y="284813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790700" y="1365250"/>
            <a:ext cx="5562600" cy="4800600"/>
          </a:xfrm>
          <a:prstGeom prst="ellipse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553200" y="1219200"/>
            <a:ext cx="1752600" cy="400110"/>
          </a:xfrm>
          <a:prstGeom prst="rect">
            <a:avLst/>
          </a:prstGeom>
          <a:solidFill>
            <a:srgbClr val="0070C0"/>
          </a:solidFill>
          <a:ln w="57150">
            <a:solidFill>
              <a:schemeClr val="accent5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goal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</a:t>
            </a:r>
            <a:r>
              <a:rPr lang="en-US" dirty="0">
                <a:latin typeface="Gill Sans MT" panose="020B0502020104020203" pitchFamily="34" charset="0"/>
              </a:rPr>
              <a:t>domain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48200" y="2667000"/>
            <a:ext cx="2286000" cy="400110"/>
          </a:xfrm>
          <a:prstGeom prst="rect">
            <a:avLst/>
          </a:prstGeom>
          <a:solidFill>
            <a:srgbClr val="0070C0"/>
          </a:solidFill>
          <a:ln w="57150">
            <a:solidFill>
              <a:srgbClr val="FF0000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specified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</a:t>
            </a:r>
            <a:r>
              <a:rPr lang="en-US" dirty="0">
                <a:latin typeface="Gill Sans MT" panose="020B0502020104020203" pitchFamily="34" charset="0"/>
              </a:rPr>
              <a:t>domain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5562600"/>
            <a:ext cx="2819400" cy="400110"/>
          </a:xfrm>
          <a:prstGeom prst="rect">
            <a:avLst/>
          </a:prstGeom>
          <a:solidFill>
            <a:srgbClr val="0070C0"/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implemented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 </a:t>
            </a:r>
            <a:r>
              <a:rPr lang="en-US" dirty="0">
                <a:latin typeface="Gill Sans MT" panose="020B0502020104020203" pitchFamily="34" charset="0"/>
              </a:rPr>
              <a:t>domain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28604" y="3810000"/>
            <a:ext cx="8680784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3200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  <a:ea typeface="宋体" charset="-122"/>
              </a:rPr>
              <a:t>This region is a rich source of software errors …</a:t>
            </a:r>
          </a:p>
        </p:txBody>
      </p:sp>
    </p:spTree>
    <p:extLst>
      <p:ext uri="{BB962C8B-B14F-4D97-AF65-F5344CB8AC3E}">
        <p14:creationId xmlns:p14="http://schemas.microsoft.com/office/powerpoint/2010/main" val="22029366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90488" y="96839"/>
            <a:ext cx="7978245" cy="829593"/>
          </a:xfrm>
        </p:spPr>
        <p:txBody>
          <a:bodyPr/>
          <a:lstStyle/>
          <a:p>
            <a:r>
              <a:rPr lang="en-US" altLang="en-US" sz="3200" dirty="0" smtClean="0"/>
              <a:t>Designing Tests From </a:t>
            </a:r>
            <a:r>
              <a:rPr lang="en-US" altLang="en-US" sz="3200" dirty="0"/>
              <a:t>Grammars </a:t>
            </a:r>
            <a:endParaRPr lang="en-US" altLang="en-US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en-US" sz="2800" dirty="0" smtClean="0"/>
              <a:t>This form of testing allows us to focus on </a:t>
            </a:r>
            <a:r>
              <a:rPr lang="en-US" sz="2800" dirty="0" smtClean="0">
                <a:solidFill>
                  <a:schemeClr val="tx2"/>
                </a:solidFill>
              </a:rPr>
              <a:t>interactions</a:t>
            </a:r>
            <a:r>
              <a:rPr lang="en-US" sz="2800" dirty="0" smtClean="0"/>
              <a:t> among the components</a:t>
            </a:r>
          </a:p>
          <a:p>
            <a:pPr marL="1009650" lvl="1" indent="-609600">
              <a:defRPr/>
            </a:pPr>
            <a:r>
              <a:rPr lang="en-US" dirty="0" smtClean="0"/>
              <a:t>Originally applied to Web services, which depend on XML</a:t>
            </a:r>
          </a:p>
          <a:p>
            <a:pPr marL="609600" indent="-609600">
              <a:defRPr/>
            </a:pPr>
            <a:r>
              <a:rPr lang="en-US" sz="2800" dirty="0" smtClean="0"/>
              <a:t>A </a:t>
            </a:r>
            <a:r>
              <a:rPr lang="en-US" sz="2800" dirty="0" smtClean="0">
                <a:solidFill>
                  <a:schemeClr val="tx2"/>
                </a:solidFill>
              </a:rPr>
              <a:t>formal model</a:t>
            </a:r>
            <a:r>
              <a:rPr lang="en-US" sz="2800" dirty="0" smtClean="0"/>
              <a:t> of the grammar was used</a:t>
            </a:r>
          </a:p>
          <a:p>
            <a:pPr marL="1009650" lvl="1" indent="-609600">
              <a:defRPr/>
            </a:pPr>
            <a:r>
              <a:rPr lang="en-US" dirty="0" smtClean="0"/>
              <a:t>BNF</a:t>
            </a:r>
          </a:p>
          <a:p>
            <a:pPr marL="1009650" lvl="1" indent="-609600">
              <a:defRPr/>
            </a:pPr>
            <a:r>
              <a:rPr lang="en-US" sz="2400" dirty="0" smtClean="0"/>
              <a:t>XML / XML Schemas</a:t>
            </a:r>
          </a:p>
          <a:p>
            <a:pPr marL="609600" indent="-609600">
              <a:defRPr/>
            </a:pPr>
            <a:r>
              <a:rPr lang="en-US" sz="2800" dirty="0" smtClean="0">
                <a:solidFill>
                  <a:schemeClr val="tx2"/>
                </a:solidFill>
              </a:rPr>
              <a:t>Valid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chemeClr val="tx2"/>
                </a:solidFill>
              </a:rPr>
              <a:t>invalid</a:t>
            </a:r>
            <a:r>
              <a:rPr lang="en-US" sz="2800" dirty="0" smtClean="0"/>
              <a:t> tests can be created</a:t>
            </a:r>
          </a:p>
          <a:p>
            <a:pPr marL="609600" indent="-609600">
              <a:defRPr/>
            </a:pPr>
            <a:r>
              <a:rPr lang="en-US" sz="2800" dirty="0" smtClean="0"/>
              <a:t>The grammar is </a:t>
            </a:r>
            <a:r>
              <a:rPr lang="en-US" sz="2800" dirty="0" smtClean="0">
                <a:solidFill>
                  <a:schemeClr val="tx2"/>
                </a:solidFill>
              </a:rPr>
              <a:t>mutated</a:t>
            </a:r>
          </a:p>
          <a:p>
            <a:pPr marL="609600" indent="-609600">
              <a:defRPr/>
            </a:pPr>
            <a:r>
              <a:rPr lang="en-US" sz="2800" dirty="0" smtClean="0"/>
              <a:t>The mutated grammar is used to generate </a:t>
            </a:r>
            <a:r>
              <a:rPr lang="en-US" sz="2800" dirty="0" smtClean="0">
                <a:solidFill>
                  <a:schemeClr val="tx2"/>
                </a:solidFill>
              </a:rPr>
              <a:t>inputs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BBB92B-B178-4BA9-A27D-729C2D3289CE}" type="slidenum">
              <a:rPr lang="zh-CN" altLang="en-US" smtClean="0"/>
              <a:pPr>
                <a:defRPr/>
              </a:pPr>
              <a:t>45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705966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5D25ED-B86F-4101-8CAD-8CD4033223AD}" type="slidenum">
              <a:rPr lang="zh-CN" altLang="en-US" smtClean="0"/>
              <a:pPr>
                <a:defRPr/>
              </a:pPr>
              <a:t>46</a:t>
            </a:fld>
            <a:endParaRPr lang="en-US" altLang="zh-CN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BNF Grammar for Bank</a:t>
            </a:r>
          </a:p>
        </p:txBody>
      </p:sp>
      <p:sp>
        <p:nvSpPr>
          <p:cNvPr id="303108" name="Text Box 4"/>
          <p:cNvSpPr txBox="1">
            <a:spLocks noChangeArrowheads="1"/>
          </p:cNvSpPr>
          <p:nvPr/>
        </p:nvSpPr>
        <p:spPr bwMode="auto">
          <a:xfrm>
            <a:off x="214316" y="2928406"/>
            <a:ext cx="8715375" cy="3586163"/>
          </a:xfrm>
          <a:prstGeom prst="rect">
            <a:avLst/>
          </a:prstGeom>
          <a:solidFill>
            <a:srgbClr val="0000FF"/>
          </a:soli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>
                <a:latin typeface="Helvetica" charset="0"/>
                <a:ea typeface="宋体" pitchFamily="2" charset="-122"/>
              </a:rPr>
              <a:t>bank       ::=  action*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>
                <a:latin typeface="Helvetica" charset="0"/>
                <a:ea typeface="宋体" pitchFamily="2" charset="-122"/>
              </a:rPr>
              <a:t>action     ::=  </a:t>
            </a:r>
            <a:r>
              <a:rPr lang="en-US" altLang="zh-CN" sz="2400" dirty="0" err="1">
                <a:latin typeface="Helvetica" charset="0"/>
                <a:ea typeface="宋体" pitchFamily="2" charset="-122"/>
              </a:rPr>
              <a:t>dep</a:t>
            </a:r>
            <a:r>
              <a:rPr lang="en-US" altLang="zh-CN" sz="2400" dirty="0">
                <a:latin typeface="Helvetica" charset="0"/>
                <a:ea typeface="宋体" pitchFamily="2" charset="-122"/>
              </a:rPr>
              <a:t>  |  deb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 err="1">
                <a:latin typeface="Helvetica" charset="0"/>
                <a:ea typeface="宋体" pitchFamily="2" charset="-122"/>
              </a:rPr>
              <a:t>dep</a:t>
            </a:r>
            <a:r>
              <a:rPr lang="en-US" altLang="zh-CN" sz="2400" dirty="0">
                <a:latin typeface="Helvetica" charset="0"/>
                <a:ea typeface="宋体" pitchFamily="2" charset="-122"/>
              </a:rPr>
              <a:t>         ::=  “deposit” account amount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>
                <a:latin typeface="Helvetica" charset="0"/>
                <a:ea typeface="宋体" pitchFamily="2" charset="-122"/>
              </a:rPr>
              <a:t>deb         ::=  “debit”  account amount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>
                <a:latin typeface="Helvetica" charset="0"/>
                <a:ea typeface="宋体" pitchFamily="2" charset="-122"/>
              </a:rPr>
              <a:t>account  ::=  digit</a:t>
            </a:r>
            <a:r>
              <a:rPr lang="en-US" altLang="zh-CN" sz="2400" baseline="30000" dirty="0">
                <a:latin typeface="Helvetica" charset="0"/>
                <a:ea typeface="宋体" pitchFamily="2" charset="-122"/>
              </a:rPr>
              <a:t>4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>
                <a:latin typeface="Helvetica" charset="0"/>
                <a:ea typeface="宋体" pitchFamily="2" charset="-122"/>
              </a:rPr>
              <a:t>amount   ::=  “$” digit</a:t>
            </a:r>
            <a:r>
              <a:rPr lang="en-US" altLang="zh-CN" sz="2400" baseline="30000" dirty="0">
                <a:latin typeface="Helvetica" charset="0"/>
                <a:ea typeface="宋体" pitchFamily="2" charset="-122"/>
              </a:rPr>
              <a:t>+</a:t>
            </a:r>
            <a:r>
              <a:rPr lang="en-US" altLang="zh-CN" sz="2400" dirty="0">
                <a:latin typeface="Helvetica" charset="0"/>
                <a:ea typeface="宋体" pitchFamily="2" charset="-122"/>
              </a:rPr>
              <a:t> “.” digit</a:t>
            </a:r>
            <a:r>
              <a:rPr lang="en-US" altLang="zh-CN" sz="2400" baseline="30000" dirty="0">
                <a:latin typeface="Helvetica" charset="0"/>
                <a:ea typeface="宋体" pitchFamily="2" charset="-122"/>
              </a:rPr>
              <a:t>2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>
                <a:latin typeface="Helvetica" charset="0"/>
                <a:ea typeface="宋体" pitchFamily="2" charset="-122"/>
              </a:rPr>
              <a:t>digit        ::=  “0” | “1” | “2” | “3” | “4” | “5” | “6” |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>
                <a:latin typeface="Helvetica" charset="0"/>
                <a:ea typeface="宋体" pitchFamily="2" charset="-122"/>
              </a:rPr>
              <a:t>                      “7” | “8” | “9”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38114" y="856711"/>
            <a:ext cx="5746220" cy="1310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85000"/>
              <a:buChar char="•"/>
              <a:defRPr sz="2800" b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400" b="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000" b="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Ø"/>
              <a:defRPr sz="2000" b="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Ø"/>
              <a:defRPr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Ø"/>
              <a:defRPr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Ø"/>
              <a:defRPr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Ø"/>
              <a:defRPr b="1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Tx/>
              <a:buNone/>
            </a:pPr>
            <a:r>
              <a:rPr lang="en-US" altLang="en-US" kern="0" dirty="0" smtClean="0"/>
              <a:t>   Consider a program that processes a sequence of deposits and debits to a bank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064250" y="1137234"/>
            <a:ext cx="2789238" cy="1643527"/>
          </a:xfrm>
          <a:prstGeom prst="rect">
            <a:avLst/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75000"/>
              </a:lnSpc>
              <a:spcBef>
                <a:spcPct val="40000"/>
              </a:spcBef>
            </a:pPr>
            <a:r>
              <a:rPr lang="en-US" altLang="en-US" sz="2400" u="sng" dirty="0">
                <a:solidFill>
                  <a:schemeClr val="tx1"/>
                </a:solidFill>
                <a:latin typeface="Gill Sans MT" panose="020B0502020104020203" pitchFamily="34" charset="0"/>
              </a:rPr>
              <a:t>Inputs</a:t>
            </a:r>
          </a:p>
          <a:p>
            <a:pPr algn="l">
              <a:lnSpc>
                <a:spcPct val="75000"/>
              </a:lnSpc>
              <a:spcBef>
                <a:spcPct val="40000"/>
              </a:spcBef>
            </a:pPr>
            <a:r>
              <a:rPr lang="en-US" altLang="en-US" sz="2400" b="0" dirty="0">
                <a:latin typeface="Gill Sans MT" panose="020B0502020104020203" pitchFamily="34" charset="0"/>
              </a:rPr>
              <a:t>deposit 5306 $4.30</a:t>
            </a:r>
          </a:p>
          <a:p>
            <a:pPr algn="l">
              <a:lnSpc>
                <a:spcPct val="75000"/>
              </a:lnSpc>
              <a:spcBef>
                <a:spcPct val="40000"/>
              </a:spcBef>
            </a:pPr>
            <a:r>
              <a:rPr lang="en-US" altLang="en-US" sz="2400" b="0" dirty="0">
                <a:latin typeface="Gill Sans MT" panose="020B0502020104020203" pitchFamily="34" charset="0"/>
              </a:rPr>
              <a:t>debit 0343 $4.14</a:t>
            </a:r>
          </a:p>
          <a:p>
            <a:pPr algn="l">
              <a:lnSpc>
                <a:spcPct val="75000"/>
              </a:lnSpc>
              <a:spcBef>
                <a:spcPct val="40000"/>
              </a:spcBef>
            </a:pPr>
            <a:r>
              <a:rPr lang="en-US" altLang="en-US" sz="2400" b="0" dirty="0">
                <a:latin typeface="Gill Sans MT" panose="020B0502020104020203" pitchFamily="34" charset="0"/>
              </a:rPr>
              <a:t>deposit 5306 $7.29</a:t>
            </a:r>
          </a:p>
        </p:txBody>
      </p:sp>
    </p:spTree>
    <p:extLst>
      <p:ext uri="{BB962C8B-B14F-4D97-AF65-F5344CB8AC3E}">
        <p14:creationId xmlns:p14="http://schemas.microsoft.com/office/powerpoint/2010/main" val="29098087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8" grpId="0" animBg="1"/>
      <p:bldP spid="1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" y="96838"/>
            <a:ext cx="8172449" cy="771525"/>
          </a:xfrm>
        </p:spPr>
        <p:txBody>
          <a:bodyPr/>
          <a:lstStyle/>
          <a:p>
            <a:r>
              <a:rPr lang="en-US" sz="3200" dirty="0" smtClean="0"/>
              <a:t>Mutating BNF Grammars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DD6F-8B6C-4A1D-8FFB-4712A03F9B8F}" type="slidenum">
              <a:rPr lang="zh-CN" altLang="en-US" smtClean="0"/>
              <a:pPr>
                <a:defRPr/>
              </a:pPr>
              <a:t>47</a:t>
            </a:fld>
            <a:endParaRPr lang="en-US" altLang="zh-CN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78350" y="993275"/>
            <a:ext cx="3900487" cy="1323439"/>
          </a:xfrm>
          <a:prstGeom prst="rect">
            <a:avLst/>
          </a:prstGeom>
          <a:solidFill>
            <a:srgbClr val="00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b="0" u="sng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Nonterminal Replacement</a:t>
            </a:r>
          </a:p>
          <a:p>
            <a:pPr algn="l"/>
            <a:r>
              <a:rPr lang="en-US" altLang="zh-CN" b="0" dirty="0" err="1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dep</a:t>
            </a:r>
            <a:r>
              <a:rPr lang="en-US" altLang="zh-CN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::= “deposit” account amount</a:t>
            </a:r>
          </a:p>
          <a:p>
            <a:pPr algn="l"/>
            <a:r>
              <a:rPr lang="en-US" altLang="zh-CN" b="0" dirty="0" err="1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dep</a:t>
            </a:r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 ::= “deposit” </a:t>
            </a:r>
            <a:r>
              <a:rPr lang="en-US" altLang="zh-CN" b="0" u="sng" dirty="0">
                <a:solidFill>
                  <a:schemeClr val="hlink"/>
                </a:solidFill>
                <a:latin typeface="Gill Sans MT" panose="020B0502020104020203" pitchFamily="34" charset="0"/>
                <a:ea typeface="宋体" pitchFamily="2" charset="-122"/>
              </a:rPr>
              <a:t>amount</a:t>
            </a:r>
            <a:r>
              <a:rPr lang="en-US" altLang="zh-CN" b="0" dirty="0">
                <a:latin typeface="Gill Sans MT" panose="020B0502020104020203" pitchFamily="34" charset="0"/>
                <a:ea typeface="宋体" pitchFamily="2" charset="-122"/>
              </a:rPr>
              <a:t> </a:t>
            </a:r>
            <a:r>
              <a:rPr lang="en-US" altLang="zh-CN" b="0" dirty="0" err="1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amount</a:t>
            </a:r>
            <a:endParaRPr lang="en-US" altLang="zh-CN" b="0" dirty="0">
              <a:solidFill>
                <a:schemeClr val="tx2"/>
              </a:solidFill>
              <a:latin typeface="Gill Sans MT" panose="020B0502020104020203" pitchFamily="34" charset="0"/>
              <a:ea typeface="宋体" pitchFamily="2" charset="-122"/>
            </a:endParaRPr>
          </a:p>
          <a:p>
            <a:pPr algn="l"/>
            <a:r>
              <a:rPr lang="en-US" altLang="zh-CN" b="0" dirty="0" err="1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dep</a:t>
            </a:r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 ::= “deposit” account </a:t>
            </a:r>
            <a:r>
              <a:rPr lang="en-US" altLang="zh-CN" b="0" u="sng" dirty="0">
                <a:solidFill>
                  <a:schemeClr val="hlink"/>
                </a:solidFill>
                <a:latin typeface="Gill Sans MT" panose="020B0502020104020203" pitchFamily="34" charset="0"/>
                <a:ea typeface="宋体" pitchFamily="2" charset="-122"/>
              </a:rPr>
              <a:t>digit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5118625" y="1300982"/>
            <a:ext cx="3614737" cy="708025"/>
          </a:xfrm>
          <a:prstGeom prst="rect">
            <a:avLst/>
          </a:prstGeom>
          <a:solidFill>
            <a:srgbClr val="00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deposit $1500.00 $3789.88</a:t>
            </a:r>
          </a:p>
          <a:p>
            <a:pPr algn="l"/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deposit 4400 5</a:t>
            </a:r>
            <a:endParaRPr lang="en-US" altLang="zh-CN" u="sng" dirty="0">
              <a:solidFill>
                <a:schemeClr val="tx2"/>
              </a:solidFill>
              <a:latin typeface="Helvetica" charset="0"/>
              <a:ea typeface="宋体" pitchFamily="2" charset="-122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78350" y="2740594"/>
            <a:ext cx="3900487" cy="1628775"/>
          </a:xfrm>
          <a:prstGeom prst="rect">
            <a:avLst/>
          </a:prstGeom>
          <a:solidFill>
            <a:srgbClr val="00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b="0" u="sng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Terminal Replacement</a:t>
            </a:r>
          </a:p>
          <a:p>
            <a:pPr algn="l"/>
            <a:r>
              <a:rPr lang="en-US" altLang="zh-CN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amount ::= “$” digit</a:t>
            </a:r>
            <a:r>
              <a:rPr lang="en-US" altLang="zh-CN" b="0" baseline="3000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+</a:t>
            </a:r>
            <a:r>
              <a:rPr lang="en-US" altLang="zh-CN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“.” digit</a:t>
            </a:r>
            <a:r>
              <a:rPr lang="en-US" altLang="zh-CN" b="0" baseline="3000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2</a:t>
            </a:r>
          </a:p>
          <a:p>
            <a:pPr algn="l"/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amount ::= “</a:t>
            </a:r>
            <a:r>
              <a:rPr lang="en-US" altLang="zh-CN" b="0" dirty="0">
                <a:solidFill>
                  <a:schemeClr val="hlink"/>
                </a:solidFill>
                <a:latin typeface="Gill Sans MT" panose="020B0502020104020203" pitchFamily="34" charset="0"/>
                <a:ea typeface="宋体" pitchFamily="2" charset="-122"/>
              </a:rPr>
              <a:t>.</a:t>
            </a:r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” digit</a:t>
            </a:r>
            <a:r>
              <a:rPr lang="en-US" altLang="zh-CN" b="0" baseline="3000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+</a:t>
            </a:r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 “.” digit</a:t>
            </a:r>
            <a:r>
              <a:rPr lang="en-US" altLang="zh-CN" b="0" baseline="3000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2</a:t>
            </a:r>
          </a:p>
          <a:p>
            <a:pPr algn="l"/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amount ::= “$” digit</a:t>
            </a:r>
            <a:r>
              <a:rPr lang="en-US" altLang="zh-CN" b="0" baseline="3000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+</a:t>
            </a:r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 “</a:t>
            </a:r>
            <a:r>
              <a:rPr lang="en-US" altLang="zh-CN" b="0" dirty="0">
                <a:solidFill>
                  <a:schemeClr val="hlink"/>
                </a:solidFill>
                <a:latin typeface="Gill Sans MT" panose="020B0502020104020203" pitchFamily="34" charset="0"/>
                <a:ea typeface="宋体" pitchFamily="2" charset="-122"/>
              </a:rPr>
              <a:t>$</a:t>
            </a:r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” digit</a:t>
            </a:r>
            <a:r>
              <a:rPr lang="en-US" altLang="zh-CN" b="0" baseline="3000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2</a:t>
            </a:r>
          </a:p>
          <a:p>
            <a:pPr algn="l"/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amount ::= “$” digit</a:t>
            </a:r>
            <a:r>
              <a:rPr lang="en-US" altLang="zh-CN" b="0" baseline="3000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+</a:t>
            </a:r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 “</a:t>
            </a:r>
            <a:r>
              <a:rPr lang="en-US" altLang="zh-CN" b="0" dirty="0">
                <a:solidFill>
                  <a:schemeClr val="hlink"/>
                </a:solidFill>
                <a:latin typeface="Gill Sans MT" panose="020B0502020104020203" pitchFamily="34" charset="0"/>
                <a:ea typeface="宋体" pitchFamily="2" charset="-122"/>
              </a:rPr>
              <a:t>1</a:t>
            </a:r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” digit</a:t>
            </a:r>
            <a:r>
              <a:rPr lang="en-US" altLang="zh-CN" b="0" baseline="3000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2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5118625" y="3045394"/>
            <a:ext cx="3614737" cy="1019175"/>
          </a:xfrm>
          <a:prstGeom prst="rect">
            <a:avLst/>
          </a:prstGeom>
          <a:solidFill>
            <a:srgbClr val="00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deposit 4400  .1500.00</a:t>
            </a:r>
          </a:p>
          <a:p>
            <a:pPr algn="l"/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deposit 4400  $1500$00</a:t>
            </a:r>
          </a:p>
          <a:p>
            <a:pPr algn="l"/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deposit 4400  $1500100</a:t>
            </a:r>
            <a:endParaRPr lang="en-US" altLang="zh-CN" u="sng" dirty="0">
              <a:solidFill>
                <a:schemeClr val="tx2"/>
              </a:solidFill>
              <a:latin typeface="Helvetica" charset="0"/>
              <a:ea typeface="宋体" pitchFamily="2" charset="-122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11138" y="4723920"/>
            <a:ext cx="4186237" cy="1631216"/>
          </a:xfrm>
          <a:prstGeom prst="rect">
            <a:avLst/>
          </a:prstGeom>
          <a:solidFill>
            <a:srgbClr val="00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zh-CN" b="0" u="sng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Terminal and Nonterminal Deletion</a:t>
            </a:r>
          </a:p>
          <a:p>
            <a:pPr algn="l"/>
            <a:r>
              <a:rPr lang="en-US" altLang="zh-CN" b="0" dirty="0" err="1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dep</a:t>
            </a:r>
            <a:r>
              <a:rPr lang="en-US" altLang="zh-CN" b="0" dirty="0">
                <a:solidFill>
                  <a:schemeClr val="tx1"/>
                </a:solidFill>
                <a:latin typeface="Gill Sans MT" panose="020B0502020104020203" pitchFamily="34" charset="0"/>
                <a:ea typeface="宋体" pitchFamily="2" charset="-122"/>
              </a:rPr>
              <a:t> ::= “deposit” account amount</a:t>
            </a:r>
            <a:endParaRPr lang="en-US" altLang="zh-CN" b="0" baseline="30000" dirty="0">
              <a:solidFill>
                <a:schemeClr val="tx1"/>
              </a:solidFill>
              <a:latin typeface="Gill Sans MT" panose="020B0502020104020203" pitchFamily="34" charset="0"/>
              <a:ea typeface="宋体" pitchFamily="2" charset="-122"/>
            </a:endParaRPr>
          </a:p>
          <a:p>
            <a:pPr algn="l"/>
            <a:r>
              <a:rPr lang="en-US" altLang="zh-CN" b="0" dirty="0" err="1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dep</a:t>
            </a:r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 ::= account amount</a:t>
            </a:r>
            <a:endParaRPr lang="en-US" altLang="zh-CN" b="0" baseline="30000" dirty="0">
              <a:solidFill>
                <a:schemeClr val="tx2"/>
              </a:solidFill>
              <a:latin typeface="Gill Sans MT" panose="020B0502020104020203" pitchFamily="34" charset="0"/>
              <a:ea typeface="宋体" pitchFamily="2" charset="-122"/>
            </a:endParaRPr>
          </a:p>
          <a:p>
            <a:pPr algn="l"/>
            <a:r>
              <a:rPr lang="en-US" altLang="zh-CN" b="0" dirty="0" err="1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dep</a:t>
            </a:r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 ::= “deposit” amount</a:t>
            </a:r>
            <a:endParaRPr lang="en-US" altLang="zh-CN" b="0" baseline="30000" dirty="0">
              <a:solidFill>
                <a:schemeClr val="tx2"/>
              </a:solidFill>
              <a:latin typeface="Gill Sans MT" panose="020B0502020104020203" pitchFamily="34" charset="0"/>
              <a:ea typeface="宋体" pitchFamily="2" charset="-122"/>
            </a:endParaRPr>
          </a:p>
          <a:p>
            <a:pPr algn="l"/>
            <a:r>
              <a:rPr lang="en-US" altLang="zh-CN" b="0" dirty="0" err="1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dep</a:t>
            </a:r>
            <a:r>
              <a:rPr lang="en-US" altLang="zh-CN" b="0" dirty="0">
                <a:solidFill>
                  <a:schemeClr val="tx2"/>
                </a:solidFill>
                <a:latin typeface="Gill Sans MT" panose="020B0502020104020203" pitchFamily="34" charset="0"/>
                <a:ea typeface="宋体" pitchFamily="2" charset="-122"/>
              </a:rPr>
              <a:t> ::= “deposit” account</a:t>
            </a: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5237163" y="5028720"/>
            <a:ext cx="3614737" cy="1019175"/>
          </a:xfrm>
          <a:prstGeom prst="rect">
            <a:avLst/>
          </a:prstGeom>
          <a:solidFill>
            <a:srgbClr val="00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4400 $1500.00</a:t>
            </a:r>
          </a:p>
          <a:p>
            <a:pPr algn="l"/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deposit $1500.00</a:t>
            </a:r>
            <a:endParaRPr lang="en-US" altLang="zh-CN" u="sng" dirty="0">
              <a:solidFill>
                <a:schemeClr val="tx2"/>
              </a:solidFill>
              <a:latin typeface="Helvetica" charset="0"/>
              <a:ea typeface="宋体" pitchFamily="2" charset="-122"/>
            </a:endParaRPr>
          </a:p>
          <a:p>
            <a:pPr algn="l"/>
            <a:r>
              <a:rPr lang="en-US" altLang="zh-CN" dirty="0">
                <a:solidFill>
                  <a:schemeClr val="tx2"/>
                </a:solidFill>
                <a:latin typeface="Helvetica" charset="0"/>
                <a:ea typeface="宋体" pitchFamily="2" charset="-122"/>
              </a:rPr>
              <a:t>deposit 4400</a:t>
            </a:r>
            <a:endParaRPr lang="en-US" altLang="zh-CN" u="sng" dirty="0">
              <a:solidFill>
                <a:schemeClr val="tx2"/>
              </a:solidFill>
              <a:latin typeface="Helvetica" charset="0"/>
              <a:ea typeface="宋体" pitchFamily="2" charset="-122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299475" y="1500213"/>
            <a:ext cx="798512" cy="309562"/>
          </a:xfrm>
          <a:prstGeom prst="rightArrow">
            <a:avLst>
              <a:gd name="adj1" fmla="val 50000"/>
              <a:gd name="adj2" fmla="val 64487"/>
            </a:avLst>
          </a:prstGeom>
          <a:solidFill>
            <a:srgbClr val="0000FF"/>
          </a:solidFill>
          <a:ln w="28575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auto">
          <a:xfrm>
            <a:off x="4310587" y="3400200"/>
            <a:ext cx="776288" cy="309562"/>
          </a:xfrm>
          <a:prstGeom prst="rightArrow">
            <a:avLst>
              <a:gd name="adj1" fmla="val 50000"/>
              <a:gd name="adj2" fmla="val 62692"/>
            </a:avLst>
          </a:prstGeom>
          <a:solidFill>
            <a:srgbClr val="0000FF"/>
          </a:solidFill>
          <a:ln w="28575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auto">
          <a:xfrm>
            <a:off x="4433888" y="5384320"/>
            <a:ext cx="765175" cy="309562"/>
          </a:xfrm>
          <a:prstGeom prst="rightArrow">
            <a:avLst>
              <a:gd name="adj1" fmla="val 50000"/>
              <a:gd name="adj2" fmla="val 61795"/>
            </a:avLst>
          </a:prstGeom>
          <a:solidFill>
            <a:srgbClr val="0000FF"/>
          </a:solidFill>
          <a:ln w="28575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2397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Ammann &amp; Offutt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309003-D421-44B5-8935-3B2AEFECF074}" type="slidenum">
              <a:rPr lang="zh-CN" altLang="en-US" smtClean="0"/>
              <a:pPr>
                <a:defRPr/>
              </a:pPr>
              <a:t>48</a:t>
            </a:fld>
            <a:endParaRPr lang="en-US" altLang="zh-CN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XML Book Message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4239710"/>
            <a:ext cx="8867775" cy="1816100"/>
          </a:xfrm>
        </p:spPr>
        <p:txBody>
          <a:bodyPr/>
          <a:lstStyle/>
          <a:p>
            <a:r>
              <a:rPr lang="en-US" altLang="en-US" dirty="0" smtClean="0"/>
              <a:t>XML messages are defined by </a:t>
            </a:r>
            <a:r>
              <a:rPr lang="en-US" altLang="en-US" dirty="0" smtClean="0">
                <a:solidFill>
                  <a:schemeClr val="tx2"/>
                </a:solidFill>
              </a:rPr>
              <a:t>grammars</a:t>
            </a:r>
          </a:p>
          <a:p>
            <a:pPr lvl="1">
              <a:lnSpc>
                <a:spcPct val="8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Schemas</a:t>
            </a:r>
            <a:r>
              <a:rPr lang="en-US" altLang="en-US" dirty="0" smtClean="0"/>
              <a:t> and DTDs</a:t>
            </a:r>
          </a:p>
          <a:p>
            <a:r>
              <a:rPr lang="en-US" altLang="en-US" dirty="0" smtClean="0"/>
              <a:t>Schemas can define many kinds of </a:t>
            </a:r>
            <a:r>
              <a:rPr lang="en-US" altLang="en-US" dirty="0" smtClean="0">
                <a:solidFill>
                  <a:schemeClr val="tx2"/>
                </a:solidFill>
              </a:rPr>
              <a:t>types</a:t>
            </a:r>
          </a:p>
          <a:p>
            <a:r>
              <a:rPr lang="en-US" altLang="en-US" dirty="0" smtClean="0"/>
              <a:t>Schemas include “</a:t>
            </a:r>
            <a:r>
              <a:rPr lang="en-US" altLang="en-US" dirty="0" smtClean="0">
                <a:solidFill>
                  <a:schemeClr val="tx2"/>
                </a:solidFill>
              </a:rPr>
              <a:t>facets</a:t>
            </a:r>
            <a:r>
              <a:rPr lang="en-US" altLang="en-US" dirty="0" smtClean="0"/>
              <a:t>,” which refine the grammar </a:t>
            </a:r>
          </a:p>
        </p:txBody>
      </p:sp>
      <p:sp>
        <p:nvSpPr>
          <p:cNvPr id="310276" name="Rectangle 4"/>
          <p:cNvSpPr>
            <a:spLocks noChangeArrowheads="1"/>
          </p:cNvSpPr>
          <p:nvPr/>
        </p:nvSpPr>
        <p:spPr bwMode="auto">
          <a:xfrm>
            <a:off x="1289050" y="766763"/>
            <a:ext cx="6545263" cy="3513137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80000"/>
              </a:lnSpc>
              <a:spcBef>
                <a:spcPct val="30000"/>
              </a:spcBef>
              <a:buSzPct val="85000"/>
            </a:pP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&lt;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books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30000"/>
              </a:spcBef>
              <a:buSzPct val="85000"/>
            </a:pP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    &lt;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book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30000"/>
              </a:spcBef>
              <a:buSzPct val="85000"/>
            </a:pPr>
            <a:r>
              <a:rPr lang="en-US" altLang="en-US" dirty="0">
                <a:solidFill>
                  <a:schemeClr val="tx1"/>
                </a:solidFill>
                <a:latin typeface="Comic Sans MS" pitchFamily="66" charset="0"/>
              </a:rPr>
              <a:t>        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&lt;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ISBN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  <a:r>
              <a:rPr lang="en-US" altLang="en-US" dirty="0">
                <a:solidFill>
                  <a:schemeClr val="bg1"/>
                </a:solidFill>
                <a:latin typeface="Comic Sans MS" pitchFamily="66" charset="0"/>
              </a:rPr>
              <a:t>0471043281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&lt;/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ISBN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30000"/>
              </a:spcBef>
              <a:buSzPct val="85000"/>
            </a:pP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        &lt;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title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  <a:r>
              <a:rPr lang="en-US" altLang="en-US" dirty="0">
                <a:solidFill>
                  <a:schemeClr val="bg1"/>
                </a:solidFill>
                <a:latin typeface="Comic Sans MS" pitchFamily="66" charset="0"/>
              </a:rPr>
              <a:t>The Art of Software Testing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&lt;/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title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30000"/>
              </a:spcBef>
              <a:buSzPct val="85000"/>
            </a:pP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        &lt;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author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  <a:r>
              <a:rPr lang="en-US" altLang="en-US" dirty="0">
                <a:solidFill>
                  <a:schemeClr val="bg1"/>
                </a:solidFill>
                <a:latin typeface="Comic Sans MS" pitchFamily="66" charset="0"/>
              </a:rPr>
              <a:t>Glen Myers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&lt;/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author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30000"/>
              </a:spcBef>
              <a:buSzPct val="85000"/>
            </a:pP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        &lt;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publisher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  <a:r>
              <a:rPr lang="en-US" altLang="en-US" dirty="0">
                <a:solidFill>
                  <a:schemeClr val="bg1"/>
                </a:solidFill>
                <a:latin typeface="Comic Sans MS" pitchFamily="66" charset="0"/>
              </a:rPr>
              <a:t>Wiley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&lt;/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publisher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30000"/>
              </a:spcBef>
              <a:buSzPct val="85000"/>
            </a:pPr>
            <a:r>
              <a:rPr lang="en-US" altLang="en-US" dirty="0">
                <a:solidFill>
                  <a:schemeClr val="tx1"/>
                </a:solidFill>
                <a:latin typeface="Comic Sans MS" pitchFamily="66" charset="0"/>
              </a:rPr>
              <a:t>        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&lt;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price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  <a:r>
              <a:rPr lang="en-US" altLang="en-US" dirty="0">
                <a:solidFill>
                  <a:schemeClr val="bg1"/>
                </a:solidFill>
                <a:latin typeface="Comic Sans MS" pitchFamily="66" charset="0"/>
              </a:rPr>
              <a:t>50.00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&lt;/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price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30000"/>
              </a:spcBef>
              <a:buSzPct val="85000"/>
            </a:pPr>
            <a:r>
              <a:rPr lang="en-US" altLang="en-US" dirty="0">
                <a:solidFill>
                  <a:schemeClr val="tx1"/>
                </a:solidFill>
                <a:latin typeface="Comic Sans MS" pitchFamily="66" charset="0"/>
              </a:rPr>
              <a:t>        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&lt;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year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  <a:r>
              <a:rPr lang="en-US" altLang="en-US" dirty="0">
                <a:solidFill>
                  <a:schemeClr val="bg1"/>
                </a:solidFill>
                <a:latin typeface="Comic Sans MS" pitchFamily="66" charset="0"/>
              </a:rPr>
              <a:t>1979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&lt;/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year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30000"/>
              </a:spcBef>
              <a:buSzPct val="85000"/>
            </a:pP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    &lt;/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book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30000"/>
              </a:spcBef>
              <a:buSzPct val="85000"/>
            </a:pP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&lt;/</a:t>
            </a:r>
            <a:r>
              <a:rPr lang="en-US" altLang="en-US" dirty="0">
                <a:solidFill>
                  <a:srgbClr val="CC0099"/>
                </a:solidFill>
                <a:latin typeface="Comic Sans MS" pitchFamily="66" charset="0"/>
              </a:rPr>
              <a:t>books</a:t>
            </a:r>
            <a:r>
              <a:rPr lang="en-US" altLang="en-US" dirty="0">
                <a:solidFill>
                  <a:srgbClr val="000000"/>
                </a:solidFill>
                <a:latin typeface="Comic Sans MS" pitchFamily="66" charset="0"/>
              </a:rPr>
              <a:t>&gt;</a:t>
            </a:r>
          </a:p>
        </p:txBody>
      </p:sp>
      <p:sp>
        <p:nvSpPr>
          <p:cNvPr id="23559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Introduction to Software Testing, edition 2  (Ch 9)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39842" y="6096173"/>
            <a:ext cx="8266133" cy="523220"/>
          </a:xfrm>
          <a:prstGeom prst="rect">
            <a:avLst/>
          </a:prstGeom>
          <a:solidFill>
            <a:srgbClr val="0033CC"/>
          </a:solidFill>
          <a:ln w="1905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schemas define input spaces for software components</a:t>
            </a:r>
          </a:p>
        </p:txBody>
      </p:sp>
    </p:spTree>
    <p:extLst>
      <p:ext uri="{BB962C8B-B14F-4D97-AF65-F5344CB8AC3E}">
        <p14:creationId xmlns:p14="http://schemas.microsoft.com/office/powerpoint/2010/main" val="30201844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275" grpId="0" build="p"/>
      <p:bldP spid="310276" grpId="0" animBg="1" autoUpdateAnimBg="0"/>
      <p:bldP spid="8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Ammann &amp; Offutt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961BD2-4D17-427D-B83D-2940078FEFA3}" type="slidenum">
              <a:rPr lang="zh-CN" altLang="en-US" smtClean="0"/>
              <a:pPr>
                <a:defRPr/>
              </a:pPr>
              <a:t>49</a:t>
            </a:fld>
            <a:endParaRPr lang="en-US" altLang="zh-CN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Book Grammar – Schema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5113" y="817563"/>
            <a:ext cx="8615362" cy="5583237"/>
          </a:xfrm>
          <a:solidFill>
            <a:srgbClr val="EAEAEA"/>
          </a:solidFill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xs:element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name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“books”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xs:complexType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xs:sequence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 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xs:element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name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“book”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err="1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maxOccurs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“unbounded”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     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xs:complexType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     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xs:sequence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         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xs:element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name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“ISBN”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type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</a:t>
            </a:r>
            <a:r>
              <a:rPr lang="en-US" altLang="en-US" sz="2000" dirty="0" err="1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isbnType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” </a:t>
            </a:r>
            <a:r>
              <a:rPr lang="en-US" altLang="en-US" sz="2000" dirty="0" err="1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minOccurs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=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“0”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/&gt;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&lt;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xs:element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name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“author”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type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</a:t>
            </a:r>
            <a:r>
              <a:rPr lang="en-US" altLang="en-US" sz="2000" dirty="0" err="1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xs:string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”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/&gt;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&lt;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xs:element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name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“title”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type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</a:t>
            </a:r>
            <a:r>
              <a:rPr lang="en-US" altLang="en-US" sz="2000" dirty="0" err="1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xs:string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”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/&gt;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        &lt;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xs:element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name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“publisher”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type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</a:t>
            </a:r>
            <a:r>
              <a:rPr lang="en-US" altLang="en-US" sz="2000" dirty="0" err="1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xs:string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”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/&gt;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         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xs:element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name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“price”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type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</a:t>
            </a:r>
            <a:r>
              <a:rPr lang="en-US" altLang="en-US" sz="2000" dirty="0" err="1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priceType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”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/&gt;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         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xs:element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name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“year”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type =</a:t>
            </a: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</a:t>
            </a:r>
            <a:r>
              <a:rPr lang="en-US" altLang="en-US" sz="2000" dirty="0" err="1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yearType</a:t>
            </a:r>
            <a:r>
              <a:rPr lang="en-US" altLang="en-US" sz="2000" dirty="0" smtClean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”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/&gt;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     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&lt;/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xs:sequence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     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&lt;/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xs:complexType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 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&lt;/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xs:element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&lt;/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xs:sequence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   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&lt;/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xs:complexType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None/>
            </a:pP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&lt;/</a:t>
            </a:r>
            <a:r>
              <a:rPr lang="en-US" altLang="en-US" sz="2000" dirty="0" err="1" smtClean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xs:element</a:t>
            </a:r>
            <a:r>
              <a:rPr lang="en-US" altLang="en-US" sz="2000" dirty="0" smtClean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</p:txBody>
      </p:sp>
      <p:sp>
        <p:nvSpPr>
          <p:cNvPr id="315396" name="Rectangle 4"/>
          <p:cNvSpPr>
            <a:spLocks noChangeArrowheads="1"/>
          </p:cNvSpPr>
          <p:nvPr/>
        </p:nvSpPr>
        <p:spPr bwMode="auto">
          <a:xfrm>
            <a:off x="3585411" y="4679950"/>
            <a:ext cx="5329989" cy="1905000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US" altLang="en-US" dirty="0" err="1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xs:simpleType</a:t>
            </a:r>
            <a:r>
              <a:rPr lang="en-US" altLang="en-US" dirty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name =</a:t>
            </a:r>
            <a:r>
              <a:rPr lang="en-US" altLang="en-US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dirty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</a:t>
            </a:r>
            <a:r>
              <a:rPr lang="en-US" altLang="en-US" dirty="0" err="1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priceType</a:t>
            </a:r>
            <a:r>
              <a:rPr lang="en-US" altLang="en-US" dirty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”</a:t>
            </a: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</a:t>
            </a: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US" altLang="en-US" dirty="0" err="1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xs:restriction</a:t>
            </a:r>
            <a:r>
              <a:rPr lang="en-US" altLang="en-US" dirty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base =</a:t>
            </a:r>
            <a:r>
              <a:rPr lang="en-US" altLang="en-US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dirty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</a:t>
            </a:r>
            <a:r>
              <a:rPr lang="en-US" altLang="en-US" dirty="0" err="1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xs:decimal</a:t>
            </a:r>
            <a:r>
              <a:rPr lang="en-US" altLang="en-US" dirty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”</a:t>
            </a: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</a:t>
            </a: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US" altLang="en-US" dirty="0" err="1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xs:fractionDigits</a:t>
            </a:r>
            <a:r>
              <a:rPr lang="en-US" altLang="en-US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value =</a:t>
            </a:r>
            <a:r>
              <a:rPr lang="en-US" altLang="en-US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dirty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“2”</a:t>
            </a:r>
            <a:r>
              <a:rPr lang="en-US" altLang="en-US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/&gt;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    </a:t>
            </a: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</a:t>
            </a:r>
            <a:r>
              <a:rPr lang="en-US" altLang="en-US" dirty="0" err="1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xs:maxInclusive</a:t>
            </a:r>
            <a:r>
              <a:rPr lang="en-US" altLang="en-US" dirty="0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value =</a:t>
            </a:r>
            <a:r>
              <a:rPr lang="en-US" altLang="en-US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dirty="0">
                <a:solidFill>
                  <a:srgbClr val="0033CC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“1000.00”</a:t>
            </a:r>
            <a:r>
              <a:rPr lang="en-US" altLang="en-US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/&gt;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   &lt;/</a:t>
            </a:r>
            <a:r>
              <a:rPr lang="en-US" altLang="en-US" dirty="0" err="1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xs:restriction</a:t>
            </a: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&lt;/</a:t>
            </a:r>
            <a:r>
              <a:rPr lang="en-US" altLang="en-US" dirty="0" err="1">
                <a:solidFill>
                  <a:srgbClr val="CC0099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xs:simpleType</a:t>
            </a:r>
            <a:r>
              <a:rPr lang="en-US" altLang="en-US" dirty="0">
                <a:solidFill>
                  <a:srgbClr val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&gt;</a:t>
            </a:r>
          </a:p>
        </p:txBody>
      </p:sp>
      <p:sp>
        <p:nvSpPr>
          <p:cNvPr id="315398" name="AutoShape 6"/>
          <p:cNvSpPr>
            <a:spLocks noChangeArrowheads="1"/>
          </p:cNvSpPr>
          <p:nvPr/>
        </p:nvSpPr>
        <p:spPr bwMode="auto">
          <a:xfrm>
            <a:off x="6970469" y="4070350"/>
            <a:ext cx="320675" cy="641350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bg1"/>
          </a:solidFill>
          <a:ln w="12700">
            <a:solidFill>
              <a:schemeClr val="hlink"/>
            </a:solidFill>
            <a:miter lim="800000"/>
            <a:headEnd type="none" w="sm" len="sm"/>
            <a:tailEnd type="none" w="sm" len="sm"/>
          </a:ln>
        </p:spPr>
        <p:txBody>
          <a:bodyPr vert="eaVert" wrap="none" anchor="ctr"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>
              <a:solidFill>
                <a:schemeClr val="tx2"/>
              </a:solidFill>
            </a:endParaRPr>
          </a:p>
        </p:txBody>
      </p:sp>
      <p:sp>
        <p:nvSpPr>
          <p:cNvPr id="315399" name="Oval 7"/>
          <p:cNvSpPr>
            <a:spLocks noChangeArrowheads="1"/>
          </p:cNvSpPr>
          <p:nvPr/>
        </p:nvSpPr>
        <p:spPr bwMode="auto">
          <a:xfrm>
            <a:off x="5284874" y="3811085"/>
            <a:ext cx="1736725" cy="390525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81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Introduction to Software Testing, edition 2  (Ch 9)</a:t>
            </a:r>
          </a:p>
        </p:txBody>
      </p:sp>
      <p:sp>
        <p:nvSpPr>
          <p:cNvPr id="10" name="Text Box 94"/>
          <p:cNvSpPr txBox="1">
            <a:spLocks noChangeArrowheads="1"/>
          </p:cNvSpPr>
          <p:nvPr/>
        </p:nvSpPr>
        <p:spPr bwMode="auto">
          <a:xfrm>
            <a:off x="6705600" y="2133600"/>
            <a:ext cx="2057400" cy="400110"/>
          </a:xfrm>
          <a:prstGeom prst="rect">
            <a:avLst/>
          </a:prstGeom>
          <a:solidFill>
            <a:schemeClr val="bg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anose="020B0502020104020203" pitchFamily="34" charset="0"/>
              </a:rPr>
              <a:t>Built-in types</a:t>
            </a:r>
          </a:p>
        </p:txBody>
      </p:sp>
      <p:cxnSp>
        <p:nvCxnSpPr>
          <p:cNvPr id="11" name="Curved Connector 11"/>
          <p:cNvCxnSpPr>
            <a:stCxn id="12" idx="1"/>
          </p:cNvCxnSpPr>
          <p:nvPr/>
        </p:nvCxnSpPr>
        <p:spPr>
          <a:xfrm rot="10800000" flipH="1">
            <a:off x="7315200" y="2687638"/>
            <a:ext cx="990600" cy="682625"/>
          </a:xfrm>
          <a:prstGeom prst="curvedConnector3">
            <a:avLst>
              <a:gd name="adj1" fmla="val 99650"/>
            </a:avLst>
          </a:prstGeom>
          <a:ln w="38100">
            <a:solidFill>
              <a:schemeClr val="bg1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Brace 11"/>
          <p:cNvSpPr/>
          <p:nvPr/>
        </p:nvSpPr>
        <p:spPr>
          <a:xfrm>
            <a:off x="7086600" y="2989263"/>
            <a:ext cx="228600" cy="762000"/>
          </a:xfrm>
          <a:prstGeom prst="rightBrace">
            <a:avLst>
              <a:gd name="adj1" fmla="val 83333"/>
              <a:gd name="adj2" fmla="val 50000"/>
            </a:avLst>
          </a:prstGeom>
          <a:ln w="38100">
            <a:solidFill>
              <a:schemeClr val="bg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107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3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15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5396" grpId="0" animBg="1"/>
      <p:bldP spid="315398" grpId="0" animBg="1"/>
      <p:bldP spid="315399" grpId="0" animBg="1"/>
      <p:bldP spid="10" grpId="0" animBg="1" autoUpdateAnimBg="0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940" y="2622884"/>
            <a:ext cx="8791594" cy="395437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Did you take an undergraduate course in software testing 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Did you take a graduate course in software testing 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Have you ever been paid to test software (that is, in industry)?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Have you ever seen an introduction to mutation analysis 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Have you every read a </a:t>
            </a:r>
            <a:r>
              <a:rPr lang="en-US" dirty="0"/>
              <a:t>mutation </a:t>
            </a:r>
            <a:r>
              <a:rPr lang="en-US" dirty="0" smtClean="0"/>
              <a:t>research paper 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DD6F-8B6C-4A1D-8FFB-4712A03F9B8F}" type="slidenum">
              <a:rPr lang="zh-CN" altLang="en-US" smtClean="0"/>
              <a:pPr>
                <a:defRPr/>
              </a:pPr>
              <a:t>5</a:t>
            </a:fld>
            <a:endParaRPr lang="en-US" altLang="zh-CN"/>
          </a:p>
        </p:txBody>
      </p:sp>
      <p:sp>
        <p:nvSpPr>
          <p:cNvPr id="6" name="Rounded Rectangle 5"/>
          <p:cNvSpPr/>
          <p:nvPr/>
        </p:nvSpPr>
        <p:spPr bwMode="auto">
          <a:xfrm>
            <a:off x="1399705" y="854241"/>
            <a:ext cx="6348644" cy="1600201"/>
          </a:xfrm>
          <a:prstGeom prst="roundRect">
            <a:avLst/>
          </a:prstGeom>
          <a:solidFill>
            <a:schemeClr val="bg1">
              <a:lumMod val="60000"/>
              <a:lumOff val="40000"/>
            </a:schemeClr>
          </a:solidFill>
          <a:ln w="381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0" dirty="0" smtClean="0">
                <a:latin typeface="Gill Sans MT" panose="020B0502020104020203" pitchFamily="34" charset="0"/>
              </a:rPr>
              <a:t>Write down answers (yes or no)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0" dirty="0" smtClean="0">
                <a:latin typeface="Gill Sans MT" panose="020B0502020104020203" pitchFamily="34" charset="0"/>
              </a:rPr>
              <a:t>Submit during the break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0" dirty="0" smtClean="0">
                <a:latin typeface="Gill Sans MT" panose="020B0502020104020203" pitchFamily="34" charset="0"/>
              </a:rPr>
              <a:t>Names are optional</a:t>
            </a:r>
            <a:endParaRPr lang="en-US" sz="3200" b="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971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Ammann &amp; Offutt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2FDC08-2EB5-4650-B601-BA96D90DF16B}" type="slidenum">
              <a:rPr lang="zh-CN" altLang="en-US" smtClean="0"/>
              <a:pPr>
                <a:defRPr/>
              </a:pPr>
              <a:t>50</a:t>
            </a:fld>
            <a:endParaRPr lang="en-US" altLang="zh-CN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90489" y="96838"/>
            <a:ext cx="8012112" cy="841625"/>
          </a:xfrm>
        </p:spPr>
        <p:txBody>
          <a:bodyPr/>
          <a:lstStyle/>
          <a:p>
            <a:r>
              <a:rPr lang="en-US" altLang="en-US" dirty="0" smtClean="0"/>
              <a:t>Mutating XML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XML </a:t>
            </a:r>
            <a:r>
              <a:rPr lang="en-US" altLang="en-US" smtClean="0">
                <a:solidFill>
                  <a:schemeClr val="tx2"/>
                </a:solidFill>
              </a:rPr>
              <a:t>schemas</a:t>
            </a:r>
            <a:r>
              <a:rPr lang="en-US" altLang="en-US" smtClean="0"/>
              <a:t> can be mutated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If a schema does not exist, testers should </a:t>
            </a:r>
            <a:r>
              <a:rPr lang="en-US" altLang="en-US" smtClean="0">
                <a:solidFill>
                  <a:schemeClr val="tx2"/>
                </a:solidFill>
              </a:rPr>
              <a:t>derive</a:t>
            </a:r>
            <a:r>
              <a:rPr lang="en-US" altLang="en-US" smtClean="0"/>
              <a:t> one</a:t>
            </a:r>
          </a:p>
          <a:p>
            <a:pPr lvl="1"/>
            <a:r>
              <a:rPr lang="en-US" altLang="en-US" smtClean="0"/>
              <a:t>As usual, this will help find problems immediately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Many programs </a:t>
            </a:r>
            <a:r>
              <a:rPr lang="en-US" altLang="en-US" smtClean="0">
                <a:solidFill>
                  <a:schemeClr val="tx2"/>
                </a:solidFill>
              </a:rPr>
              <a:t>validate messages</a:t>
            </a:r>
            <a:r>
              <a:rPr lang="en-US" altLang="en-US" smtClean="0"/>
              <a:t> against a grammar</a:t>
            </a:r>
          </a:p>
          <a:p>
            <a:pPr lvl="1"/>
            <a:r>
              <a:rPr lang="en-US" altLang="en-US" smtClean="0"/>
              <a:t>Software may still behave correctly, but testers must verify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Programs are less likely to check all schema </a:t>
            </a:r>
            <a:r>
              <a:rPr lang="en-US" altLang="en-US" smtClean="0">
                <a:solidFill>
                  <a:schemeClr val="tx2"/>
                </a:solidFill>
              </a:rPr>
              <a:t>facets</a:t>
            </a:r>
          </a:p>
          <a:p>
            <a:pPr lvl="1"/>
            <a:r>
              <a:rPr lang="en-US" altLang="en-US" smtClean="0"/>
              <a:t>Mutating facets can lead to very effective tests</a:t>
            </a:r>
          </a:p>
          <a:p>
            <a:endParaRPr lang="en-US" altLang="en-US" smtClean="0"/>
          </a:p>
        </p:txBody>
      </p:sp>
      <p:sp>
        <p:nvSpPr>
          <p:cNvPr id="38918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Introduction to Software Testing, edition 2  (Ch 9)</a:t>
            </a:r>
          </a:p>
        </p:txBody>
      </p:sp>
    </p:spTree>
    <p:extLst>
      <p:ext uri="{BB962C8B-B14F-4D97-AF65-F5344CB8AC3E}">
        <p14:creationId xmlns:p14="http://schemas.microsoft.com/office/powerpoint/2010/main" val="40306667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Ammann &amp; Offutt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9958F2-DCF5-44BF-941A-2D9D49B2C672}" type="slidenum">
              <a:rPr lang="zh-CN" altLang="en-US" smtClean="0"/>
              <a:pPr>
                <a:defRPr/>
              </a:pPr>
              <a:t>51</a:t>
            </a:fld>
            <a:endParaRPr lang="en-US" altLang="zh-CN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>
          <a:xfrm>
            <a:off x="90489" y="96838"/>
            <a:ext cx="8012112" cy="841625"/>
          </a:xfrm>
        </p:spPr>
        <p:txBody>
          <a:bodyPr/>
          <a:lstStyle/>
          <a:p>
            <a:r>
              <a:rPr lang="en-US" altLang="en-US" dirty="0" smtClean="0"/>
              <a:t>Mutating XML Schemas</a:t>
            </a:r>
          </a:p>
        </p:txBody>
      </p:sp>
      <p:sp>
        <p:nvSpPr>
          <p:cNvPr id="324611" name="Rectangle 3"/>
          <p:cNvSpPr>
            <a:spLocks noChangeArrowheads="1"/>
          </p:cNvSpPr>
          <p:nvPr/>
        </p:nvSpPr>
        <p:spPr bwMode="auto">
          <a:xfrm>
            <a:off x="152400" y="1143000"/>
            <a:ext cx="4916488" cy="220980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u="sng" dirty="0">
                <a:solidFill>
                  <a:srgbClr val="000000"/>
                </a:solidFill>
                <a:latin typeface="Gill Sans MT" panose="020B0502020104020203" pitchFamily="34" charset="0"/>
              </a:rPr>
              <a:t>Original Schema (Partial)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 err="1">
                <a:solidFill>
                  <a:srgbClr val="CC0099"/>
                </a:solidFill>
                <a:latin typeface="Gill Sans MT" panose="020B0502020104020203" pitchFamily="34" charset="0"/>
              </a:rPr>
              <a:t>xs:simpleType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name =</a:t>
            </a: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“</a:t>
            </a:r>
            <a:r>
              <a:rPr lang="en-US" altLang="en-US" b="0" dirty="0" err="1">
                <a:solidFill>
                  <a:srgbClr val="0033CC"/>
                </a:solidFill>
                <a:latin typeface="Gill Sans MT" panose="020B0502020104020203" pitchFamily="34" charset="0"/>
              </a:rPr>
              <a:t>priceType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”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  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 err="1">
                <a:solidFill>
                  <a:srgbClr val="CC0099"/>
                </a:solidFill>
                <a:latin typeface="Gill Sans MT" panose="020B0502020104020203" pitchFamily="34" charset="0"/>
              </a:rPr>
              <a:t>xs:restriction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base =</a:t>
            </a: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“</a:t>
            </a:r>
            <a:r>
              <a:rPr lang="en-US" altLang="en-US" b="0" dirty="0" err="1">
                <a:solidFill>
                  <a:srgbClr val="0033CC"/>
                </a:solidFill>
                <a:latin typeface="Gill Sans MT" panose="020B0502020104020203" pitchFamily="34" charset="0"/>
              </a:rPr>
              <a:t>xs:decimal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”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  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 err="1">
                <a:solidFill>
                  <a:srgbClr val="CC0099"/>
                </a:solidFill>
                <a:latin typeface="Gill Sans MT" panose="020B0502020104020203" pitchFamily="34" charset="0"/>
              </a:rPr>
              <a:t>xs:fractionDigits</a:t>
            </a: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value =</a:t>
            </a: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“2”</a:t>
            </a: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/&gt;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  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 err="1">
                <a:solidFill>
                  <a:srgbClr val="CC0099"/>
                </a:solidFill>
                <a:latin typeface="Gill Sans MT" panose="020B0502020104020203" pitchFamily="34" charset="0"/>
              </a:rPr>
              <a:t>xs:maxInclusive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value =</a:t>
            </a: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“1000.00”</a:t>
            </a: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/&gt;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    &lt;/</a:t>
            </a:r>
            <a:r>
              <a:rPr lang="en-US" altLang="en-US" b="0" dirty="0" err="1">
                <a:solidFill>
                  <a:srgbClr val="CC0099"/>
                </a:solidFill>
                <a:latin typeface="Gill Sans MT" panose="020B0502020104020203" pitchFamily="34" charset="0"/>
              </a:rPr>
              <a:t>xs:restriction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 dirty="0" err="1">
                <a:solidFill>
                  <a:srgbClr val="CC0099"/>
                </a:solidFill>
                <a:latin typeface="Gill Sans MT" panose="020B0502020104020203" pitchFamily="34" charset="0"/>
              </a:rPr>
              <a:t>xs:simpleType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573463" y="1219200"/>
            <a:ext cx="4884738" cy="1028700"/>
            <a:chOff x="2251" y="768"/>
            <a:chExt cx="3077" cy="648"/>
          </a:xfrm>
        </p:grpSpPr>
        <p:sp>
          <p:nvSpPr>
            <p:cNvPr id="40988" name="Text Box 5"/>
            <p:cNvSpPr txBox="1">
              <a:spLocks noChangeArrowheads="1"/>
            </p:cNvSpPr>
            <p:nvPr/>
          </p:nvSpPr>
          <p:spPr bwMode="auto">
            <a:xfrm>
              <a:off x="3456" y="768"/>
              <a:ext cx="1872" cy="434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rgbClr val="FF0066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en-US" b="0" u="sng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Mutants</a:t>
              </a:r>
              <a:r>
                <a:rPr lang="en-US" altLang="en-US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 : value = </a:t>
              </a:r>
              <a:r>
                <a:rPr lang="en-US" altLang="en-US" b="0" dirty="0">
                  <a:solidFill>
                    <a:srgbClr val="0033CC"/>
                  </a:solidFill>
                  <a:latin typeface="Gill Sans MT" panose="020B0502020104020203" pitchFamily="34" charset="0"/>
                </a:rPr>
                <a:t>“3”</a:t>
              </a:r>
            </a:p>
            <a:p>
              <a:pPr algn="l"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en-US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              </a:t>
              </a:r>
              <a:r>
                <a:rPr lang="en-US" altLang="en-US" b="0" dirty="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value </a:t>
              </a:r>
              <a:r>
                <a:rPr lang="en-US" altLang="en-US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= </a:t>
              </a:r>
              <a:r>
                <a:rPr lang="en-US" altLang="en-US" b="0" dirty="0">
                  <a:solidFill>
                    <a:srgbClr val="0033CC"/>
                  </a:solidFill>
                  <a:latin typeface="Gill Sans MT" panose="020B0502020104020203" pitchFamily="34" charset="0"/>
                </a:rPr>
                <a:t>“1”</a:t>
              </a:r>
            </a:p>
          </p:txBody>
        </p:sp>
        <p:sp>
          <p:nvSpPr>
            <p:cNvPr id="40989" name="Line 6"/>
            <p:cNvSpPr>
              <a:spLocks noChangeShapeType="1"/>
            </p:cNvSpPr>
            <p:nvPr/>
          </p:nvSpPr>
          <p:spPr bwMode="auto">
            <a:xfrm flipV="1">
              <a:off x="2251" y="960"/>
              <a:ext cx="1205" cy="456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657600" y="2362202"/>
            <a:ext cx="4800600" cy="677863"/>
            <a:chOff x="2304" y="1488"/>
            <a:chExt cx="3024" cy="427"/>
          </a:xfrm>
        </p:grpSpPr>
        <p:sp>
          <p:nvSpPr>
            <p:cNvPr id="40986" name="Text Box 8"/>
            <p:cNvSpPr txBox="1">
              <a:spLocks noChangeArrowheads="1"/>
            </p:cNvSpPr>
            <p:nvPr/>
          </p:nvSpPr>
          <p:spPr bwMode="auto">
            <a:xfrm>
              <a:off x="3456" y="1488"/>
              <a:ext cx="1872" cy="427"/>
            </a:xfrm>
            <a:prstGeom prst="rect">
              <a:avLst/>
            </a:prstGeom>
            <a:solidFill>
              <a:srgbClr val="EAEAEA"/>
            </a:solidFill>
            <a:ln w="19050">
              <a:solidFill>
                <a:srgbClr val="FF0066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en-US" b="0" u="sng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Mutants</a:t>
              </a:r>
              <a:r>
                <a:rPr lang="en-US" altLang="en-US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 : value = </a:t>
              </a:r>
              <a:r>
                <a:rPr lang="en-US" altLang="en-US" b="0" dirty="0">
                  <a:solidFill>
                    <a:srgbClr val="0033CC"/>
                  </a:solidFill>
                  <a:latin typeface="Gill Sans MT" panose="020B0502020104020203" pitchFamily="34" charset="0"/>
                </a:rPr>
                <a:t>“100”</a:t>
              </a:r>
            </a:p>
            <a:p>
              <a:pPr algn="l" eaLnBrk="1" hangingPunct="1">
                <a:lnSpc>
                  <a:spcPct val="70000"/>
                </a:lnSpc>
                <a:spcBef>
                  <a:spcPct val="50000"/>
                </a:spcBef>
              </a:pPr>
              <a:r>
                <a:rPr lang="en-US" altLang="en-US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              </a:t>
              </a:r>
              <a:r>
                <a:rPr lang="en-US" altLang="en-US" b="0" dirty="0" smtClean="0">
                  <a:solidFill>
                    <a:srgbClr val="000000"/>
                  </a:solidFill>
                  <a:latin typeface="Gill Sans MT" panose="020B0502020104020203" pitchFamily="34" charset="0"/>
                </a:rPr>
                <a:t>value </a:t>
              </a:r>
              <a:r>
                <a:rPr lang="en-US" altLang="en-US" b="0" dirty="0">
                  <a:solidFill>
                    <a:srgbClr val="000000"/>
                  </a:solidFill>
                  <a:latin typeface="Gill Sans MT" panose="020B0502020104020203" pitchFamily="34" charset="0"/>
                </a:rPr>
                <a:t>= </a:t>
              </a:r>
              <a:r>
                <a:rPr lang="en-US" altLang="en-US" b="0" dirty="0">
                  <a:solidFill>
                    <a:srgbClr val="0033CC"/>
                  </a:solidFill>
                  <a:latin typeface="Gill Sans MT" panose="020B0502020104020203" pitchFamily="34" charset="0"/>
                </a:rPr>
                <a:t>“2000”</a:t>
              </a:r>
            </a:p>
          </p:txBody>
        </p:sp>
        <p:sp>
          <p:nvSpPr>
            <p:cNvPr id="40987" name="Line 9"/>
            <p:cNvSpPr>
              <a:spLocks noChangeShapeType="1"/>
            </p:cNvSpPr>
            <p:nvPr/>
          </p:nvSpPr>
          <p:spPr bwMode="auto">
            <a:xfrm>
              <a:off x="2304" y="1536"/>
              <a:ext cx="1152" cy="144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b="0">
                <a:latin typeface="Gill Sans MT" panose="020B0502020104020203" pitchFamily="34" charset="0"/>
              </a:endParaRPr>
            </a:p>
          </p:txBody>
        </p:sp>
      </p:grpSp>
      <p:sp>
        <p:nvSpPr>
          <p:cNvPr id="324618" name="Rectangle 10"/>
          <p:cNvSpPr>
            <a:spLocks noChangeArrowheads="1"/>
          </p:cNvSpPr>
          <p:nvPr/>
        </p:nvSpPr>
        <p:spPr bwMode="auto">
          <a:xfrm>
            <a:off x="152400" y="3581400"/>
            <a:ext cx="4114800" cy="243840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u="sng" dirty="0">
                <a:solidFill>
                  <a:srgbClr val="000000"/>
                </a:solidFill>
                <a:latin typeface="Gill Sans MT" panose="020B0502020104020203" pitchFamily="34" charset="0"/>
              </a:rPr>
              <a:t>XML from Original Schema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books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    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  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ISBN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0-201-74095-8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ISBN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   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price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37.95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price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   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year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2002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year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    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</p:txBody>
      </p:sp>
      <p:sp>
        <p:nvSpPr>
          <p:cNvPr id="324619" name="Rectangle 11"/>
          <p:cNvSpPr>
            <a:spLocks noChangeArrowheads="1"/>
          </p:cNvSpPr>
          <p:nvPr/>
        </p:nvSpPr>
        <p:spPr bwMode="auto">
          <a:xfrm>
            <a:off x="4495800" y="3581400"/>
            <a:ext cx="4114800" cy="243840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Mutant XML 1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books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    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  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ISBN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0-201-74095-8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ISBN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   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price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37.95</a:t>
            </a:r>
            <a:r>
              <a:rPr lang="en-US" altLang="en-US" b="0" dirty="0">
                <a:solidFill>
                  <a:schemeClr val="bg1"/>
                </a:solidFill>
                <a:latin typeface="Gill Sans MT" panose="020B0502020104020203" pitchFamily="34" charset="0"/>
              </a:rPr>
              <a:t>   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price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   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year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2002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year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    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</p:txBody>
      </p: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6324600" y="4724400"/>
            <a:ext cx="609600" cy="388938"/>
            <a:chOff x="3648" y="2160"/>
            <a:chExt cx="384" cy="245"/>
          </a:xfrm>
        </p:grpSpPr>
        <p:sp>
          <p:nvSpPr>
            <p:cNvPr id="40984" name="Text Box 13"/>
            <p:cNvSpPr txBox="1">
              <a:spLocks noChangeArrowheads="1"/>
            </p:cNvSpPr>
            <p:nvPr/>
          </p:nvSpPr>
          <p:spPr bwMode="auto">
            <a:xfrm>
              <a:off x="3648" y="2160"/>
              <a:ext cx="384" cy="21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en-US" dirty="0">
                  <a:solidFill>
                    <a:srgbClr val="FF0066"/>
                  </a:solidFill>
                </a:rPr>
                <a:t>505 </a:t>
              </a:r>
            </a:p>
          </p:txBody>
        </p:sp>
        <p:sp>
          <p:nvSpPr>
            <p:cNvPr id="40985" name="Oval 14"/>
            <p:cNvSpPr>
              <a:spLocks noChangeArrowheads="1"/>
            </p:cNvSpPr>
            <p:nvPr/>
          </p:nvSpPr>
          <p:spPr bwMode="auto">
            <a:xfrm>
              <a:off x="3648" y="2165"/>
              <a:ext cx="384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24623" name="Rectangle 15"/>
          <p:cNvSpPr>
            <a:spLocks noChangeArrowheads="1"/>
          </p:cNvSpPr>
          <p:nvPr/>
        </p:nvSpPr>
        <p:spPr bwMode="auto">
          <a:xfrm>
            <a:off x="4572000" y="3733800"/>
            <a:ext cx="4114800" cy="243840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Mutant XML 2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books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    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  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ISBN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0-201-74095-8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ISBN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   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price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37.95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price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chemeClr val="tx1"/>
                </a:solidFill>
                <a:latin typeface="Gill Sans MT" panose="020B0502020104020203" pitchFamily="34" charset="0"/>
              </a:rPr>
              <a:t>         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year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 dirty="0">
                <a:solidFill>
                  <a:srgbClr val="0033CC"/>
                </a:solidFill>
                <a:latin typeface="Gill Sans MT" panose="020B0502020104020203" pitchFamily="34" charset="0"/>
              </a:rPr>
              <a:t>2002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year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    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 dirty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 dirty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6400800" y="4937125"/>
            <a:ext cx="381000" cy="388938"/>
            <a:chOff x="3120" y="2112"/>
            <a:chExt cx="240" cy="245"/>
          </a:xfrm>
        </p:grpSpPr>
        <p:sp>
          <p:nvSpPr>
            <p:cNvPr id="40982" name="Text Box 17"/>
            <p:cNvSpPr txBox="1">
              <a:spLocks noChangeArrowheads="1"/>
            </p:cNvSpPr>
            <p:nvPr/>
          </p:nvSpPr>
          <p:spPr bwMode="auto">
            <a:xfrm>
              <a:off x="3120" y="2112"/>
              <a:ext cx="240" cy="21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en-US" dirty="0">
                  <a:solidFill>
                    <a:srgbClr val="FF0066"/>
                  </a:solidFill>
                </a:rPr>
                <a:t>5 </a:t>
              </a:r>
            </a:p>
          </p:txBody>
        </p:sp>
        <p:sp>
          <p:nvSpPr>
            <p:cNvPr id="40983" name="Oval 18"/>
            <p:cNvSpPr>
              <a:spLocks noChangeArrowheads="1"/>
            </p:cNvSpPr>
            <p:nvPr/>
          </p:nvSpPr>
          <p:spPr bwMode="auto">
            <a:xfrm>
              <a:off x="3120" y="2117"/>
              <a:ext cx="240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24627" name="Rectangle 19"/>
          <p:cNvSpPr>
            <a:spLocks noChangeArrowheads="1"/>
          </p:cNvSpPr>
          <p:nvPr/>
        </p:nvSpPr>
        <p:spPr bwMode="auto">
          <a:xfrm>
            <a:off x="4648200" y="3886200"/>
            <a:ext cx="4114800" cy="243840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Mutant XML 3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books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    &lt;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chemeClr val="tx1"/>
                </a:solidFill>
                <a:latin typeface="Gill Sans MT" panose="020B0502020104020203" pitchFamily="34" charset="0"/>
              </a:rPr>
              <a:t>        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ISBN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>
                <a:solidFill>
                  <a:srgbClr val="0033CC"/>
                </a:solidFill>
                <a:latin typeface="Gill Sans MT" panose="020B0502020104020203" pitchFamily="34" charset="0"/>
              </a:rPr>
              <a:t>0-201-74095-8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ISBN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chemeClr val="tx1"/>
                </a:solidFill>
                <a:latin typeface="Gill Sans MT" panose="020B0502020104020203" pitchFamily="34" charset="0"/>
              </a:rPr>
              <a:t>         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price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>
                <a:solidFill>
                  <a:srgbClr val="0033CC"/>
                </a:solidFill>
                <a:latin typeface="Gill Sans MT" panose="020B0502020104020203" pitchFamily="34" charset="0"/>
              </a:rPr>
              <a:t>37.95</a:t>
            </a:r>
            <a:r>
              <a:rPr lang="en-US" altLang="en-US" b="0">
                <a:solidFill>
                  <a:schemeClr val="accent2"/>
                </a:solidFill>
                <a:latin typeface="Gill Sans MT" panose="020B0502020104020203" pitchFamily="34" charset="0"/>
              </a:rPr>
              <a:t>   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price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chemeClr val="tx1"/>
                </a:solidFill>
                <a:latin typeface="Gill Sans MT" panose="020B0502020104020203" pitchFamily="34" charset="0"/>
              </a:rPr>
              <a:t>         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year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>
                <a:solidFill>
                  <a:srgbClr val="0033CC"/>
                </a:solidFill>
                <a:latin typeface="Gill Sans MT" panose="020B0502020104020203" pitchFamily="34" charset="0"/>
              </a:rPr>
              <a:t>2002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year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    &lt;/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6096000" y="5089525"/>
            <a:ext cx="914400" cy="388938"/>
            <a:chOff x="3216" y="2208"/>
            <a:chExt cx="576" cy="245"/>
          </a:xfrm>
        </p:grpSpPr>
        <p:sp>
          <p:nvSpPr>
            <p:cNvPr id="40980" name="Text Box 21"/>
            <p:cNvSpPr txBox="1">
              <a:spLocks noChangeArrowheads="1"/>
            </p:cNvSpPr>
            <p:nvPr/>
          </p:nvSpPr>
          <p:spPr bwMode="auto">
            <a:xfrm>
              <a:off x="3216" y="2208"/>
              <a:ext cx="576" cy="21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en-US">
                  <a:solidFill>
                    <a:srgbClr val="FF0066"/>
                  </a:solidFill>
                </a:rPr>
                <a:t>99.00 </a:t>
              </a:r>
            </a:p>
          </p:txBody>
        </p:sp>
        <p:sp>
          <p:nvSpPr>
            <p:cNvPr id="40981" name="Oval 22"/>
            <p:cNvSpPr>
              <a:spLocks noChangeArrowheads="1"/>
            </p:cNvSpPr>
            <p:nvPr/>
          </p:nvSpPr>
          <p:spPr bwMode="auto">
            <a:xfrm>
              <a:off x="3216" y="2213"/>
              <a:ext cx="576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24631" name="Rectangle 23"/>
          <p:cNvSpPr>
            <a:spLocks noChangeArrowheads="1"/>
          </p:cNvSpPr>
          <p:nvPr/>
        </p:nvSpPr>
        <p:spPr bwMode="auto">
          <a:xfrm>
            <a:off x="4794250" y="4073525"/>
            <a:ext cx="4114800" cy="2438400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Mutant XML 4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books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    &lt;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chemeClr val="tx1"/>
                </a:solidFill>
                <a:latin typeface="Gill Sans MT" panose="020B0502020104020203" pitchFamily="34" charset="0"/>
              </a:rPr>
              <a:t>        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ISBN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>
                <a:solidFill>
                  <a:srgbClr val="0033CC"/>
                </a:solidFill>
                <a:latin typeface="Gill Sans MT" panose="020B0502020104020203" pitchFamily="34" charset="0"/>
              </a:rPr>
              <a:t>0-201-74095-8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ISBN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chemeClr val="tx1"/>
                </a:solidFill>
                <a:latin typeface="Gill Sans MT" panose="020B0502020104020203" pitchFamily="34" charset="0"/>
              </a:rPr>
              <a:t>         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price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>
                <a:solidFill>
                  <a:srgbClr val="0033CC"/>
                </a:solidFill>
                <a:latin typeface="Gill Sans MT" panose="020B0502020104020203" pitchFamily="34" charset="0"/>
              </a:rPr>
              <a:t>37.95</a:t>
            </a:r>
            <a:r>
              <a:rPr lang="en-US" altLang="en-US" b="0">
                <a:solidFill>
                  <a:schemeClr val="accent2"/>
                </a:solidFill>
                <a:latin typeface="Gill Sans MT" panose="020B0502020104020203" pitchFamily="34" charset="0"/>
              </a:rPr>
              <a:t>        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price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chemeClr val="tx1"/>
                </a:solidFill>
                <a:latin typeface="Gill Sans MT" panose="020B0502020104020203" pitchFamily="34" charset="0"/>
              </a:rPr>
              <a:t>         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year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  <a:r>
              <a:rPr lang="en-US" altLang="en-US" b="0">
                <a:solidFill>
                  <a:srgbClr val="0033CC"/>
                </a:solidFill>
                <a:latin typeface="Gill Sans MT" panose="020B0502020104020203" pitchFamily="34" charset="0"/>
              </a:rPr>
              <a:t>2002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year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    &lt;/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buSzPct val="85000"/>
            </a:pP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&lt;/</a:t>
            </a:r>
            <a:r>
              <a:rPr lang="en-US" altLang="en-US" b="0">
                <a:solidFill>
                  <a:srgbClr val="CC0099"/>
                </a:solidFill>
                <a:latin typeface="Gill Sans MT" panose="020B0502020104020203" pitchFamily="34" charset="0"/>
              </a:rPr>
              <a:t>book</a:t>
            </a:r>
            <a:r>
              <a:rPr lang="en-US" altLang="en-US" b="0">
                <a:solidFill>
                  <a:srgbClr val="000000"/>
                </a:solidFill>
                <a:latin typeface="Gill Sans MT" panose="020B0502020104020203" pitchFamily="34" charset="0"/>
              </a:rPr>
              <a:t>&gt;</a:t>
            </a:r>
          </a:p>
        </p:txBody>
      </p:sp>
      <p:grpSp>
        <p:nvGrpSpPr>
          <p:cNvPr id="7" name="Group 24"/>
          <p:cNvGrpSpPr>
            <a:grpSpLocks/>
          </p:cNvGrpSpPr>
          <p:nvPr/>
        </p:nvGrpSpPr>
        <p:grpSpPr bwMode="auto">
          <a:xfrm>
            <a:off x="6318250" y="5249863"/>
            <a:ext cx="1066800" cy="388937"/>
            <a:chOff x="3936" y="2304"/>
            <a:chExt cx="720" cy="245"/>
          </a:xfrm>
        </p:grpSpPr>
        <p:sp>
          <p:nvSpPr>
            <p:cNvPr id="40978" name="Text Box 25"/>
            <p:cNvSpPr txBox="1">
              <a:spLocks noChangeArrowheads="1"/>
            </p:cNvSpPr>
            <p:nvPr/>
          </p:nvSpPr>
          <p:spPr bwMode="auto">
            <a:xfrm>
              <a:off x="3936" y="2304"/>
              <a:ext cx="720" cy="212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lnSpc>
                  <a:spcPct val="80000"/>
                </a:lnSpc>
                <a:spcBef>
                  <a:spcPct val="20000"/>
                </a:spcBef>
              </a:pPr>
              <a:r>
                <a:rPr lang="en-US" altLang="en-US">
                  <a:solidFill>
                    <a:srgbClr val="FF0066"/>
                  </a:solidFill>
                </a:rPr>
                <a:t>1500.00 </a:t>
              </a:r>
            </a:p>
          </p:txBody>
        </p:sp>
        <p:sp>
          <p:nvSpPr>
            <p:cNvPr id="40979" name="Oval 26"/>
            <p:cNvSpPr>
              <a:spLocks noChangeArrowheads="1"/>
            </p:cNvSpPr>
            <p:nvPr/>
          </p:nvSpPr>
          <p:spPr bwMode="auto">
            <a:xfrm>
              <a:off x="3936" y="2309"/>
              <a:ext cx="624" cy="240"/>
            </a:xfrm>
            <a:prstGeom prst="ellipse">
              <a:avLst/>
            </a:prstGeom>
            <a:noFill/>
            <a:ln w="19050">
              <a:solidFill>
                <a:srgbClr val="FF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1pPr>
              <a:lvl2pPr marL="742950" indent="-28575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2pPr>
              <a:lvl3pPr marL="11430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3pPr>
              <a:lvl4pPr marL="16002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4pPr>
              <a:lvl5pPr marL="2057400" indent="-228600"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rgbClr val="FAFD00"/>
                  </a:solidFill>
                  <a:latin typeface="Times New Roman" pitchFamily="18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9953" name="Date Placeholder 2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Introduction to Software Testing, edition 2  (Ch 9)</a:t>
            </a:r>
          </a:p>
        </p:txBody>
      </p:sp>
    </p:spTree>
    <p:extLst>
      <p:ext uri="{BB962C8B-B14F-4D97-AF65-F5344CB8AC3E}">
        <p14:creationId xmlns:p14="http://schemas.microsoft.com/office/powerpoint/2010/main" val="40922574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24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32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1000"/>
                                        <p:tgtEl>
                                          <p:spTgt spid="324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1000"/>
                                        <p:tgtEl>
                                          <p:spTgt spid="324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1000"/>
                                        <p:tgtEl>
                                          <p:spTgt spid="324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animBg="1" autoUpdateAnimBg="0"/>
      <p:bldP spid="324618" grpId="0" animBg="1" autoUpdateAnimBg="0"/>
      <p:bldP spid="324619" grpId="0" animBg="1" autoUpdateAnimBg="0"/>
      <p:bldP spid="324623" grpId="0" animBg="1" autoUpdateAnimBg="0"/>
      <p:bldP spid="324627" grpId="0" animBg="1" autoUpdateAnimBg="0"/>
      <p:bldP spid="324631" grpId="0" animBg="1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4">
                <a:lumMod val="50000"/>
              </a:schemeClr>
            </a:gs>
            <a:gs pos="100000">
              <a:schemeClr val="bg2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Testing Exercise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52</a:t>
            </a:fld>
            <a:endParaRPr lang="en-US" altLang="zh-CN"/>
          </a:p>
        </p:txBody>
      </p:sp>
      <p:sp>
        <p:nvSpPr>
          <p:cNvPr id="5" name="Rounded Rectangle 4"/>
          <p:cNvSpPr/>
          <p:nvPr/>
        </p:nvSpPr>
        <p:spPr bwMode="auto">
          <a:xfrm>
            <a:off x="475305" y="1952435"/>
            <a:ext cx="8193506" cy="632348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>
                <a:latin typeface="Gill Sans MT" panose="020B0502020104020203" pitchFamily="34" charset="0"/>
              </a:rPr>
              <a:t>https://cs.gmu.edu:8443/offutt/servlet/calculate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7733" y="854237"/>
            <a:ext cx="6304544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Use mutation to test the input space of the following web app :</a:t>
            </a:r>
            <a:endParaRPr lang="en-US" sz="2800" b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9505" y="2728874"/>
            <a:ext cx="8001000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Analyze the inputs and write a grammar to </a:t>
            </a:r>
          </a:p>
          <a:p>
            <a:r>
              <a:rPr lang="en-US" sz="2800" b="0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   describe the allowable inputs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3916" y="3827072"/>
            <a:ext cx="7648414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You can write the grammar in BNF, XML schema, or whatever you feel most comfortable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23472" y="4925270"/>
            <a:ext cx="6485017" cy="954107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2.  Generate tests by mutating the grammar</a:t>
            </a:r>
          </a:p>
          <a:p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3.  Run the tests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33397" y="6023469"/>
            <a:ext cx="5077323" cy="52322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Please work with 1 or 2 partners</a:t>
            </a:r>
          </a:p>
        </p:txBody>
      </p:sp>
    </p:spTree>
    <p:extLst>
      <p:ext uri="{BB962C8B-B14F-4D97-AF65-F5344CB8AC3E}">
        <p14:creationId xmlns:p14="http://schemas.microsoft.com/office/powerpoint/2010/main" val="60389539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Testing Exercise—BNF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53</a:t>
            </a:fld>
            <a:endParaRPr lang="en-US" altLang="zh-CN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14316" y="1328202"/>
            <a:ext cx="8715375" cy="5447645"/>
          </a:xfrm>
          <a:prstGeom prst="rect">
            <a:avLst/>
          </a:prstGeom>
          <a:solidFill>
            <a:schemeClr val="accent4">
              <a:lumMod val="25000"/>
            </a:schemeClr>
          </a:solidFill>
          <a:ln w="19050">
            <a:solidFill>
              <a:schemeClr val="tx2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Input    ::=  action</a:t>
            </a:r>
            <a:endParaRPr lang="en-US" altLang="zh-CN" sz="2400" dirty="0">
              <a:solidFill>
                <a:schemeClr val="tx1"/>
              </a:solidFill>
              <a:latin typeface="Helvetica" charset="0"/>
              <a:ea typeface="宋体" pitchFamily="2" charset="-122"/>
            </a:endParaRP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action  </a:t>
            </a: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::=  </a:t>
            </a:r>
            <a:r>
              <a:rPr lang="en-US" altLang="zh-CN" sz="2400" dirty="0" err="1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actL</a:t>
            </a: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</a:t>
            </a:r>
            <a:r>
              <a:rPr lang="en-US" altLang="zh-CN" sz="24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|  </a:t>
            </a:r>
            <a:r>
              <a:rPr lang="en-US" altLang="zh-CN" sz="2400" dirty="0" err="1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actR</a:t>
            </a: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| “Reset”</a:t>
            </a:r>
            <a:endParaRPr lang="en-US" altLang="zh-CN" sz="2400" dirty="0">
              <a:solidFill>
                <a:schemeClr val="tx1"/>
              </a:solidFill>
              <a:latin typeface="Helvetica" charset="0"/>
              <a:ea typeface="宋体" pitchFamily="2" charset="-122"/>
            </a:endParaRP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 err="1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actL</a:t>
            </a: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::= LHS RHS BTN | LHS RHS Result BTN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 err="1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actR</a:t>
            </a: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</a:t>
            </a:r>
            <a:r>
              <a:rPr lang="en-US" altLang="zh-CN" sz="24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::= </a:t>
            </a: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NM “Compute Length” |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         NM Length “Compute Length”</a:t>
            </a:r>
            <a:endParaRPr lang="en-US" altLang="zh-CN" sz="2400" dirty="0">
              <a:solidFill>
                <a:schemeClr val="tx1"/>
              </a:solidFill>
              <a:latin typeface="Helvetica" charset="0"/>
              <a:ea typeface="宋体" pitchFamily="2" charset="-122"/>
            </a:endParaRP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LHS      ::= digit*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RHS      </a:t>
            </a:r>
            <a:r>
              <a:rPr lang="en-US" altLang="zh-CN" sz="24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::= digit*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BTN      ::= “Add” | “Subtract” | “Multiply” | “Divide”</a:t>
            </a:r>
            <a:endParaRPr lang="en-US" altLang="zh-CN" sz="2400" baseline="30000" dirty="0">
              <a:solidFill>
                <a:schemeClr val="tx1"/>
              </a:solidFill>
              <a:latin typeface="Helvetica" charset="0"/>
              <a:ea typeface="宋体" pitchFamily="2" charset="-122"/>
            </a:endParaRP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NM        ::= char+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digit      ::=  </a:t>
            </a:r>
            <a:r>
              <a:rPr lang="en-US" altLang="zh-CN" sz="24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“0” | “1” | “2” | “3” | “4” | “5” | “6” </a:t>
            </a: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| </a:t>
            </a:r>
            <a:r>
              <a:rPr lang="en-US" altLang="zh-CN" sz="24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“7” </a:t>
            </a: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|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</a:t>
            </a: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                    “</a:t>
            </a:r>
            <a:r>
              <a:rPr lang="en-US" altLang="zh-CN" sz="2400" dirty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8” | “9</a:t>
            </a: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”</a:t>
            </a:r>
          </a:p>
          <a:p>
            <a:pPr algn="l">
              <a:lnSpc>
                <a:spcPct val="75000"/>
              </a:lnSpc>
              <a:spcBef>
                <a:spcPct val="50000"/>
              </a:spcBef>
            </a:pPr>
            <a:r>
              <a:rPr lang="en-US" altLang="zh-CN" sz="2400" dirty="0" smtClean="0">
                <a:solidFill>
                  <a:schemeClr val="tx1"/>
                </a:solidFill>
                <a:latin typeface="Helvetica" charset="0"/>
                <a:ea typeface="宋体" pitchFamily="2" charset="-122"/>
              </a:rPr>
              <a:t>char     ::= digit | “a” | “b” | “c” | ….</a:t>
            </a:r>
            <a:endParaRPr lang="en-US" altLang="zh-CN" sz="2400" dirty="0">
              <a:solidFill>
                <a:schemeClr val="tx1"/>
              </a:solidFill>
              <a:latin typeface="Helvetica" charset="0"/>
              <a:ea typeface="宋体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32597" y="782045"/>
            <a:ext cx="5666835" cy="523220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Many possible answers—here is one :</a:t>
            </a:r>
            <a:endParaRPr lang="en-US" sz="2800" b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9289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54</a:t>
            </a:fld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273526" y="1799828"/>
            <a:ext cx="6597781" cy="344597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Our backgrounds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Coverage criteria overview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Mutation analysis overview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Mutation for source code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 startAt="5"/>
            </a:pPr>
            <a:r>
              <a:rPr lang="en-US" kern="0" dirty="0" smtClean="0">
                <a:solidFill>
                  <a:srgbClr val="000000"/>
                </a:solidFill>
              </a:rPr>
              <a:t>Mutation </a:t>
            </a:r>
            <a:r>
              <a:rPr lang="en-US" kern="0" dirty="0">
                <a:solidFill>
                  <a:srgbClr val="000000"/>
                </a:solidFill>
              </a:rPr>
              <a:t>for input </a:t>
            </a:r>
            <a:r>
              <a:rPr lang="en-US" kern="0" dirty="0" smtClean="0">
                <a:solidFill>
                  <a:srgbClr val="000000"/>
                </a:solidFill>
              </a:rPr>
              <a:t>space grammars</a:t>
            </a:r>
            <a:endParaRPr lang="en-US" kern="0" dirty="0">
              <a:solidFill>
                <a:srgbClr val="00000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 startAt="6"/>
            </a:pPr>
            <a:r>
              <a:rPr lang="en-US" kern="0" dirty="0" smtClean="0">
                <a:solidFill>
                  <a:srgbClr val="000000"/>
                </a:solidFill>
              </a:rPr>
              <a:t>Open </a:t>
            </a:r>
            <a:r>
              <a:rPr lang="en-US" kern="0" dirty="0">
                <a:solidFill>
                  <a:srgbClr val="000000"/>
                </a:solidFill>
              </a:rPr>
              <a:t>research </a:t>
            </a:r>
            <a:r>
              <a:rPr lang="en-US" kern="0" dirty="0" smtClean="0">
                <a:solidFill>
                  <a:srgbClr val="000000"/>
                </a:solidFill>
              </a:rPr>
              <a:t>problems</a:t>
            </a:r>
            <a:endParaRPr lang="en-US" kern="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12418" y="4619281"/>
            <a:ext cx="4311655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512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 2014-2016—by Venue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55</a:t>
            </a:fld>
            <a:endParaRPr lang="en-US" altLang="zh-CN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474420"/>
              </p:ext>
            </p:extLst>
          </p:nvPr>
        </p:nvGraphicFramePr>
        <p:xfrm>
          <a:off x="1545578" y="995325"/>
          <a:ext cx="5526861" cy="5303520"/>
        </p:xfrm>
        <a:graphic>
          <a:graphicData uri="http://schemas.openxmlformats.org/drawingml/2006/table">
            <a:tbl>
              <a:tblPr firstRow="1" bandRow="1">
                <a:solidFill>
                  <a:srgbClr val="92D050"/>
                </a:solidFill>
                <a:tableStyleId>{37CE84F3-28C3-443E-9E96-99CF82512B78}</a:tableStyleId>
              </a:tblPr>
              <a:tblGrid>
                <a:gridCol w="4272595"/>
                <a:gridCol w="1254266"/>
              </a:tblGrid>
              <a:tr h="50769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Venue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Count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 MT" panose="020B0502020104020203" pitchFamily="34" charset="0"/>
                        </a:rPr>
                        <a:t>Conferences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Mutation workshops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34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ICST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ICSE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ISSTA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Gill Sans MT" panose="020B0502020104020203" pitchFamily="34" charset="0"/>
                        </a:rPr>
                        <a:t>Journals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STVR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TSE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EmSE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62845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 2014-2016—by Topic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56</a:t>
            </a:fld>
            <a:endParaRPr lang="en-US" altLang="zh-CN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1802994"/>
              </p:ext>
            </p:extLst>
          </p:nvPr>
        </p:nvGraphicFramePr>
        <p:xfrm>
          <a:off x="1022682" y="862973"/>
          <a:ext cx="6833938" cy="5699760"/>
        </p:xfrm>
        <a:graphic>
          <a:graphicData uri="http://schemas.openxmlformats.org/drawingml/2006/table">
            <a:tbl>
              <a:tblPr firstRow="1" bandRow="1">
                <a:solidFill>
                  <a:srgbClr val="92D050"/>
                </a:solidFill>
                <a:tableStyleId>{37CE84F3-28C3-443E-9E96-99CF82512B78}</a:tableStyleId>
              </a:tblPr>
              <a:tblGrid>
                <a:gridCol w="602190"/>
                <a:gridCol w="4992720"/>
                <a:gridCol w="1239028"/>
              </a:tblGrid>
              <a:tr h="50769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#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Topic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Gill Sans MT" panose="020B0502020104020203" pitchFamily="34" charset="0"/>
                        </a:rPr>
                        <a:t>Count</a:t>
                      </a:r>
                      <a:endParaRPr lang="en-US" sz="2800" dirty="0"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Languages &amp; applications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24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2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Minimal mutation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Equivalent mutant detection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4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Automatic program repair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5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Automatic test data generation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Process and applicability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7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Tools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8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Experimental process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Higher-order mutation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1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693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1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0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Other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Gill Sans MT" panose="020B0502020104020203" pitchFamily="34" charset="0"/>
                        </a:rPr>
                        <a:t>7</a:t>
                      </a:r>
                      <a:endParaRPr lang="en-US" sz="2800" dirty="0">
                        <a:solidFill>
                          <a:srgbClr val="000000"/>
                        </a:solidFill>
                        <a:latin typeface="Gill Sans MT" panose="020B0502020104020203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4076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 Application Papers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1639" y="760439"/>
            <a:ext cx="3916545" cy="5791200"/>
          </a:xfrm>
        </p:spPr>
        <p:txBody>
          <a:bodyPr/>
          <a:lstStyle/>
          <a:p>
            <a:pPr marL="0" indent="0" algn="ctr">
              <a:buNone/>
            </a:pPr>
            <a:r>
              <a:rPr lang="en-US" u="sng" dirty="0" smtClean="0">
                <a:solidFill>
                  <a:schemeClr val="tx2"/>
                </a:solidFill>
              </a:rPr>
              <a:t>Languages</a:t>
            </a:r>
          </a:p>
          <a:p>
            <a:r>
              <a:rPr lang="en-US" dirty="0" smtClean="0"/>
              <a:t>SQL (3)</a:t>
            </a:r>
          </a:p>
          <a:p>
            <a:r>
              <a:rPr lang="en-US" dirty="0" smtClean="0"/>
              <a:t>Simulink (2)</a:t>
            </a:r>
          </a:p>
          <a:p>
            <a:r>
              <a:rPr lang="en-US" dirty="0" smtClean="0"/>
              <a:t>AOP (2)</a:t>
            </a:r>
          </a:p>
          <a:p>
            <a:r>
              <a:rPr lang="en-US" dirty="0"/>
              <a:t>WS-BPEL</a:t>
            </a:r>
          </a:p>
          <a:p>
            <a:r>
              <a:rPr lang="en-US" dirty="0" err="1"/>
              <a:t>Javascript</a:t>
            </a:r>
            <a:endParaRPr lang="en-US" dirty="0"/>
          </a:p>
          <a:p>
            <a:r>
              <a:rPr lang="en-US" dirty="0" smtClean="0"/>
              <a:t>Python</a:t>
            </a:r>
          </a:p>
          <a:p>
            <a:r>
              <a:rPr lang="en-US" dirty="0" smtClean="0"/>
              <a:t>Haskell</a:t>
            </a:r>
          </a:p>
          <a:p>
            <a:r>
              <a:rPr lang="en-US" dirty="0" smtClean="0"/>
              <a:t>ATL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DD6F-8B6C-4A1D-8FFB-4712A03F9B8F}" type="slidenum">
              <a:rPr lang="zh-CN" altLang="en-US" smtClean="0"/>
              <a:pPr>
                <a:defRPr/>
              </a:pPr>
              <a:t>57</a:t>
            </a:fld>
            <a:endParaRPr lang="en-US" altLang="zh-CN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47275" y="760439"/>
            <a:ext cx="4596725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85000"/>
              <a:buChar char="•"/>
              <a:defRPr sz="2800" b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400" b="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2000" b="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2000" b="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Ø"/>
              <a:defRPr sz="2000" b="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4574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Ø"/>
              <a:defRPr b="1">
                <a:solidFill>
                  <a:schemeClr val="tx1"/>
                </a:solidFill>
                <a:latin typeface="+mn-lt"/>
              </a:defRPr>
            </a:lvl6pPr>
            <a:lvl7pPr marL="29146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Ø"/>
              <a:defRPr b="1">
                <a:solidFill>
                  <a:schemeClr val="tx1"/>
                </a:solidFill>
                <a:latin typeface="+mn-lt"/>
              </a:defRPr>
            </a:lvl7pPr>
            <a:lvl8pPr marL="33718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Ø"/>
              <a:defRPr b="1">
                <a:solidFill>
                  <a:schemeClr val="tx1"/>
                </a:solidFill>
                <a:latin typeface="+mn-lt"/>
              </a:defRPr>
            </a:lvl8pPr>
            <a:lvl9pPr marL="3829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Font typeface="Wingdings" pitchFamily="2" charset="2"/>
              <a:buChar char="Ø"/>
              <a:defRPr b="1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u="sng" kern="0" dirty="0" smtClean="0">
                <a:solidFill>
                  <a:schemeClr val="tx2"/>
                </a:solidFill>
              </a:rPr>
              <a:t>Problems</a:t>
            </a:r>
          </a:p>
          <a:p>
            <a:r>
              <a:rPr lang="en-US" dirty="0"/>
              <a:t>Model-based testing (6)</a:t>
            </a:r>
          </a:p>
          <a:p>
            <a:r>
              <a:rPr lang="en-US" kern="0" dirty="0" smtClean="0"/>
              <a:t>Security</a:t>
            </a:r>
          </a:p>
          <a:p>
            <a:r>
              <a:rPr lang="en-US" dirty="0"/>
              <a:t>Web apps</a:t>
            </a:r>
          </a:p>
          <a:p>
            <a:r>
              <a:rPr lang="en-US" dirty="0"/>
              <a:t>Mobile apps</a:t>
            </a:r>
          </a:p>
          <a:p>
            <a:r>
              <a:rPr lang="en-US" dirty="0"/>
              <a:t>Memory faults</a:t>
            </a:r>
          </a:p>
          <a:p>
            <a:r>
              <a:rPr lang="en-US" dirty="0"/>
              <a:t>GUIs</a:t>
            </a:r>
          </a:p>
          <a:p>
            <a:r>
              <a:rPr lang="en-US" kern="0" dirty="0" smtClean="0"/>
              <a:t>Memory faults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0344636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Mutation Research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541" y="1402916"/>
            <a:ext cx="9127373" cy="5174347"/>
          </a:xfrm>
        </p:spPr>
        <p:txBody>
          <a:bodyPr/>
          <a:lstStyle/>
          <a:p>
            <a:r>
              <a:rPr lang="en-US" sz="3200" dirty="0" smtClean="0"/>
              <a:t>Mutation is expensive !</a:t>
            </a:r>
          </a:p>
          <a:p>
            <a:pPr lvl="1"/>
            <a:r>
              <a:rPr lang="en-US" sz="2800" dirty="0" smtClean="0"/>
              <a:t>Lots of computation solutions are available—not a major problem</a:t>
            </a:r>
          </a:p>
          <a:p>
            <a:pPr lvl="1"/>
            <a:r>
              <a:rPr lang="en-US" sz="2800" dirty="0" smtClean="0"/>
              <a:t>Human issues abound</a:t>
            </a:r>
          </a:p>
          <a:p>
            <a:pPr lvl="2"/>
            <a:r>
              <a:rPr lang="en-US" sz="2400" dirty="0" smtClean="0"/>
              <a:t>Too many (redundant) mutants</a:t>
            </a:r>
          </a:p>
          <a:p>
            <a:pPr lvl="2"/>
            <a:r>
              <a:rPr lang="en-US" sz="2400" dirty="0"/>
              <a:t>Equivalent mutants</a:t>
            </a:r>
          </a:p>
          <a:p>
            <a:pPr lvl="2"/>
            <a:r>
              <a:rPr lang="en-US" sz="2400" dirty="0" smtClean="0"/>
              <a:t>Test data generation</a:t>
            </a:r>
          </a:p>
          <a:p>
            <a:pPr lvl="2"/>
            <a:r>
              <a:rPr lang="en-US" sz="2400" dirty="0" smtClean="0"/>
              <a:t>Test oracle generation</a:t>
            </a:r>
          </a:p>
          <a:p>
            <a:r>
              <a:rPr lang="en-US" sz="3200" dirty="0" smtClean="0"/>
              <a:t>Practitioners are not convinced the </a:t>
            </a:r>
            <a:r>
              <a:rPr lang="en-US" sz="3200" dirty="0" err="1" smtClean="0">
                <a:latin typeface="+mj-lt"/>
              </a:rPr>
              <a:t>RoI</a:t>
            </a:r>
            <a:r>
              <a:rPr lang="en-US" sz="3200" dirty="0" smtClean="0"/>
              <a:t> is positive</a:t>
            </a:r>
          </a:p>
          <a:p>
            <a:r>
              <a:rPr lang="en-US" sz="3200" dirty="0" smtClean="0"/>
              <a:t>Lack of professional quality tools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DD6F-8B6C-4A1D-8FFB-4712A03F9B8F}" type="slidenum">
              <a:rPr lang="zh-CN" altLang="en-US" smtClean="0"/>
              <a:pPr>
                <a:defRPr/>
              </a:pPr>
              <a:t>58</a:t>
            </a:fld>
            <a:endParaRPr lang="en-US" altLang="zh-CN"/>
          </a:p>
        </p:txBody>
      </p:sp>
      <p:sp>
        <p:nvSpPr>
          <p:cNvPr id="6" name="TextBox 5"/>
          <p:cNvSpPr txBox="1"/>
          <p:nvPr/>
        </p:nvSpPr>
        <p:spPr>
          <a:xfrm>
            <a:off x="0" y="818141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 smtClean="0">
                <a:latin typeface="Gill Sans MT" panose="020B0502020104020203" pitchFamily="34" charset="0"/>
              </a:rPr>
              <a:t>Key problem :  Why no industry adoption ?</a:t>
            </a:r>
            <a:endParaRPr lang="en-US" sz="3200" b="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1803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" y="96838"/>
            <a:ext cx="8070850" cy="1351636"/>
          </a:xfrm>
        </p:spPr>
        <p:txBody>
          <a:bodyPr/>
          <a:lstStyle/>
          <a:p>
            <a:r>
              <a:rPr lang="en-US" dirty="0" smtClean="0"/>
              <a:t>Topic Intro</a:t>
            </a:r>
            <a:br>
              <a:rPr lang="en-US" dirty="0" smtClean="0"/>
            </a:br>
            <a:r>
              <a:rPr lang="en-US" dirty="0" smtClean="0"/>
              <a:t>Minimal Mutation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59</a:t>
            </a:fld>
            <a:endParaRPr lang="en-US" altLang="zh-CN"/>
          </a:p>
        </p:txBody>
      </p:sp>
      <p:sp>
        <p:nvSpPr>
          <p:cNvPr id="5" name="Rounded Rectangle 4"/>
          <p:cNvSpPr/>
          <p:nvPr/>
        </p:nvSpPr>
        <p:spPr bwMode="auto">
          <a:xfrm>
            <a:off x="1155054" y="1371593"/>
            <a:ext cx="6833938" cy="1010660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Typical numbers : 50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LOC, 1000 mutants,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                         10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0 equivalent, 15 tests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079491" y="2566738"/>
            <a:ext cx="4985062" cy="549442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Gill Sans MT" panose="020B0502020104020203" pitchFamily="34" charset="0"/>
              </a:rPr>
              <a:t>Each test kills dozens of mutants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2079492" y="3272591"/>
            <a:ext cx="4985062" cy="549442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Hundreds of redundant mutants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495983" y="4150905"/>
            <a:ext cx="1528011" cy="549442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Selective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3808016" y="4047634"/>
            <a:ext cx="1528011" cy="1008642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Random sampling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6114080" y="4047634"/>
            <a:ext cx="2211771" cy="1008642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Mutant subsumption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3466137" y="5389149"/>
            <a:ext cx="2211771" cy="1107903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0" i="1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Minimal mutation</a:t>
            </a:r>
            <a:endParaRPr kumimoji="0" lang="en-US" sz="32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21862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C9CB03-E83B-49A3-95A8-3CE1C35F1E70}" type="slidenum">
              <a:rPr lang="zh-CN" altLang="en-US" smtClean="0"/>
              <a:pPr>
                <a:defRPr/>
              </a:pPr>
              <a:t>6</a:t>
            </a:fld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273526" y="1799828"/>
            <a:ext cx="6597781" cy="344597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Our backgrounds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Coverage criteria overview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Mutation analysis overview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US" kern="0" dirty="0" smtClean="0">
                <a:solidFill>
                  <a:srgbClr val="000000"/>
                </a:solidFill>
              </a:rPr>
              <a:t>Mutation for source code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 startAt="5"/>
            </a:pPr>
            <a:r>
              <a:rPr lang="en-US" kern="0" dirty="0" smtClean="0">
                <a:solidFill>
                  <a:srgbClr val="000000"/>
                </a:solidFill>
              </a:rPr>
              <a:t>Mutation </a:t>
            </a:r>
            <a:r>
              <a:rPr lang="en-US" kern="0" dirty="0">
                <a:solidFill>
                  <a:srgbClr val="000000"/>
                </a:solidFill>
              </a:rPr>
              <a:t>for input </a:t>
            </a:r>
            <a:r>
              <a:rPr lang="en-US" kern="0" dirty="0" smtClean="0">
                <a:solidFill>
                  <a:srgbClr val="000000"/>
                </a:solidFill>
              </a:rPr>
              <a:t>space grammars</a:t>
            </a:r>
            <a:endParaRPr lang="en-US" kern="0" dirty="0">
              <a:solidFill>
                <a:srgbClr val="000000"/>
              </a:solidFill>
            </a:endParaRPr>
          </a:p>
          <a:p>
            <a:pPr marL="514350" indent="-514350">
              <a:lnSpc>
                <a:spcPct val="110000"/>
              </a:lnSpc>
              <a:buFont typeface="+mj-lt"/>
              <a:buAutoNum type="arabicPeriod" startAt="6"/>
            </a:pPr>
            <a:r>
              <a:rPr lang="en-US" kern="0" dirty="0" smtClean="0">
                <a:solidFill>
                  <a:srgbClr val="000000"/>
                </a:solidFill>
              </a:rPr>
              <a:t>Open </a:t>
            </a:r>
            <a:r>
              <a:rPr lang="en-US" kern="0" dirty="0">
                <a:solidFill>
                  <a:srgbClr val="000000"/>
                </a:solidFill>
              </a:rPr>
              <a:t>research </a:t>
            </a:r>
            <a:r>
              <a:rPr lang="en-US" kern="0" dirty="0" smtClean="0">
                <a:solidFill>
                  <a:srgbClr val="000000"/>
                </a:solidFill>
              </a:rPr>
              <a:t>problems</a:t>
            </a:r>
            <a:endParaRPr lang="en-US" kern="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12418" y="2363022"/>
            <a:ext cx="4696665" cy="535067"/>
          </a:xfrm>
          <a:prstGeom prst="rect">
            <a:avLst/>
          </a:prstGeom>
          <a:solidFill>
            <a:srgbClr val="FFFF00">
              <a:alpha val="49020"/>
            </a:srgbClr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512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" y="96838"/>
            <a:ext cx="8070850" cy="1351636"/>
          </a:xfrm>
        </p:spPr>
        <p:txBody>
          <a:bodyPr/>
          <a:lstStyle/>
          <a:p>
            <a:r>
              <a:rPr lang="en-US" dirty="0" smtClean="0"/>
              <a:t>Topic Intro</a:t>
            </a:r>
            <a:br>
              <a:rPr lang="en-US" dirty="0" smtClean="0"/>
            </a:br>
            <a:r>
              <a:rPr lang="en-US" dirty="0" smtClean="0"/>
              <a:t>Minimal Mutation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60</a:t>
            </a:fld>
            <a:endParaRPr lang="en-US" altLang="zh-CN"/>
          </a:p>
        </p:txBody>
      </p:sp>
      <p:sp>
        <p:nvSpPr>
          <p:cNvPr id="5" name="Rounded Rectangle 4"/>
          <p:cNvSpPr/>
          <p:nvPr/>
        </p:nvSpPr>
        <p:spPr bwMode="auto">
          <a:xfrm>
            <a:off x="1155054" y="1371593"/>
            <a:ext cx="6833938" cy="1010660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Mutant A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Gill Sans MT" panose="020B0502020104020203" pitchFamily="34" charset="0"/>
              </a:rPr>
              <a:t>subsumes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mutant B if every</a:t>
            </a:r>
            <a:r>
              <a:rPr kumimoji="0" lang="en-US" sz="28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test that kills A also kills B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664031" y="2566738"/>
            <a:ext cx="3815983" cy="549442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B is therefore 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Gill Sans MT" panose="020B0502020104020203" pitchFamily="34" charset="0"/>
              </a:rPr>
              <a:t>redundant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606652" y="4716385"/>
            <a:ext cx="1528011" cy="973053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Static analysis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2664031" y="5135487"/>
            <a:ext cx="3910263" cy="1107903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Dynamic analysis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(symbolic execution)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908439" y="3356812"/>
            <a:ext cx="7297098" cy="998620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Early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research shows that 90%—99% of mutants are redundant !</a:t>
            </a:r>
            <a:endParaRPr kumimoji="0" lang="en-US" sz="28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7050505" y="4799359"/>
            <a:ext cx="1815794" cy="672255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????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167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" y="96838"/>
            <a:ext cx="8070850" cy="1359728"/>
          </a:xfrm>
        </p:spPr>
        <p:txBody>
          <a:bodyPr/>
          <a:lstStyle/>
          <a:p>
            <a:r>
              <a:rPr lang="en-US" dirty="0" smtClean="0"/>
              <a:t>Topic Intro</a:t>
            </a:r>
            <a:br>
              <a:rPr lang="en-US" dirty="0" smtClean="0"/>
            </a:br>
            <a:r>
              <a:rPr lang="en-US" dirty="0" smtClean="0"/>
              <a:t>Equivalence Detection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61</a:t>
            </a:fld>
            <a:endParaRPr lang="en-US" altLang="zh-CN"/>
          </a:p>
        </p:txBody>
      </p:sp>
      <p:sp>
        <p:nvSpPr>
          <p:cNvPr id="5" name="Rounded Rectangle 4"/>
          <p:cNvSpPr/>
          <p:nvPr/>
        </p:nvSpPr>
        <p:spPr bwMode="auto">
          <a:xfrm>
            <a:off x="2285999" y="1371593"/>
            <a:ext cx="4559968" cy="577523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Generally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undecidable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1359552" y="2318069"/>
            <a:ext cx="6400800" cy="954513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Published approximation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algorithms have detected over 50%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312842" y="3503697"/>
            <a:ext cx="2298011" cy="973053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Compiler optimizations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3304695" y="4352426"/>
            <a:ext cx="2277979" cy="973053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Constraint contradiction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081961" y="3728286"/>
            <a:ext cx="1528011" cy="973053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Program slicing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658086" y="5713759"/>
            <a:ext cx="1815794" cy="672255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????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4848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" y="96838"/>
            <a:ext cx="8070850" cy="1351636"/>
          </a:xfrm>
        </p:spPr>
        <p:txBody>
          <a:bodyPr/>
          <a:lstStyle/>
          <a:p>
            <a:r>
              <a:rPr lang="en-US" dirty="0" smtClean="0"/>
              <a:t>Topic Intro</a:t>
            </a:r>
            <a:br>
              <a:rPr lang="en-US" dirty="0" smtClean="0"/>
            </a:br>
            <a:r>
              <a:rPr lang="en-US" dirty="0" smtClean="0"/>
              <a:t>Automatic Program Repair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62</a:t>
            </a:fld>
            <a:endParaRPr lang="en-US" altLang="zh-CN"/>
          </a:p>
        </p:txBody>
      </p:sp>
      <p:sp>
        <p:nvSpPr>
          <p:cNvPr id="5" name="Rounded Rectangle 4"/>
          <p:cNvSpPr/>
          <p:nvPr/>
        </p:nvSpPr>
        <p:spPr bwMode="auto">
          <a:xfrm>
            <a:off x="1203169" y="1371593"/>
            <a:ext cx="6737683" cy="2165691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Given a program P and failing tests T :</a:t>
            </a:r>
          </a:p>
          <a:p>
            <a:pPr marL="514350" marR="0" indent="-514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Locate the fault</a:t>
            </a:r>
          </a:p>
          <a:p>
            <a:pPr marL="514350" marR="0" indent="-5143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Correct the fault</a:t>
            </a:r>
          </a:p>
          <a:p>
            <a:pPr marR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Success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means that P </a:t>
            </a: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is changed to P’ and all tests in T now pass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1792731" y="3893967"/>
            <a:ext cx="5546537" cy="973053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Corrections are called “patches”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Patches are often based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on mutants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902368" y="5166056"/>
            <a:ext cx="7291137" cy="973053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What are the most useful mutation operators 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8552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" y="96838"/>
            <a:ext cx="8070850" cy="1351636"/>
          </a:xfrm>
        </p:spPr>
        <p:txBody>
          <a:bodyPr/>
          <a:lstStyle/>
          <a:p>
            <a:r>
              <a:rPr lang="en-US" dirty="0" smtClean="0"/>
              <a:t>Topic Intro</a:t>
            </a:r>
            <a:br>
              <a:rPr lang="en-US" dirty="0" smtClean="0"/>
            </a:br>
            <a:r>
              <a:rPr lang="en-US" dirty="0" smtClean="0"/>
              <a:t>Higher Order Mutants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63</a:t>
            </a:fld>
            <a:endParaRPr lang="en-US" altLang="zh-CN"/>
          </a:p>
        </p:txBody>
      </p:sp>
      <p:sp>
        <p:nvSpPr>
          <p:cNvPr id="5" name="Rounded Rectangle 4"/>
          <p:cNvSpPr/>
          <p:nvPr/>
        </p:nvSpPr>
        <p:spPr bwMode="auto">
          <a:xfrm>
            <a:off x="1503936" y="1299401"/>
            <a:ext cx="6124084" cy="1082849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Mutants are usually one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change :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baseline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One operator</a:t>
            </a: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applied to one location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272737" y="2506114"/>
            <a:ext cx="8101242" cy="1200329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Coupling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Effect 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67261" y="2506114"/>
            <a:ext cx="5931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“</a:t>
            </a:r>
            <a:r>
              <a:rPr lang="en-US" sz="2400" b="0" i="1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complex</a:t>
            </a: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” mutants are coupled to “</a:t>
            </a:r>
            <a:r>
              <a:rPr lang="en-US" sz="2400" b="0" i="1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simple</a:t>
            </a: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” mutants such that tests that kill simple mutants will </a:t>
            </a:r>
            <a:r>
              <a:rPr lang="en-US" sz="2400" b="0" i="1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usually</a:t>
            </a: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 kill complex mutants</a:t>
            </a:r>
            <a:endParaRPr lang="en-US" sz="2400" b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1503936" y="3846083"/>
            <a:ext cx="6124084" cy="1303430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Researchers are exploring the application of multiple operators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that may have interesting properties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606652" y="5221705"/>
            <a:ext cx="2160609" cy="1311436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Equivalent mutant detection 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3485673" y="5385796"/>
            <a:ext cx="2160609" cy="1311436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Testing for special properties 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6088465" y="5541295"/>
            <a:ext cx="1815794" cy="672255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2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????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8552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>
                <a:lumMod val="75000"/>
              </a:schemeClr>
            </a:gs>
            <a:gs pos="100000">
              <a:schemeClr val="bg2">
                <a:lumMod val="5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" y="96838"/>
            <a:ext cx="8070850" cy="865688"/>
          </a:xfrm>
        </p:spPr>
        <p:txBody>
          <a:bodyPr/>
          <a:lstStyle/>
          <a:p>
            <a:r>
              <a:rPr lang="en-US" dirty="0" smtClean="0"/>
              <a:t>Open Research Discussion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DFCC65-23EF-490F-9129-2235C86F1209}" type="slidenum">
              <a:rPr lang="zh-CN" altLang="en-US" smtClean="0"/>
              <a:pPr>
                <a:defRPr/>
              </a:pPr>
              <a:t>64</a:t>
            </a:fld>
            <a:endParaRPr lang="en-US" altLang="zh-CN"/>
          </a:p>
        </p:txBody>
      </p:sp>
      <p:sp>
        <p:nvSpPr>
          <p:cNvPr id="5" name="Rounded Rectangle 4"/>
          <p:cNvSpPr/>
          <p:nvPr/>
        </p:nvSpPr>
        <p:spPr bwMode="auto">
          <a:xfrm>
            <a:off x="914400" y="974538"/>
            <a:ext cx="7327232" cy="625662"/>
          </a:xfrm>
          <a:prstGeom prst="roundRect">
            <a:avLst/>
          </a:prstGeom>
          <a:solidFill>
            <a:srgbClr val="111111"/>
          </a:solidFill>
          <a:ln w="57150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Gill Sans MT" panose="020B0502020104020203" pitchFamily="34" charset="0"/>
              </a:rPr>
              <a:t>What research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latin typeface="Gill Sans MT" panose="020B0502020104020203" pitchFamily="34" charset="0"/>
              </a:rPr>
              <a:t> topics sound interesting to you ?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3" name="Rounded Rectangle 12"/>
          <p:cNvSpPr/>
          <p:nvPr/>
        </p:nvSpPr>
        <p:spPr bwMode="auto">
          <a:xfrm>
            <a:off x="1359569" y="1823968"/>
            <a:ext cx="6436895" cy="930462"/>
          </a:xfrm>
          <a:prstGeom prst="roundRect">
            <a:avLst/>
          </a:prstGeom>
          <a:solidFill>
            <a:srgbClr val="111111"/>
          </a:solidFill>
          <a:ln w="57150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Gill Sans MT" panose="020B0502020104020203" pitchFamily="34" charset="0"/>
              </a:rPr>
              <a:t>What do you think we need  for practical adoption of mutation ?</a:t>
            </a:r>
          </a:p>
        </p:txBody>
      </p:sp>
      <p:sp>
        <p:nvSpPr>
          <p:cNvPr id="14" name="Rounded Rectangle 13"/>
          <p:cNvSpPr/>
          <p:nvPr/>
        </p:nvSpPr>
        <p:spPr bwMode="auto">
          <a:xfrm>
            <a:off x="1840832" y="5526486"/>
            <a:ext cx="5474369" cy="930462"/>
          </a:xfrm>
          <a:prstGeom prst="roundRect">
            <a:avLst/>
          </a:prstGeom>
          <a:solidFill>
            <a:srgbClr val="111111"/>
          </a:solidFill>
          <a:ln w="57150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Gill Sans MT" panose="020B0502020104020203" pitchFamily="34" charset="0"/>
              </a:rPr>
              <a:t>What else do you want to know about mutation analysis ?</a:t>
            </a:r>
          </a:p>
        </p:txBody>
      </p:sp>
      <p:sp>
        <p:nvSpPr>
          <p:cNvPr id="15" name="Rounded Rectangle 14"/>
          <p:cNvSpPr/>
          <p:nvPr/>
        </p:nvSpPr>
        <p:spPr bwMode="auto">
          <a:xfrm>
            <a:off x="3657600" y="2978198"/>
            <a:ext cx="1840832" cy="625662"/>
          </a:xfrm>
          <a:prstGeom prst="roundRect">
            <a:avLst/>
          </a:prstGeom>
          <a:solidFill>
            <a:srgbClr val="111111"/>
          </a:solidFill>
          <a:ln w="57150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Gill Sans MT" panose="020B0502020104020203" pitchFamily="34" charset="0"/>
              </a:rPr>
              <a:t>Theory ?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3428992" y="3827628"/>
            <a:ext cx="2298049" cy="625662"/>
          </a:xfrm>
          <a:prstGeom prst="roundRect">
            <a:avLst/>
          </a:prstGeom>
          <a:solidFill>
            <a:srgbClr val="111111"/>
          </a:solidFill>
          <a:ln w="57150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Gill Sans MT" panose="020B0502020104020203" pitchFamily="34" charset="0"/>
              </a:rPr>
              <a:t>Application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Gill Sans MT" panose="020B0502020104020203" pitchFamily="34" charset="0"/>
              </a:rPr>
              <a:t>?</a:t>
            </a:r>
          </a:p>
        </p:txBody>
      </p:sp>
      <p:sp>
        <p:nvSpPr>
          <p:cNvPr id="17" name="Rounded Rectangle 16"/>
          <p:cNvSpPr/>
          <p:nvPr/>
        </p:nvSpPr>
        <p:spPr bwMode="auto">
          <a:xfrm>
            <a:off x="3428992" y="4677058"/>
            <a:ext cx="2298049" cy="625662"/>
          </a:xfrm>
          <a:prstGeom prst="roundRect">
            <a:avLst/>
          </a:prstGeom>
          <a:solidFill>
            <a:srgbClr val="111111"/>
          </a:solidFill>
          <a:ln w="57150" cap="flat" cmpd="sng" algn="ctr">
            <a:solidFill>
              <a:srgbClr val="0000CC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Gill Sans MT" panose="020B0502020104020203" pitchFamily="34" charset="0"/>
              </a:rPr>
              <a:t>Process ?</a:t>
            </a:r>
          </a:p>
        </p:txBody>
      </p:sp>
    </p:spTree>
    <p:extLst>
      <p:ext uri="{BB962C8B-B14F-4D97-AF65-F5344CB8AC3E}">
        <p14:creationId xmlns:p14="http://schemas.microsoft.com/office/powerpoint/2010/main" val="3327857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DD6F-8B6C-4A1D-8FFB-4712A03F9B8F}" type="slidenum">
              <a:rPr lang="zh-CN" altLang="en-US" smtClean="0"/>
              <a:pPr>
                <a:defRPr/>
              </a:pPr>
              <a:t>65</a:t>
            </a:fld>
            <a:endParaRPr lang="en-US" altLang="zh-CN"/>
          </a:p>
        </p:txBody>
      </p:sp>
      <p:sp>
        <p:nvSpPr>
          <p:cNvPr id="6" name="Rounded Rectangle 5"/>
          <p:cNvSpPr/>
          <p:nvPr/>
        </p:nvSpPr>
        <p:spPr bwMode="auto">
          <a:xfrm>
            <a:off x="2225855" y="804269"/>
            <a:ext cx="4668253" cy="1082849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Mutation analysis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is currently a very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Gill Sans MT" panose="020B0502020104020203" pitchFamily="34" charset="0"/>
              </a:rPr>
              <a:t>active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research area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1100886" y="2050019"/>
            <a:ext cx="6938209" cy="541424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A lot of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Gill Sans MT" panose="020B0502020104020203" pitchFamily="34" charset="0"/>
              </a:rPr>
              <a:t>theory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to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learn and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2"/>
                </a:solidFill>
                <a:effectLst/>
                <a:latin typeface="Gill Sans MT" panose="020B0502020104020203" pitchFamily="34" charset="0"/>
              </a:rPr>
              <a:t>literature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 to read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2755231" y="2754344"/>
            <a:ext cx="3633537" cy="541424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ill Sans MT" panose="020B0502020104020203" pitchFamily="34" charset="0"/>
              </a:rPr>
              <a:t>Many open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Gill Sans MT" panose="020B0502020104020203" pitchFamily="34" charset="0"/>
              </a:rPr>
              <a:t>problems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1371599" y="3458669"/>
            <a:ext cx="6400800" cy="541424"/>
          </a:xfrm>
          <a:prstGeom prst="roundRect">
            <a:avLst/>
          </a:prstGeom>
          <a:solidFill>
            <a:srgbClr val="0000CC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Potential for taking mutation to </a:t>
            </a:r>
            <a:r>
              <a:rPr lang="en-US" sz="28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practice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Gill Sans MT" panose="020B0502020104020203" pitchFamily="34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1287375" y="4162994"/>
            <a:ext cx="6539168" cy="1736559"/>
          </a:xfrm>
          <a:prstGeom prst="roundRect">
            <a:avLst/>
          </a:prstGeom>
          <a:solidFill>
            <a:srgbClr val="0000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800" b="0" dirty="0" smtClean="0">
                <a:solidFill>
                  <a:schemeClr val="tx2"/>
                </a:solidFill>
                <a:latin typeface="Gill Sans MT" panose="020B0502020104020203" pitchFamily="34" charset="0"/>
              </a:rPr>
              <a:t>The best software engineering researchers solve </a:t>
            </a:r>
            <a:r>
              <a:rPr lang="en-US" sz="2800" b="0" dirty="0">
                <a:solidFill>
                  <a:schemeClr val="tx2"/>
                </a:solidFill>
                <a:latin typeface="Gill Sans MT" panose="020B0502020104020203" pitchFamily="34" charset="0"/>
              </a:rPr>
              <a:t>real problems so real engineers can make real software better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1988114" y="6062453"/>
            <a:ext cx="5137689" cy="501707"/>
          </a:xfrm>
          <a:prstGeom prst="roundRect">
            <a:avLst/>
          </a:prstGeom>
          <a:solidFill>
            <a:srgbClr val="0000FF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3200" b="0" dirty="0" smtClean="0">
                <a:latin typeface="Gill Sans MT" panose="020B0502020104020203" pitchFamily="34" charset="0"/>
                <a:hlinkClick r:id="rId2"/>
              </a:rPr>
              <a:t>https://cs.gmu.edu/~offutt/</a:t>
            </a:r>
            <a:endParaRPr lang="en-US" sz="3200" b="0" dirty="0" smtClean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1687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r>
              <a:rPr lang="en-US" sz="900" b="0" smtClean="0">
                <a:solidFill>
                  <a:schemeClr val="tx1"/>
                </a:solidFill>
              </a:rPr>
              <a:t>©  Jeff Offutt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rgbClr val="FAFD00"/>
                </a:solidFill>
                <a:latin typeface="Times New Roman" pitchFamily="18" charset="0"/>
              </a:defRPr>
            </a:lvl1pPr>
            <a:lvl2pPr marL="742950" indent="-285750">
              <a:defRPr sz="2000" b="1">
                <a:solidFill>
                  <a:srgbClr val="FAFD00"/>
                </a:solidFill>
                <a:latin typeface="Times New Roman" pitchFamily="18" charset="0"/>
              </a:defRPr>
            </a:lvl2pPr>
            <a:lvl3pPr marL="11430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3pPr>
            <a:lvl4pPr marL="16002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4pPr>
            <a:lvl5pPr marL="2057400" indent="-228600">
              <a:defRPr sz="2000" b="1">
                <a:solidFill>
                  <a:srgbClr val="FAFD00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FAFD00"/>
                </a:solidFill>
                <a:latin typeface="Times New Roman" pitchFamily="18" charset="0"/>
              </a:defRPr>
            </a:lvl9pPr>
          </a:lstStyle>
          <a:p>
            <a:fld id="{3D8C035F-230C-499D-AC34-32A7EDE3C424}" type="slidenum">
              <a:rPr lang="en-US" sz="900" b="0" smtClean="0">
                <a:solidFill>
                  <a:schemeClr val="tx1"/>
                </a:solidFill>
              </a:rPr>
              <a:pPr/>
              <a:t>7</a:t>
            </a:fld>
            <a:endParaRPr lang="en-US" sz="900" b="0" smtClean="0">
              <a:solidFill>
                <a:schemeClr val="tx1"/>
              </a:solidFill>
            </a:endParaRPr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8113" y="778197"/>
            <a:ext cx="8867775" cy="3493014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Software Fault</a:t>
            </a:r>
            <a:r>
              <a:rPr lang="en-US" dirty="0" smtClean="0"/>
              <a:t> : A static defect in the software</a:t>
            </a:r>
          </a:p>
          <a:p>
            <a:pPr lvl="2"/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Software Failure</a:t>
            </a:r>
            <a:r>
              <a:rPr lang="en-US" dirty="0" smtClean="0"/>
              <a:t> : External, incorrect behavior with respect to the requirements or other description of the expected behavior</a:t>
            </a:r>
          </a:p>
          <a:p>
            <a:pPr lvl="2"/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Software Error</a:t>
            </a:r>
            <a:r>
              <a:rPr lang="en-US" dirty="0" smtClean="0"/>
              <a:t> : An incorrect internal state that is the manifestation of some fault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914400" y="4368479"/>
            <a:ext cx="7315200" cy="867930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buSzPct val="75000"/>
              <a:buFont typeface="Monotype Sorts" charset="2"/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Software does not degrade—faults are more like design mistakes in hardware</a:t>
            </a:r>
            <a:endParaRPr lang="en-US" sz="2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itchFamily="34" charset="0"/>
              <a:cs typeface="Arial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Software Faults, Errors &amp; Failures</a:t>
            </a:r>
            <a:endParaRPr lang="en-US" sz="3200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359584" y="5639825"/>
            <a:ext cx="6400800" cy="867930"/>
          </a:xfrm>
          <a:prstGeom prst="rect">
            <a:avLst/>
          </a:prstGeom>
          <a:solidFill>
            <a:srgbClr val="0000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  <a:buSzPct val="75000"/>
              <a:buFont typeface="Monotype Sorts" charset="2"/>
              <a:buNone/>
              <a:defRPr/>
            </a:pPr>
            <a:r>
              <a:rPr lang="en-US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  <a:cs typeface="Arial" pitchFamily="34" charset="0"/>
              </a:rPr>
              <a:t>Testing can find faults, but can NEVER prove the absence of faults</a:t>
            </a:r>
            <a:endParaRPr lang="en-US" sz="24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 MT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1555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8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964" grpId="0" animBg="1" autoUpdateAnimBg="0"/>
      <p:bldP spid="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Fault &amp; Failure Model (RIPR)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ctr">
              <a:buFont typeface="Monotype Sorts" charset="2"/>
              <a:buNone/>
              <a:defRPr/>
            </a:pPr>
            <a:r>
              <a:rPr lang="en-US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Four conditions necessary for a failure to be observed</a:t>
            </a:r>
          </a:p>
          <a:p>
            <a:pPr marL="457200" indent="-457200">
              <a:buFont typeface="Monotype Sorts" charset="2"/>
              <a:buAutoNum type="arabicPeriod"/>
              <a:defRPr/>
            </a:pPr>
            <a:endParaRPr lang="en-US" u="sng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57200" indent="-457200">
              <a:spcAft>
                <a:spcPts val="1200"/>
              </a:spcAft>
              <a:buSzTx/>
              <a:buFont typeface="Monotype Sorts" charset="2"/>
              <a:buAutoNum type="arabicPeriod"/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tx2"/>
                </a:solidFill>
              </a:rPr>
              <a:t>Reachability</a:t>
            </a:r>
            <a:r>
              <a:rPr lang="en-US" dirty="0"/>
              <a:t> : The location or locations in the program that contain the fault must be reached </a:t>
            </a:r>
          </a:p>
          <a:p>
            <a:pPr marL="457200" indent="-457200">
              <a:spcAft>
                <a:spcPts val="1200"/>
              </a:spcAft>
              <a:buSzTx/>
              <a:buFont typeface="Monotype Sorts" charset="2"/>
              <a:buAutoNum type="arabicPeriod"/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tx2"/>
                </a:solidFill>
              </a:rPr>
              <a:t>Infection</a:t>
            </a:r>
            <a:r>
              <a:rPr lang="en-US" dirty="0"/>
              <a:t> : The state of the program must be incorrect</a:t>
            </a:r>
          </a:p>
          <a:p>
            <a:pPr marL="457200" indent="-457200">
              <a:spcAft>
                <a:spcPts val="1200"/>
              </a:spcAft>
              <a:buSzTx/>
              <a:buFont typeface="Monotype Sorts" charset="2"/>
              <a:buAutoNum type="arabicPeriod"/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tx2"/>
                </a:solidFill>
              </a:rPr>
              <a:t>Propagation</a:t>
            </a:r>
            <a:r>
              <a:rPr lang="en-US" dirty="0"/>
              <a:t> : The infected state must cause some output or final state of the program to be incorrect</a:t>
            </a:r>
          </a:p>
          <a:p>
            <a:pPr marL="457200" indent="-457200">
              <a:spcAft>
                <a:spcPts val="1200"/>
              </a:spcAft>
              <a:buSzTx/>
              <a:buFont typeface="Monotype Sorts" charset="2"/>
              <a:buAutoNum type="arabicPeriod"/>
              <a:defRPr/>
            </a:pPr>
            <a:r>
              <a:rPr lang="en-US" dirty="0"/>
              <a:t> </a:t>
            </a:r>
            <a:r>
              <a:rPr lang="en-US" dirty="0">
                <a:solidFill>
                  <a:schemeClr val="tx2"/>
                </a:solidFill>
              </a:rPr>
              <a:t>Reveal</a:t>
            </a:r>
            <a:r>
              <a:rPr lang="en-US" dirty="0"/>
              <a:t> : The tester must observe part of the incorrect portion of the program </a:t>
            </a:r>
            <a:r>
              <a:rPr lang="en-US" dirty="0" smtClean="0"/>
              <a:t>state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©  Jeff Offutt</a:t>
            </a: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CBDD6F-8B6C-4A1D-8FFB-4712A03F9B8F}" type="slidenum">
              <a:rPr lang="zh-CN" altLang="en-US" smtClean="0"/>
              <a:pPr>
                <a:defRPr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208069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07081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RIPR </a:t>
            </a:r>
            <a:r>
              <a:rPr lang="en-US" dirty="0" smtClean="0">
                <a:solidFill>
                  <a:srgbClr val="FFFF00"/>
                </a:solidFill>
              </a:rPr>
              <a:t>Model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08006" y="974435"/>
            <a:ext cx="2912919" cy="52846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b="0" dirty="0" smtClean="0">
                <a:latin typeface="Gill Sans MT" panose="020B0502020104020203" pitchFamily="34" charset="0"/>
                <a:ea typeface="宋体" pitchFamily="2" charset="-122"/>
              </a:rPr>
              <a:t>Reachability</a:t>
            </a:r>
          </a:p>
          <a:p>
            <a:r>
              <a:rPr lang="en-US" altLang="zh-CN" b="0" dirty="0" smtClean="0">
                <a:latin typeface="Gill Sans MT" panose="020B0502020104020203" pitchFamily="34" charset="0"/>
                <a:ea typeface="宋体" pitchFamily="2" charset="-122"/>
              </a:rPr>
              <a:t>Infection</a:t>
            </a:r>
          </a:p>
          <a:p>
            <a:r>
              <a:rPr lang="en-US" altLang="zh-CN" b="0" dirty="0" smtClean="0">
                <a:latin typeface="Gill Sans MT" panose="020B0502020104020203" pitchFamily="34" charset="0"/>
                <a:ea typeface="宋体" pitchFamily="2" charset="-122"/>
              </a:rPr>
              <a:t>Propagation</a:t>
            </a:r>
          </a:p>
          <a:p>
            <a:r>
              <a:rPr lang="en-US" altLang="zh-CN" b="0" dirty="0" err="1" smtClean="0">
                <a:latin typeface="Gill Sans MT" panose="020B0502020104020203" pitchFamily="34" charset="0"/>
                <a:ea typeface="宋体" pitchFamily="2" charset="-122"/>
              </a:rPr>
              <a:t>Revealability</a:t>
            </a:r>
            <a:r>
              <a:rPr lang="en-US" altLang="zh-CN" b="0" dirty="0" smtClean="0">
                <a:latin typeface="Gill Sans MT" panose="020B0502020104020203" pitchFamily="34" charset="0"/>
                <a:ea typeface="宋体" pitchFamily="2" charset="-122"/>
              </a:rPr>
              <a:t> </a:t>
            </a:r>
          </a:p>
        </p:txBody>
      </p:sp>
      <p:sp>
        <p:nvSpPr>
          <p:cNvPr id="3" name="Oval 2"/>
          <p:cNvSpPr/>
          <p:nvPr/>
        </p:nvSpPr>
        <p:spPr>
          <a:xfrm>
            <a:off x="3605545" y="937696"/>
            <a:ext cx="1361404" cy="1083491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Gill Sans MT" panose="020B0502020104020203" pitchFamily="34" charset="0"/>
              </a:rPr>
              <a:t>Test</a:t>
            </a:r>
          </a:p>
        </p:txBody>
      </p:sp>
      <p:sp>
        <p:nvSpPr>
          <p:cNvPr id="8" name="Oval 7"/>
          <p:cNvSpPr/>
          <p:nvPr/>
        </p:nvSpPr>
        <p:spPr>
          <a:xfrm>
            <a:off x="3508937" y="2540773"/>
            <a:ext cx="1554621" cy="1269154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Gill Sans MT" panose="020B0502020104020203" pitchFamily="34" charset="0"/>
              </a:rPr>
              <a:t>Fault</a:t>
            </a:r>
          </a:p>
        </p:txBody>
      </p:sp>
      <p:sp>
        <p:nvSpPr>
          <p:cNvPr id="9" name="Oval 8"/>
          <p:cNvSpPr/>
          <p:nvPr/>
        </p:nvSpPr>
        <p:spPr>
          <a:xfrm>
            <a:off x="3213487" y="4329512"/>
            <a:ext cx="2145520" cy="1860910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Gill Sans MT" panose="020B0502020104020203" pitchFamily="34" charset="0"/>
              </a:rPr>
              <a:t>Incorrect Program State</a:t>
            </a:r>
          </a:p>
        </p:txBody>
      </p:sp>
      <p:sp>
        <p:nvSpPr>
          <p:cNvPr id="10" name="Oval 9"/>
          <p:cNvSpPr/>
          <p:nvPr/>
        </p:nvSpPr>
        <p:spPr>
          <a:xfrm>
            <a:off x="5359007" y="898267"/>
            <a:ext cx="3639789" cy="3577582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</p:txBody>
      </p:sp>
      <p:sp>
        <p:nvSpPr>
          <p:cNvPr id="11" name="Oval 10"/>
          <p:cNvSpPr/>
          <p:nvPr/>
        </p:nvSpPr>
        <p:spPr>
          <a:xfrm>
            <a:off x="6244389" y="5225372"/>
            <a:ext cx="1949116" cy="1416051"/>
          </a:xfrm>
          <a:prstGeom prst="ellipse">
            <a:avLst/>
          </a:prstGeom>
          <a:solidFill>
            <a:schemeClr val="tx2">
              <a:lumMod val="75000"/>
            </a:schemeClr>
          </a:solidFill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Gill Sans MT" panose="020B0502020104020203" pitchFamily="34" charset="0"/>
              </a:rPr>
              <a:t>Test Oracle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59007" y="1430830"/>
            <a:ext cx="3639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Final </a:t>
            </a:r>
            <a:r>
              <a:rPr lang="en-US" sz="2400" b="1" dirty="0">
                <a:solidFill>
                  <a:schemeClr val="tx1"/>
                </a:solidFill>
                <a:latin typeface="Gill Sans MT" panose="020B0502020104020203" pitchFamily="34" charset="0"/>
              </a:rPr>
              <a:t>Program </a:t>
            </a:r>
            <a:r>
              <a:rPr lang="en-US" sz="2400" b="1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State</a:t>
            </a:r>
            <a:endParaRPr lang="en-US" sz="2400" b="1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096001" y="1828120"/>
            <a:ext cx="2902796" cy="1316425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0" dirty="0" smtClean="0"/>
              <a:t>Observed Final Program State</a:t>
            </a:r>
          </a:p>
        </p:txBody>
      </p:sp>
      <p:cxnSp>
        <p:nvCxnSpPr>
          <p:cNvPr id="18" name="Straight Arrow Connector 17"/>
          <p:cNvCxnSpPr>
            <a:endCxn id="8" idx="0"/>
          </p:cNvCxnSpPr>
          <p:nvPr/>
        </p:nvCxnSpPr>
        <p:spPr>
          <a:xfrm>
            <a:off x="4286247" y="2024847"/>
            <a:ext cx="1" cy="515926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4"/>
            <a:endCxn id="9" idx="0"/>
          </p:cNvCxnSpPr>
          <p:nvPr/>
        </p:nvCxnSpPr>
        <p:spPr>
          <a:xfrm flipH="1">
            <a:off x="4286247" y="3809927"/>
            <a:ext cx="1" cy="519585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9" idx="7"/>
            <a:endCxn id="41" idx="2"/>
          </p:cNvCxnSpPr>
          <p:nvPr/>
        </p:nvCxnSpPr>
        <p:spPr>
          <a:xfrm flipV="1">
            <a:off x="5044803" y="3773258"/>
            <a:ext cx="833067" cy="828778"/>
          </a:xfrm>
          <a:prstGeom prst="straightConnector1">
            <a:avLst/>
          </a:prstGeom>
          <a:ln w="3810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1" idx="0"/>
          </p:cNvCxnSpPr>
          <p:nvPr/>
        </p:nvCxnSpPr>
        <p:spPr>
          <a:xfrm flipH="1" flipV="1">
            <a:off x="7177659" y="3007895"/>
            <a:ext cx="41288" cy="22174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912836" y="2011379"/>
            <a:ext cx="1377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0" dirty="0">
                <a:solidFill>
                  <a:schemeClr val="tx1"/>
                </a:solidFill>
                <a:latin typeface="Gill Sans MT" panose="020B0502020104020203" pitchFamily="34" charset="0"/>
              </a:rPr>
              <a:t>R</a:t>
            </a:r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eaches</a:t>
            </a:r>
            <a:endParaRPr lang="en-US" sz="2400" b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2101" y="3736343"/>
            <a:ext cx="1058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Infects</a:t>
            </a:r>
            <a:endParaRPr lang="en-US" sz="2400" b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97735" y="4494175"/>
            <a:ext cx="1692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Propagates</a:t>
            </a:r>
            <a:endParaRPr lang="en-US" sz="2400" b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177659" y="4847437"/>
            <a:ext cx="1276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smtClean="0">
                <a:solidFill>
                  <a:schemeClr val="tx1"/>
                </a:solidFill>
                <a:latin typeface="Gill Sans MT" panose="020B0502020104020203" pitchFamily="34" charset="0"/>
              </a:rPr>
              <a:t>Reveals</a:t>
            </a:r>
            <a:endParaRPr lang="en-US" sz="2400" b="0" dirty="0">
              <a:solidFill>
                <a:schemeClr val="tx1"/>
              </a:solidFill>
              <a:latin typeface="Gill Sans MT" panose="020B0502020104020203" pitchFamily="34" charset="0"/>
            </a:endParaRPr>
          </a:p>
        </p:txBody>
      </p:sp>
      <p:sp>
        <p:nvSpPr>
          <p:cNvPr id="41" name="Oval 40"/>
          <p:cNvSpPr/>
          <p:nvPr/>
        </p:nvSpPr>
        <p:spPr>
          <a:xfrm>
            <a:off x="5877870" y="3276897"/>
            <a:ext cx="1959843" cy="992722"/>
          </a:xfrm>
          <a:prstGeom prst="ellipse">
            <a:avLst/>
          </a:prstGeom>
          <a:solidFill>
            <a:schemeClr val="tx2">
              <a:lumMod val="75000"/>
              <a:alpha val="28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0" dirty="0" smtClean="0">
                <a:solidFill>
                  <a:srgbClr val="FFFFFF"/>
                </a:solidFill>
              </a:rPr>
              <a:t>Incorrect Final State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 Jeff Offutt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096001" y="2204081"/>
            <a:ext cx="2807367" cy="1316425"/>
          </a:xfrm>
          <a:prstGeom prst="ellipse">
            <a:avLst/>
          </a:prstGeom>
          <a:solidFill>
            <a:schemeClr val="tx2">
              <a:lumMod val="60000"/>
              <a:lumOff val="40000"/>
              <a:alpha val="25000"/>
            </a:schemeClr>
          </a:solidFill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0" dirty="0" smtClean="0"/>
              <a:t>Observed Final Program State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1196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604"/>
    </mc:Choice>
    <mc:Fallback xmlns="">
      <p:transition xmlns:p14="http://schemas.microsoft.com/office/powerpoint/2010/main" spd="slow" advTm="15660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9" grpId="0" animBg="1"/>
      <p:bldP spid="10" grpId="0" animBg="1"/>
      <p:bldP spid="11" grpId="0" animBg="1"/>
      <p:bldP spid="14" grpId="0"/>
      <p:bldP spid="15" grpId="0" animBg="1"/>
      <p:bldP spid="15" grpId="1" animBg="1"/>
      <p:bldP spid="29" grpId="0"/>
      <p:bldP spid="31" grpId="0"/>
      <p:bldP spid="32" grpId="0"/>
      <p:bldP spid="33" grpId="0"/>
      <p:bldP spid="41" grpId="0" animBg="1"/>
      <p:bldP spid="2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3.9|1.9|1.3|21.3|1.2|11.1|2.7|6.5|9.3|2.1|1.8|3.7|3.8|16.8"/>
</p:tagLst>
</file>

<file path=ppt/theme/theme1.xml><?xml version="1.0" encoding="utf-8"?>
<a:theme xmlns:a="http://schemas.openxmlformats.org/drawingml/2006/main" name="intro">
  <a:themeElements>
    <a:clrScheme name="Custom 1">
      <a:dk1>
        <a:srgbClr val="5F5F5F"/>
      </a:dk1>
      <a:lt1>
        <a:srgbClr val="FFFFFF"/>
      </a:lt1>
      <a:dk2>
        <a:srgbClr val="000099"/>
      </a:dk2>
      <a:lt2>
        <a:srgbClr val="FFFF00"/>
      </a:lt2>
      <a:accent1>
        <a:srgbClr val="FF9900"/>
      </a:accent1>
      <a:accent2>
        <a:srgbClr val="66CCFF"/>
      </a:accent2>
      <a:accent3>
        <a:srgbClr val="AAAACA"/>
      </a:accent3>
      <a:accent4>
        <a:srgbClr val="DADADA"/>
      </a:accent4>
      <a:accent5>
        <a:srgbClr val="FFCAAA"/>
      </a:accent5>
      <a:accent6>
        <a:srgbClr val="5CB9E7"/>
      </a:accent6>
      <a:hlink>
        <a:srgbClr val="FFFF00"/>
      </a:hlink>
      <a:folHlink>
        <a:srgbClr val="FFC000"/>
      </a:folHlink>
    </a:clrScheme>
    <a:fontScheme name="intr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rgbClr val="FAFD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rgbClr val="FAFD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ro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a:\intro.ppt</Template>
  <TotalTime>1933</TotalTime>
  <Pages>49</Pages>
  <Words>4926</Words>
  <Application>Microsoft Office PowerPoint</Application>
  <PresentationFormat>On-screen Show (4:3)</PresentationFormat>
  <Paragraphs>947</Paragraphs>
  <Slides>65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intro</vt:lpstr>
      <vt:lpstr>Is Mutation Analysis Ready for Prime Time?</vt:lpstr>
      <vt:lpstr>OUTLINE</vt:lpstr>
      <vt:lpstr>My Background</vt:lpstr>
      <vt:lpstr>Your Background?</vt:lpstr>
      <vt:lpstr>Background Questions</vt:lpstr>
      <vt:lpstr>OUTLINE</vt:lpstr>
      <vt:lpstr>Software Faults, Errors &amp; Failures</vt:lpstr>
      <vt:lpstr>Fault &amp; Failure Model (RIPR)</vt:lpstr>
      <vt:lpstr>RIPR Model</vt:lpstr>
      <vt:lpstr>Self-Check Problem</vt:lpstr>
      <vt:lpstr>Self-Check Problem Answer</vt:lpstr>
      <vt:lpstr>Coverage Criteria</vt:lpstr>
      <vt:lpstr>Test Requirements and Criteria</vt:lpstr>
      <vt:lpstr>Criteria Based on Structures</vt:lpstr>
      <vt:lpstr>Criteria and the RIPR Model</vt:lpstr>
      <vt:lpstr>Two Ways to Use Test Criteria</vt:lpstr>
      <vt:lpstr>Advantages of Criteria-Based Test Design</vt:lpstr>
      <vt:lpstr>Criteria Summary</vt:lpstr>
      <vt:lpstr>OUTLINE</vt:lpstr>
      <vt:lpstr>What is a Mutant?</vt:lpstr>
      <vt:lpstr>What is Mutation ?</vt:lpstr>
      <vt:lpstr>Killing Mutants</vt:lpstr>
      <vt:lpstr>Mutation Analysis</vt:lpstr>
      <vt:lpstr>OUTLINE</vt:lpstr>
      <vt:lpstr>Program-based Mutation</vt:lpstr>
      <vt:lpstr>Categorizing Mutants</vt:lpstr>
      <vt:lpstr>Program Mutation Example</vt:lpstr>
      <vt:lpstr>Equivalent Mutation Example</vt:lpstr>
      <vt:lpstr>Mutation and RIPR</vt:lpstr>
      <vt:lpstr>Weak Mutation Example</vt:lpstr>
      <vt:lpstr>Mutation Testing Process</vt:lpstr>
      <vt:lpstr>Self-Check Questions</vt:lpstr>
      <vt:lpstr>Self-Check Answers</vt:lpstr>
      <vt:lpstr>Why Mutation Works</vt:lpstr>
      <vt:lpstr>Designing Mutation Operators</vt:lpstr>
      <vt:lpstr>Mutation Operators for muJava</vt:lpstr>
      <vt:lpstr>Code Defenders</vt:lpstr>
      <vt:lpstr>Code Defenders</vt:lpstr>
      <vt:lpstr>OUTLINE</vt:lpstr>
      <vt:lpstr>Input Space Grammars</vt:lpstr>
      <vt:lpstr>Validating Inputs</vt:lpstr>
      <vt:lpstr>Representing Input Domains</vt:lpstr>
      <vt:lpstr>Example Input Domains</vt:lpstr>
      <vt:lpstr>Representing Input Domains</vt:lpstr>
      <vt:lpstr>Designing Tests From Grammars </vt:lpstr>
      <vt:lpstr>BNF Grammar for Bank</vt:lpstr>
      <vt:lpstr>Mutating BNF Grammars</vt:lpstr>
      <vt:lpstr>XML Book Message</vt:lpstr>
      <vt:lpstr>Book Grammar – Schema</vt:lpstr>
      <vt:lpstr>Mutating XML</vt:lpstr>
      <vt:lpstr>Mutating XML Schemas</vt:lpstr>
      <vt:lpstr>Input Testing Exercise</vt:lpstr>
      <vt:lpstr>Input Testing Exercise—BNF</vt:lpstr>
      <vt:lpstr>OUTLINE</vt:lpstr>
      <vt:lpstr>Papers 2014-2016—by Venue</vt:lpstr>
      <vt:lpstr>Papers 2014-2016—by Topic</vt:lpstr>
      <vt:lpstr>Mutation Application Papers</vt:lpstr>
      <vt:lpstr>Mutation Research Problems</vt:lpstr>
      <vt:lpstr>Topic Intro Minimal Mutation</vt:lpstr>
      <vt:lpstr>Topic Intro Minimal Mutation</vt:lpstr>
      <vt:lpstr>Topic Intro Equivalence Detection</vt:lpstr>
      <vt:lpstr>Topic Intro Automatic Program Repair</vt:lpstr>
      <vt:lpstr>Topic Intro Higher Order Mutants</vt:lpstr>
      <vt:lpstr>Open Research Discussion</vt:lpstr>
      <vt:lpstr>Summary</vt:lpstr>
    </vt:vector>
  </TitlesOfParts>
  <Company>George Mason Unviersity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SWE 637: Logic Coverage</dc:title>
  <dc:creator>Jeff Offutt</dc:creator>
  <cp:lastModifiedBy>Jeff Offutt</cp:lastModifiedBy>
  <cp:revision>408</cp:revision>
  <cp:lastPrinted>2016-06-09T16:24:17Z</cp:lastPrinted>
  <dcterms:created xsi:type="dcterms:W3CDTF">1996-06-15T03:21:08Z</dcterms:created>
  <dcterms:modified xsi:type="dcterms:W3CDTF">2016-06-15T16:13:34Z</dcterms:modified>
</cp:coreProperties>
</file>