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62" r:id="rId2"/>
    <p:sldId id="378" r:id="rId3"/>
    <p:sldId id="486" r:id="rId4"/>
    <p:sldId id="458" r:id="rId5"/>
    <p:sldId id="506" r:id="rId6"/>
    <p:sldId id="465" r:id="rId7"/>
    <p:sldId id="477" r:id="rId8"/>
    <p:sldId id="470" r:id="rId9"/>
    <p:sldId id="471" r:id="rId10"/>
    <p:sldId id="472" r:id="rId11"/>
    <p:sldId id="473" r:id="rId12"/>
    <p:sldId id="507" r:id="rId13"/>
    <p:sldId id="474" r:id="rId14"/>
    <p:sldId id="497" r:id="rId15"/>
    <p:sldId id="496" r:id="rId16"/>
    <p:sldId id="500" r:id="rId17"/>
    <p:sldId id="475" r:id="rId18"/>
    <p:sldId id="476" r:id="rId19"/>
    <p:sldId id="466" r:id="rId20"/>
    <p:sldId id="478" r:id="rId21"/>
    <p:sldId id="479" r:id="rId22"/>
    <p:sldId id="508" r:id="rId23"/>
    <p:sldId id="467" r:id="rId24"/>
    <p:sldId id="481" r:id="rId25"/>
    <p:sldId id="483" r:id="rId26"/>
    <p:sldId id="482" r:id="rId27"/>
    <p:sldId id="487" r:id="rId28"/>
    <p:sldId id="488" r:id="rId29"/>
    <p:sldId id="484" r:id="rId30"/>
    <p:sldId id="492" r:id="rId31"/>
    <p:sldId id="469" r:id="rId3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clrMru>
    <a:srgbClr val="FFFF00"/>
    <a:srgbClr val="FFCC00"/>
    <a:srgbClr val="FFCC66"/>
    <a:srgbClr val="FFDCAF"/>
    <a:srgbClr val="FFCCCC"/>
    <a:srgbClr val="FFCC99"/>
    <a:srgbClr val="CCFFCC"/>
    <a:srgbClr val="000000"/>
    <a:srgbClr val="660066"/>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44" autoAdjust="0"/>
    <p:restoredTop sz="94530" autoAdjust="0"/>
  </p:normalViewPr>
  <p:slideViewPr>
    <p:cSldViewPr snapToGrid="0">
      <p:cViewPr varScale="1">
        <p:scale>
          <a:sx n="78" d="100"/>
          <a:sy n="78" d="100"/>
        </p:scale>
        <p:origin x="1692" y="96"/>
      </p:cViewPr>
      <p:guideLst>
        <p:guide orient="horz" pos="2160"/>
        <p:guide pos="2880"/>
      </p:guideLst>
    </p:cSldViewPr>
  </p:slideViewPr>
  <p:outlineViewPr>
    <p:cViewPr>
      <p:scale>
        <a:sx n="33" d="100"/>
        <a:sy n="33" d="100"/>
      </p:scale>
      <p:origin x="0" y="324"/>
    </p:cViewPr>
    <p:sldLst>
      <p:sld r:id="rId1" collapse="1"/>
    </p:sldLst>
  </p:outlineViewPr>
  <p:notesTextViewPr>
    <p:cViewPr>
      <p:scale>
        <a:sx n="100" d="100"/>
        <a:sy n="100" d="100"/>
      </p:scale>
      <p:origin x="0" y="0"/>
    </p:cViewPr>
  </p:notesTextViewPr>
  <p:sorterViewPr>
    <p:cViewPr>
      <p:scale>
        <a:sx n="120" d="100"/>
        <a:sy n="120" d="100"/>
      </p:scale>
      <p:origin x="0" y="0"/>
    </p:cViewPr>
  </p:sorterViewPr>
  <p:notesViewPr>
    <p:cSldViewPr snapToGrid="0">
      <p:cViewPr varScale="1">
        <p:scale>
          <a:sx n="78" d="100"/>
          <a:sy n="78" d="100"/>
        </p:scale>
        <p:origin x="-2070"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adosFabiano\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w="28800">
              <a:solidFill>
                <a:srgbClr val="FFFF00"/>
              </a:solidFill>
              <a:round/>
            </a:ln>
          </c:spPr>
          <c:marker>
            <c:symbol val="diamond"/>
            <c:size val="7"/>
          </c:marker>
          <c:dLbls>
            <c:dLbl>
              <c:idx val="0"/>
              <c:delete val="1"/>
              <c:extLst>
                <c:ext xmlns:c15="http://schemas.microsoft.com/office/drawing/2012/chart" uri="{CE6537A1-D6FC-4f65-9D91-7224C49458BB}"/>
                <c:ext xmlns:c16="http://schemas.microsoft.com/office/drawing/2014/chart" uri="{C3380CC4-5D6E-409C-BE32-E72D297353CC}">
                  <c16:uniqueId val="{00000000-BF49-44EE-A751-322400C2C475}"/>
                </c:ext>
              </c:extLst>
            </c:dLbl>
            <c:dLbl>
              <c:idx val="1"/>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BF49-44EE-A751-322400C2C475}"/>
                </c:ext>
              </c:extLst>
            </c:dLbl>
            <c:dLbl>
              <c:idx val="2"/>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2-BF49-44EE-A751-322400C2C475}"/>
                </c:ext>
              </c:extLst>
            </c:dLbl>
            <c:dLbl>
              <c:idx val="3"/>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BF49-44EE-A751-322400C2C475}"/>
                </c:ext>
              </c:extLst>
            </c:dLbl>
            <c:dLbl>
              <c:idx val="4"/>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4-BF49-44EE-A751-322400C2C475}"/>
                </c:ext>
              </c:extLst>
            </c:dLbl>
            <c:dLbl>
              <c:idx val="5"/>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BF49-44EE-A751-322400C2C475}"/>
                </c:ext>
              </c:extLst>
            </c:dLbl>
            <c:dLbl>
              <c:idx val="6"/>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6-BF49-44EE-A751-322400C2C475}"/>
                </c:ext>
              </c:extLst>
            </c:dLbl>
            <c:dLbl>
              <c:idx val="7"/>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BF49-44EE-A751-322400C2C475}"/>
                </c:ext>
              </c:extLst>
            </c:dLbl>
            <c:dLbl>
              <c:idx val="8"/>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8-BF49-44EE-A751-322400C2C475}"/>
                </c:ext>
              </c:extLst>
            </c:dLbl>
            <c:dLbl>
              <c:idx val="9"/>
              <c:delete val="1"/>
              <c:extLst>
                <c:ext xmlns:c15="http://schemas.microsoft.com/office/drawing/2012/chart" uri="{CE6537A1-D6FC-4f65-9D91-7224C49458BB}"/>
                <c:ext xmlns:c16="http://schemas.microsoft.com/office/drawing/2014/chart" uri="{C3380CC4-5D6E-409C-BE32-E72D297353CC}">
                  <c16:uniqueId val="{00000009-BF49-44EE-A751-322400C2C475}"/>
                </c:ext>
              </c:extLst>
            </c:dLbl>
            <c:dLbl>
              <c:idx val="10"/>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A-BF49-44EE-A751-322400C2C475}"/>
                </c:ext>
              </c:extLst>
            </c:dLbl>
            <c:dLbl>
              <c:idx val="12"/>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B-BF49-44EE-A751-322400C2C475}"/>
                </c:ext>
              </c:extLst>
            </c:dLbl>
            <c:dLbl>
              <c:idx val="13"/>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C-BF49-44EE-A751-322400C2C475}"/>
                </c:ext>
              </c:extLst>
            </c:dLbl>
            <c:dLbl>
              <c:idx val="14"/>
              <c:delete val="1"/>
              <c:extLst>
                <c:ext xmlns:c15="http://schemas.microsoft.com/office/drawing/2012/chart" uri="{CE6537A1-D6FC-4f65-9D91-7224C49458BB}"/>
                <c:ext xmlns:c16="http://schemas.microsoft.com/office/drawing/2014/chart" uri="{C3380CC4-5D6E-409C-BE32-E72D297353CC}">
                  <c16:uniqueId val="{0000000D-BF49-44EE-A751-322400C2C475}"/>
                </c:ext>
              </c:extLst>
            </c:dLbl>
            <c:dLbl>
              <c:idx val="15"/>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E-BF49-44EE-A751-322400C2C475}"/>
                </c:ext>
              </c:extLst>
            </c:dLbl>
            <c:dLbl>
              <c:idx val="16"/>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F-BF49-44EE-A751-322400C2C475}"/>
                </c:ext>
              </c:extLst>
            </c:dLbl>
            <c:dLbl>
              <c:idx val="17"/>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0-BF49-44EE-A751-322400C2C475}"/>
                </c:ext>
              </c:extLst>
            </c:dLbl>
            <c:dLbl>
              <c:idx val="18"/>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1-BF49-44EE-A751-322400C2C475}"/>
                </c:ext>
              </c:extLst>
            </c:dLbl>
            <c:dLbl>
              <c:idx val="19"/>
              <c:layout/>
              <c:dLblPos val="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2-BF49-44EE-A751-322400C2C475}"/>
                </c:ext>
              </c:extLst>
            </c:dLbl>
            <c:dLbl>
              <c:idx val="20"/>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3-BF49-44EE-A751-322400C2C475}"/>
                </c:ext>
              </c:extLst>
            </c:dLbl>
            <c:dLbl>
              <c:idx val="21"/>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4-BF49-44EE-A751-322400C2C475}"/>
                </c:ext>
              </c:extLst>
            </c:dLbl>
            <c:dLbl>
              <c:idx val="22"/>
              <c:layout/>
              <c:dLblPos val="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5-BF49-44EE-A751-322400C2C475}"/>
                </c:ext>
              </c:extLst>
            </c:dLbl>
            <c:dLbl>
              <c:idx val="23"/>
              <c:layout/>
              <c:dLblPos val="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6-BF49-44EE-A751-322400C2C475}"/>
                </c:ext>
              </c:extLst>
            </c:dLbl>
            <c:dLbl>
              <c:idx val="24"/>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7-BF49-44EE-A751-322400C2C475}"/>
                </c:ext>
              </c:extLst>
            </c:dLbl>
            <c:dLbl>
              <c:idx val="25"/>
              <c:layout/>
              <c:dLblPos val="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8-BF49-44EE-A751-322400C2C475}"/>
                </c:ext>
              </c:extLst>
            </c:dLbl>
            <c:dLbl>
              <c:idx val="26"/>
              <c:layout/>
              <c:dLblPos val="b"/>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9-BF49-44EE-A751-322400C2C475}"/>
                </c:ext>
              </c:extLst>
            </c:dLbl>
            <c:dLbl>
              <c:idx val="27"/>
              <c:layout/>
              <c:dLblPos val="r"/>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A-BF49-44EE-A751-322400C2C475}"/>
                </c:ext>
              </c:extLst>
            </c:dLbl>
            <c:dLbl>
              <c:idx val="28"/>
              <c:layout/>
              <c:dLblPos val="t"/>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1B-BF49-44EE-A751-322400C2C475}"/>
                </c:ext>
              </c:extLst>
            </c:dLbl>
            <c:spPr>
              <a:noFill/>
              <a:ln>
                <a:noFill/>
              </a:ln>
              <a:effectLst/>
            </c:spPr>
            <c:txPr>
              <a:bodyPr/>
              <a:lstStyle/>
              <a:p>
                <a:pPr>
                  <a:defRPr sz="1400" b="1" i="0" baseline="0">
                    <a:solidFill>
                      <a:schemeClr val="tx1"/>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StudiesYear!$A$12:$A$40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StudiesYear!$B$12:$B$40</c:f>
              <c:numCache>
                <c:formatCode>General</c:formatCode>
                <c:ptCount val="29"/>
                <c:pt idx="0">
                  <c:v>0</c:v>
                </c:pt>
                <c:pt idx="1">
                  <c:v>2</c:v>
                </c:pt>
                <c:pt idx="2">
                  <c:v>2</c:v>
                </c:pt>
                <c:pt idx="3">
                  <c:v>1</c:v>
                </c:pt>
                <c:pt idx="4">
                  <c:v>5</c:v>
                </c:pt>
                <c:pt idx="5">
                  <c:v>4</c:v>
                </c:pt>
                <c:pt idx="6">
                  <c:v>2</c:v>
                </c:pt>
                <c:pt idx="7">
                  <c:v>1</c:v>
                </c:pt>
                <c:pt idx="8">
                  <c:v>2</c:v>
                </c:pt>
                <c:pt idx="9">
                  <c:v>0</c:v>
                </c:pt>
                <c:pt idx="10">
                  <c:v>2</c:v>
                </c:pt>
                <c:pt idx="11">
                  <c:v>2</c:v>
                </c:pt>
                <c:pt idx="12">
                  <c:v>2</c:v>
                </c:pt>
                <c:pt idx="13">
                  <c:v>2</c:v>
                </c:pt>
                <c:pt idx="14">
                  <c:v>0</c:v>
                </c:pt>
                <c:pt idx="15">
                  <c:v>1</c:v>
                </c:pt>
                <c:pt idx="16">
                  <c:v>2</c:v>
                </c:pt>
                <c:pt idx="17">
                  <c:v>3</c:v>
                </c:pt>
                <c:pt idx="18">
                  <c:v>3</c:v>
                </c:pt>
                <c:pt idx="19">
                  <c:v>2</c:v>
                </c:pt>
                <c:pt idx="20">
                  <c:v>7</c:v>
                </c:pt>
                <c:pt idx="21">
                  <c:v>8</c:v>
                </c:pt>
                <c:pt idx="22">
                  <c:v>7</c:v>
                </c:pt>
                <c:pt idx="23">
                  <c:v>12</c:v>
                </c:pt>
                <c:pt idx="24">
                  <c:v>18</c:v>
                </c:pt>
                <c:pt idx="25">
                  <c:v>16</c:v>
                </c:pt>
                <c:pt idx="26">
                  <c:v>9</c:v>
                </c:pt>
                <c:pt idx="27">
                  <c:v>12</c:v>
                </c:pt>
                <c:pt idx="28">
                  <c:v>19</c:v>
                </c:pt>
              </c:numCache>
            </c:numRef>
          </c:val>
          <c:smooth val="0"/>
          <c:extLst>
            <c:ext xmlns:c16="http://schemas.microsoft.com/office/drawing/2014/chart" uri="{C3380CC4-5D6E-409C-BE32-E72D297353CC}">
              <c16:uniqueId val="{0000001C-BF49-44EE-A751-322400C2C475}"/>
            </c:ext>
          </c:extLst>
        </c:ser>
        <c:dLbls>
          <c:showLegendKey val="0"/>
          <c:showVal val="0"/>
          <c:showCatName val="0"/>
          <c:showSerName val="0"/>
          <c:showPercent val="0"/>
          <c:showBubbleSize val="0"/>
        </c:dLbls>
        <c:marker val="1"/>
        <c:smooth val="0"/>
        <c:axId val="80484864"/>
        <c:axId val="207997760"/>
      </c:lineChart>
      <c:catAx>
        <c:axId val="80484864"/>
        <c:scaling>
          <c:orientation val="minMax"/>
        </c:scaling>
        <c:delete val="0"/>
        <c:axPos val="b"/>
        <c:majorGridlines>
          <c:spPr>
            <a:ln>
              <a:solidFill>
                <a:srgbClr val="B2B2B2"/>
              </a:solidFill>
            </a:ln>
          </c:spPr>
        </c:majorGridlines>
        <c:numFmt formatCode="General" sourceLinked="1"/>
        <c:majorTickMark val="out"/>
        <c:minorTickMark val="none"/>
        <c:tickLblPos val="nextTo"/>
        <c:spPr>
          <a:ln>
            <a:solidFill>
              <a:schemeClr val="tx1"/>
            </a:solidFill>
          </a:ln>
        </c:spPr>
        <c:txPr>
          <a:bodyPr rot="2700000" vert="horz"/>
          <a:lstStyle/>
          <a:p>
            <a:pPr>
              <a:defRPr sz="1200" baseline="0">
                <a:solidFill>
                  <a:schemeClr val="tx1"/>
                </a:solidFill>
                <a:latin typeface="Arial" pitchFamily="34" charset="0"/>
              </a:defRPr>
            </a:pPr>
            <a:endParaRPr lang="en-US"/>
          </a:p>
        </c:txPr>
        <c:crossAx val="207997760"/>
        <c:crossesAt val="0"/>
        <c:auto val="1"/>
        <c:lblAlgn val="ctr"/>
        <c:lblOffset val="100"/>
        <c:noMultiLvlLbl val="0"/>
      </c:catAx>
      <c:valAx>
        <c:axId val="207997760"/>
        <c:scaling>
          <c:orientation val="minMax"/>
        </c:scaling>
        <c:delete val="0"/>
        <c:axPos val="l"/>
        <c:majorGridlines>
          <c:spPr>
            <a:ln>
              <a:solidFill>
                <a:srgbClr val="B2B2B2"/>
              </a:solidFill>
            </a:ln>
          </c:spPr>
        </c:majorGridlines>
        <c:numFmt formatCode="General" sourceLinked="1"/>
        <c:majorTickMark val="out"/>
        <c:minorTickMark val="none"/>
        <c:tickLblPos val="nextTo"/>
        <c:spPr>
          <a:ln>
            <a:solidFill>
              <a:schemeClr val="tx1"/>
            </a:solidFill>
          </a:ln>
        </c:spPr>
        <c:txPr>
          <a:bodyPr/>
          <a:lstStyle/>
          <a:p>
            <a:pPr>
              <a:defRPr sz="1200" baseline="0">
                <a:solidFill>
                  <a:schemeClr val="tx1"/>
                </a:solidFill>
                <a:latin typeface="Arial" pitchFamily="34" charset="0"/>
              </a:defRPr>
            </a:pPr>
            <a:endParaRPr lang="en-US"/>
          </a:p>
        </c:txPr>
        <c:crossAx val="80484864"/>
        <c:crossesAt val="0"/>
        <c:crossBetween val="between"/>
        <c:majorUnit val="5"/>
      </c:valAx>
      <c:spPr>
        <a:solidFill>
          <a:schemeClr val="bg1">
            <a:lumMod val="75000"/>
          </a:schemeClr>
        </a:solidFill>
        <a:ln>
          <a:solidFill>
            <a:srgbClr val="B3B3B3"/>
          </a:solidFill>
        </a:ln>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7076965369631"/>
          <c:y val="0.15060579420175618"/>
          <c:w val="0.80723370516185444"/>
          <c:h val="0.63562076642987364"/>
        </c:manualLayout>
      </c:layout>
      <c:barChart>
        <c:barDir val="bar"/>
        <c:grouping val="stacked"/>
        <c:varyColors val="0"/>
        <c:ser>
          <c:idx val="0"/>
          <c:order val="0"/>
          <c:tx>
            <c:strRef>
              <c:f>Category!$A$2</c:f>
              <c:strCache>
                <c:ptCount val="1"/>
                <c:pt idx="0">
                  <c:v>do Fewer</c:v>
                </c:pt>
              </c:strCache>
            </c:strRef>
          </c:tx>
          <c:spPr>
            <a:solidFill>
              <a:srgbClr val="FFFFFF"/>
            </a:solidFill>
            <a:ln>
              <a:solidFill>
                <a:srgbClr val="000000"/>
              </a:solidFill>
            </a:ln>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8867-44ED-83E1-2A443BC902CA}"/>
                </c:ext>
              </c:extLst>
            </c:dLbl>
            <c:spPr>
              <a:noFill/>
              <a:ln>
                <a:noFill/>
              </a:ln>
              <a:effectLst/>
            </c:spPr>
            <c:txPr>
              <a:bodyPr/>
              <a:lstStyle/>
              <a:p>
                <a:pPr>
                  <a:defRPr sz="2000"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Category!$B$1:$D$1</c:f>
              <c:strCache>
                <c:ptCount val="3"/>
                <c:pt idx="0">
                  <c:v>1st Category</c:v>
                </c:pt>
                <c:pt idx="1">
                  <c:v>2nd Category</c:v>
                </c:pt>
                <c:pt idx="2">
                  <c:v>3rd Category</c:v>
                </c:pt>
              </c:strCache>
            </c:strRef>
          </c:cat>
          <c:val>
            <c:numRef>
              <c:f>Category!$B$2:$D$2</c:f>
              <c:numCache>
                <c:formatCode>General</c:formatCode>
                <c:ptCount val="3"/>
                <c:pt idx="0">
                  <c:v>110</c:v>
                </c:pt>
                <c:pt idx="1">
                  <c:v>4</c:v>
                </c:pt>
                <c:pt idx="2">
                  <c:v>0</c:v>
                </c:pt>
              </c:numCache>
            </c:numRef>
          </c:val>
          <c:extLst>
            <c:ext xmlns:c16="http://schemas.microsoft.com/office/drawing/2014/chart" uri="{C3380CC4-5D6E-409C-BE32-E72D297353CC}">
              <c16:uniqueId val="{00000001-8867-44ED-83E1-2A443BC902CA}"/>
            </c:ext>
          </c:extLst>
        </c:ser>
        <c:ser>
          <c:idx val="1"/>
          <c:order val="1"/>
          <c:tx>
            <c:strRef>
              <c:f>Category!$A$3</c:f>
              <c:strCache>
                <c:ptCount val="1"/>
                <c:pt idx="0">
                  <c:v>do Smarter</c:v>
                </c:pt>
              </c:strCache>
            </c:strRef>
          </c:tx>
          <c:spPr>
            <a:solidFill>
              <a:srgbClr val="999999"/>
            </a:solidFill>
            <a:ln>
              <a:solidFill>
                <a:srgbClr val="000000"/>
              </a:solidFill>
            </a:ln>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2-8867-44ED-83E1-2A443BC902CA}"/>
                </c:ext>
              </c:extLst>
            </c:dLbl>
            <c:spPr>
              <a:noFill/>
              <a:ln>
                <a:noFill/>
              </a:ln>
              <a:effectLst/>
            </c:spPr>
            <c:txPr>
              <a:bodyPr/>
              <a:lstStyle/>
              <a:p>
                <a:pPr>
                  <a:defRPr sz="2000" b="1" i="0" strike="noStrike"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Category!$B$1:$D$1</c:f>
              <c:strCache>
                <c:ptCount val="3"/>
                <c:pt idx="0">
                  <c:v>1st Category</c:v>
                </c:pt>
                <c:pt idx="1">
                  <c:v>2nd Category</c:v>
                </c:pt>
                <c:pt idx="2">
                  <c:v>3rd Category</c:v>
                </c:pt>
              </c:strCache>
            </c:strRef>
          </c:cat>
          <c:val>
            <c:numRef>
              <c:f>Category!$B$3:$D$3</c:f>
              <c:numCache>
                <c:formatCode>General</c:formatCode>
                <c:ptCount val="3"/>
                <c:pt idx="0">
                  <c:v>22</c:v>
                </c:pt>
                <c:pt idx="1">
                  <c:v>47</c:v>
                </c:pt>
                <c:pt idx="2">
                  <c:v>0</c:v>
                </c:pt>
              </c:numCache>
            </c:numRef>
          </c:val>
          <c:extLst>
            <c:ext xmlns:c16="http://schemas.microsoft.com/office/drawing/2014/chart" uri="{C3380CC4-5D6E-409C-BE32-E72D297353CC}">
              <c16:uniqueId val="{00000003-8867-44ED-83E1-2A443BC902CA}"/>
            </c:ext>
          </c:extLst>
        </c:ser>
        <c:ser>
          <c:idx val="2"/>
          <c:order val="2"/>
          <c:tx>
            <c:strRef>
              <c:f>Category!$A$4</c:f>
              <c:strCache>
                <c:ptCount val="1"/>
                <c:pt idx="0">
                  <c:v>do Faster</c:v>
                </c:pt>
              </c:strCache>
            </c:strRef>
          </c:tx>
          <c:spPr>
            <a:solidFill>
              <a:srgbClr val="FFFF00"/>
            </a:solidFill>
            <a:ln>
              <a:solidFill>
                <a:srgbClr val="000000"/>
              </a:solidFill>
            </a:ln>
          </c:spPr>
          <c:invertIfNegative val="0"/>
          <c:dLbls>
            <c:spPr>
              <a:noFill/>
              <a:ln>
                <a:noFill/>
              </a:ln>
              <a:effectLst/>
            </c:spPr>
            <c:txPr>
              <a:bodyPr/>
              <a:lstStyle/>
              <a:p>
                <a:pPr>
                  <a:defRPr sz="2000"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Category!$B$1:$D$1</c:f>
              <c:strCache>
                <c:ptCount val="3"/>
                <c:pt idx="0">
                  <c:v>1st Category</c:v>
                </c:pt>
                <c:pt idx="1">
                  <c:v>2nd Category</c:v>
                </c:pt>
                <c:pt idx="2">
                  <c:v>3rd Category</c:v>
                </c:pt>
              </c:strCache>
            </c:strRef>
          </c:cat>
          <c:val>
            <c:numRef>
              <c:f>Category!$B$4:$D$4</c:f>
              <c:numCache>
                <c:formatCode>General</c:formatCode>
                <c:ptCount val="3"/>
                <c:pt idx="0">
                  <c:v>14</c:v>
                </c:pt>
                <c:pt idx="1">
                  <c:v>6</c:v>
                </c:pt>
                <c:pt idx="2">
                  <c:v>6</c:v>
                </c:pt>
              </c:numCache>
            </c:numRef>
          </c:val>
          <c:extLst>
            <c:ext xmlns:c16="http://schemas.microsoft.com/office/drawing/2014/chart" uri="{C3380CC4-5D6E-409C-BE32-E72D297353CC}">
              <c16:uniqueId val="{00000004-8867-44ED-83E1-2A443BC902CA}"/>
            </c:ext>
          </c:extLst>
        </c:ser>
        <c:dLbls>
          <c:showLegendKey val="0"/>
          <c:showVal val="0"/>
          <c:showCatName val="0"/>
          <c:showSerName val="0"/>
          <c:showPercent val="0"/>
          <c:showBubbleSize val="0"/>
        </c:dLbls>
        <c:gapWidth val="50"/>
        <c:overlap val="100"/>
        <c:axId val="84690432"/>
        <c:axId val="208001216"/>
      </c:barChart>
      <c:catAx>
        <c:axId val="84690432"/>
        <c:scaling>
          <c:orientation val="minMax"/>
        </c:scaling>
        <c:delete val="0"/>
        <c:axPos val="b"/>
        <c:numFmt formatCode="General" sourceLinked="0"/>
        <c:majorTickMark val="out"/>
        <c:minorTickMark val="none"/>
        <c:tickLblPos val="nextTo"/>
        <c:spPr>
          <a:ln w="9360">
            <a:solidFill>
              <a:srgbClr val="878787"/>
            </a:solidFill>
            <a:round/>
          </a:ln>
        </c:spPr>
        <c:txPr>
          <a:bodyPr/>
          <a:lstStyle/>
          <a:p>
            <a:pPr>
              <a:defRPr sz="1600" baseline="0">
                <a:latin typeface="Verdana" panose="020B0604030504040204" pitchFamily="34" charset="0"/>
                <a:ea typeface="Verdana" panose="020B0604030504040204" pitchFamily="34" charset="0"/>
                <a:cs typeface="Verdana" panose="020B0604030504040204" pitchFamily="34" charset="0"/>
              </a:defRPr>
            </a:pPr>
            <a:endParaRPr lang="en-US"/>
          </a:p>
        </c:txPr>
        <c:crossAx val="208001216"/>
        <c:crossesAt val="0"/>
        <c:auto val="1"/>
        <c:lblAlgn val="ctr"/>
        <c:lblOffset val="100"/>
        <c:noMultiLvlLbl val="0"/>
      </c:catAx>
      <c:valAx>
        <c:axId val="208001216"/>
        <c:scaling>
          <c:orientation val="minMax"/>
          <c:max val="146"/>
          <c:min val="0"/>
        </c:scaling>
        <c:delete val="0"/>
        <c:axPos val="l"/>
        <c:majorGridlines>
          <c:spPr>
            <a:ln w="9360">
              <a:solidFill>
                <a:srgbClr val="878787"/>
              </a:solidFill>
              <a:round/>
            </a:ln>
          </c:spPr>
        </c:majorGridlines>
        <c:numFmt formatCode="General" sourceLinked="1"/>
        <c:majorTickMark val="out"/>
        <c:minorTickMark val="none"/>
        <c:tickLblPos val="nextTo"/>
        <c:spPr>
          <a:ln w="9360">
            <a:solidFill>
              <a:srgbClr val="878787"/>
            </a:solidFill>
            <a:round/>
          </a:ln>
        </c:spPr>
        <c:txPr>
          <a:bodyPr/>
          <a:lstStyle/>
          <a:p>
            <a:pPr>
              <a:defRPr sz="1200" baseline="0">
                <a:latin typeface="Arial" pitchFamily="34" charset="0"/>
              </a:defRPr>
            </a:pPr>
            <a:endParaRPr lang="en-US"/>
          </a:p>
        </c:txPr>
        <c:crossAx val="84690432"/>
        <c:crossesAt val="0"/>
        <c:crossBetween val="between"/>
      </c:valAx>
      <c:spPr>
        <a:solidFill>
          <a:schemeClr val="bg1">
            <a:lumMod val="75000"/>
          </a:schemeClr>
        </a:solidFill>
        <a:ln>
          <a:noFill/>
        </a:ln>
      </c:spPr>
    </c:plotArea>
    <c:legend>
      <c:legendPos val="r"/>
      <c:layout>
        <c:manualLayout>
          <c:xMode val="edge"/>
          <c:yMode val="edge"/>
          <c:x val="0.19523742344706924"/>
          <c:y val="1.6979416133628397E-2"/>
          <c:w val="0.62420702099737535"/>
          <c:h val="0.12759639319193095"/>
        </c:manualLayout>
      </c:layout>
      <c:overlay val="0"/>
      <c:spPr>
        <a:noFill/>
        <a:ln>
          <a:noFill/>
        </a:ln>
      </c:spPr>
      <c:txPr>
        <a:bodyPr/>
        <a:lstStyle/>
        <a:p>
          <a:pPr>
            <a:defRPr sz="2000" baseline="0">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109943945528403E-2"/>
          <c:y val="0.15851720326110827"/>
          <c:w val="0.91540822088644969"/>
          <c:h val="0.65158827644785777"/>
        </c:manualLayout>
      </c:layout>
      <c:lineChart>
        <c:grouping val="standard"/>
        <c:varyColors val="0"/>
        <c:ser>
          <c:idx val="0"/>
          <c:order val="0"/>
          <c:tx>
            <c:strRef>
              <c:f>CategoryYears!$B$1</c:f>
              <c:strCache>
                <c:ptCount val="1"/>
                <c:pt idx="0">
                  <c:v>do Fewer</c:v>
                </c:pt>
              </c:strCache>
            </c:strRef>
          </c:tx>
          <c:spPr>
            <a:ln w="28440">
              <a:solidFill>
                <a:srgbClr val="FFFF00"/>
              </a:solidFill>
              <a:round/>
            </a:ln>
          </c:spPr>
          <c:marker>
            <c:symbol val="none"/>
          </c:marker>
          <c:cat>
            <c:numRef>
              <c:f>CategoryYears!$A$2:$A$30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CategoryYears!$B$2:$B$30</c:f>
              <c:numCache>
                <c:formatCode>General</c:formatCode>
                <c:ptCount val="29"/>
                <c:pt idx="0">
                  <c:v>0</c:v>
                </c:pt>
                <c:pt idx="1">
                  <c:v>2</c:v>
                </c:pt>
                <c:pt idx="2">
                  <c:v>0</c:v>
                </c:pt>
                <c:pt idx="3">
                  <c:v>0</c:v>
                </c:pt>
                <c:pt idx="4">
                  <c:v>1</c:v>
                </c:pt>
                <c:pt idx="5">
                  <c:v>2</c:v>
                </c:pt>
                <c:pt idx="6">
                  <c:v>2</c:v>
                </c:pt>
                <c:pt idx="7">
                  <c:v>1</c:v>
                </c:pt>
                <c:pt idx="8">
                  <c:v>0</c:v>
                </c:pt>
                <c:pt idx="9">
                  <c:v>0</c:v>
                </c:pt>
                <c:pt idx="10">
                  <c:v>2</c:v>
                </c:pt>
                <c:pt idx="11">
                  <c:v>0</c:v>
                </c:pt>
                <c:pt idx="12">
                  <c:v>2</c:v>
                </c:pt>
                <c:pt idx="13">
                  <c:v>1</c:v>
                </c:pt>
                <c:pt idx="14">
                  <c:v>0</c:v>
                </c:pt>
                <c:pt idx="15">
                  <c:v>1</c:v>
                </c:pt>
                <c:pt idx="16">
                  <c:v>1</c:v>
                </c:pt>
                <c:pt idx="17">
                  <c:v>2</c:v>
                </c:pt>
                <c:pt idx="18">
                  <c:v>2</c:v>
                </c:pt>
                <c:pt idx="19">
                  <c:v>2</c:v>
                </c:pt>
                <c:pt idx="20">
                  <c:v>6</c:v>
                </c:pt>
                <c:pt idx="21">
                  <c:v>5</c:v>
                </c:pt>
                <c:pt idx="22">
                  <c:v>7</c:v>
                </c:pt>
                <c:pt idx="23">
                  <c:v>11</c:v>
                </c:pt>
                <c:pt idx="24">
                  <c:v>17</c:v>
                </c:pt>
                <c:pt idx="25">
                  <c:v>14</c:v>
                </c:pt>
                <c:pt idx="26">
                  <c:v>7</c:v>
                </c:pt>
                <c:pt idx="27">
                  <c:v>9</c:v>
                </c:pt>
                <c:pt idx="28">
                  <c:v>17</c:v>
                </c:pt>
              </c:numCache>
            </c:numRef>
          </c:val>
          <c:smooth val="0"/>
          <c:extLst>
            <c:ext xmlns:c16="http://schemas.microsoft.com/office/drawing/2014/chart" uri="{C3380CC4-5D6E-409C-BE32-E72D297353CC}">
              <c16:uniqueId val="{00000000-F087-473C-B344-35F23C83BE6C}"/>
            </c:ext>
          </c:extLst>
        </c:ser>
        <c:ser>
          <c:idx val="1"/>
          <c:order val="1"/>
          <c:tx>
            <c:strRef>
              <c:f>CategoryYears!$C$1</c:f>
              <c:strCache>
                <c:ptCount val="1"/>
                <c:pt idx="0">
                  <c:v>do Smarter</c:v>
                </c:pt>
              </c:strCache>
            </c:strRef>
          </c:tx>
          <c:spPr>
            <a:ln w="28440">
              <a:solidFill>
                <a:schemeClr val="accent1"/>
              </a:solidFill>
              <a:round/>
            </a:ln>
          </c:spPr>
          <c:marker>
            <c:symbol val="none"/>
          </c:marker>
          <c:cat>
            <c:numRef>
              <c:f>CategoryYears!$A$2:$A$30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CategoryYears!$C$2:$C$30</c:f>
              <c:numCache>
                <c:formatCode>General</c:formatCode>
                <c:ptCount val="29"/>
                <c:pt idx="0">
                  <c:v>0</c:v>
                </c:pt>
                <c:pt idx="1">
                  <c:v>1</c:v>
                </c:pt>
                <c:pt idx="2">
                  <c:v>1</c:v>
                </c:pt>
                <c:pt idx="3">
                  <c:v>1</c:v>
                </c:pt>
                <c:pt idx="4">
                  <c:v>2</c:v>
                </c:pt>
                <c:pt idx="5">
                  <c:v>2</c:v>
                </c:pt>
                <c:pt idx="6">
                  <c:v>0</c:v>
                </c:pt>
                <c:pt idx="7">
                  <c:v>0</c:v>
                </c:pt>
                <c:pt idx="8">
                  <c:v>1</c:v>
                </c:pt>
                <c:pt idx="9">
                  <c:v>0</c:v>
                </c:pt>
                <c:pt idx="10">
                  <c:v>1</c:v>
                </c:pt>
                <c:pt idx="11">
                  <c:v>2</c:v>
                </c:pt>
                <c:pt idx="12">
                  <c:v>0</c:v>
                </c:pt>
                <c:pt idx="13">
                  <c:v>0</c:v>
                </c:pt>
                <c:pt idx="14">
                  <c:v>0</c:v>
                </c:pt>
                <c:pt idx="15">
                  <c:v>0</c:v>
                </c:pt>
                <c:pt idx="16">
                  <c:v>0</c:v>
                </c:pt>
                <c:pt idx="17">
                  <c:v>2</c:v>
                </c:pt>
                <c:pt idx="18">
                  <c:v>1</c:v>
                </c:pt>
                <c:pt idx="19">
                  <c:v>1</c:v>
                </c:pt>
                <c:pt idx="20">
                  <c:v>4</c:v>
                </c:pt>
                <c:pt idx="21">
                  <c:v>4</c:v>
                </c:pt>
                <c:pt idx="22">
                  <c:v>4</c:v>
                </c:pt>
                <c:pt idx="23">
                  <c:v>8</c:v>
                </c:pt>
                <c:pt idx="24">
                  <c:v>10</c:v>
                </c:pt>
                <c:pt idx="25">
                  <c:v>5</c:v>
                </c:pt>
                <c:pt idx="26">
                  <c:v>8</c:v>
                </c:pt>
                <c:pt idx="27">
                  <c:v>6</c:v>
                </c:pt>
                <c:pt idx="28">
                  <c:v>5</c:v>
                </c:pt>
              </c:numCache>
            </c:numRef>
          </c:val>
          <c:smooth val="0"/>
          <c:extLst>
            <c:ext xmlns:c16="http://schemas.microsoft.com/office/drawing/2014/chart" uri="{C3380CC4-5D6E-409C-BE32-E72D297353CC}">
              <c16:uniqueId val="{00000001-F087-473C-B344-35F23C83BE6C}"/>
            </c:ext>
          </c:extLst>
        </c:ser>
        <c:ser>
          <c:idx val="2"/>
          <c:order val="2"/>
          <c:tx>
            <c:strRef>
              <c:f>CategoryYears!$D$1</c:f>
              <c:strCache>
                <c:ptCount val="1"/>
                <c:pt idx="0">
                  <c:v>do Faster</c:v>
                </c:pt>
              </c:strCache>
            </c:strRef>
          </c:tx>
          <c:spPr>
            <a:ln w="28440">
              <a:solidFill>
                <a:schemeClr val="tx1"/>
              </a:solidFill>
              <a:custDash/>
              <a:round/>
            </a:ln>
          </c:spPr>
          <c:marker>
            <c:symbol val="none"/>
          </c:marker>
          <c:cat>
            <c:numRef>
              <c:f>CategoryYears!$A$2:$A$30</c:f>
              <c:numCache>
                <c:formatCode>General</c:formatCode>
                <c:ptCount val="29"/>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numCache>
            </c:numRef>
          </c:cat>
          <c:val>
            <c:numRef>
              <c:f>CategoryYears!$D$2:$D$30</c:f>
              <c:numCache>
                <c:formatCode>General</c:formatCode>
                <c:ptCount val="29"/>
                <c:pt idx="0">
                  <c:v>0</c:v>
                </c:pt>
                <c:pt idx="1">
                  <c:v>1</c:v>
                </c:pt>
                <c:pt idx="2">
                  <c:v>1</c:v>
                </c:pt>
                <c:pt idx="3">
                  <c:v>0</c:v>
                </c:pt>
                <c:pt idx="4">
                  <c:v>2</c:v>
                </c:pt>
                <c:pt idx="5">
                  <c:v>3</c:v>
                </c:pt>
                <c:pt idx="6">
                  <c:v>0</c:v>
                </c:pt>
                <c:pt idx="7">
                  <c:v>0</c:v>
                </c:pt>
                <c:pt idx="8">
                  <c:v>1</c:v>
                </c:pt>
                <c:pt idx="9">
                  <c:v>0</c:v>
                </c:pt>
                <c:pt idx="10">
                  <c:v>0</c:v>
                </c:pt>
                <c:pt idx="11">
                  <c:v>1</c:v>
                </c:pt>
                <c:pt idx="12">
                  <c:v>0</c:v>
                </c:pt>
                <c:pt idx="13">
                  <c:v>1</c:v>
                </c:pt>
                <c:pt idx="14">
                  <c:v>0</c:v>
                </c:pt>
                <c:pt idx="15">
                  <c:v>0</c:v>
                </c:pt>
                <c:pt idx="16">
                  <c:v>1</c:v>
                </c:pt>
                <c:pt idx="17">
                  <c:v>0</c:v>
                </c:pt>
                <c:pt idx="18">
                  <c:v>1</c:v>
                </c:pt>
                <c:pt idx="19">
                  <c:v>0</c:v>
                </c:pt>
                <c:pt idx="20">
                  <c:v>0</c:v>
                </c:pt>
                <c:pt idx="21">
                  <c:v>3</c:v>
                </c:pt>
                <c:pt idx="22">
                  <c:v>2</c:v>
                </c:pt>
                <c:pt idx="23">
                  <c:v>3</c:v>
                </c:pt>
                <c:pt idx="24">
                  <c:v>0</c:v>
                </c:pt>
                <c:pt idx="25">
                  <c:v>1</c:v>
                </c:pt>
                <c:pt idx="26">
                  <c:v>0</c:v>
                </c:pt>
                <c:pt idx="27">
                  <c:v>1</c:v>
                </c:pt>
                <c:pt idx="28">
                  <c:v>4</c:v>
                </c:pt>
              </c:numCache>
            </c:numRef>
          </c:val>
          <c:smooth val="0"/>
          <c:extLst>
            <c:ext xmlns:c16="http://schemas.microsoft.com/office/drawing/2014/chart" uri="{C3380CC4-5D6E-409C-BE32-E72D297353CC}">
              <c16:uniqueId val="{00000002-F087-473C-B344-35F23C83BE6C}"/>
            </c:ext>
          </c:extLst>
        </c:ser>
        <c:dLbls>
          <c:showLegendKey val="0"/>
          <c:showVal val="0"/>
          <c:showCatName val="0"/>
          <c:showSerName val="0"/>
          <c:showPercent val="0"/>
          <c:showBubbleSize val="0"/>
        </c:dLbls>
        <c:smooth val="0"/>
        <c:axId val="84944384"/>
        <c:axId val="208002368"/>
      </c:lineChart>
      <c:catAx>
        <c:axId val="84944384"/>
        <c:scaling>
          <c:orientation val="minMax"/>
        </c:scaling>
        <c:delete val="0"/>
        <c:axPos val="b"/>
        <c:majorGridlines>
          <c:spPr>
            <a:ln>
              <a:solidFill>
                <a:srgbClr val="CCCCCC"/>
              </a:solidFill>
            </a:ln>
          </c:spPr>
        </c:majorGridlines>
        <c:numFmt formatCode="General" sourceLinked="1"/>
        <c:majorTickMark val="out"/>
        <c:minorTickMark val="none"/>
        <c:tickLblPos val="nextTo"/>
        <c:spPr>
          <a:ln w="9360">
            <a:solidFill>
              <a:schemeClr val="tx1"/>
            </a:solidFill>
            <a:round/>
          </a:ln>
        </c:spPr>
        <c:txPr>
          <a:bodyPr rot="2700000"/>
          <a:lstStyle/>
          <a:p>
            <a:pPr>
              <a:defRPr sz="1100" baseline="0">
                <a:latin typeface="Arial" pitchFamily="34" charset="0"/>
              </a:defRPr>
            </a:pPr>
            <a:endParaRPr lang="en-US"/>
          </a:p>
        </c:txPr>
        <c:crossAx val="208002368"/>
        <c:crossesAt val="0"/>
        <c:auto val="1"/>
        <c:lblAlgn val="ctr"/>
        <c:lblOffset val="100"/>
        <c:noMultiLvlLbl val="0"/>
      </c:catAx>
      <c:valAx>
        <c:axId val="208002368"/>
        <c:scaling>
          <c:orientation val="minMax"/>
        </c:scaling>
        <c:delete val="0"/>
        <c:axPos val="l"/>
        <c:majorGridlines>
          <c:spPr>
            <a:ln w="9360">
              <a:solidFill>
                <a:srgbClr val="CCCCCC"/>
              </a:solidFill>
              <a:round/>
            </a:ln>
          </c:spPr>
        </c:majorGridlines>
        <c:numFmt formatCode="General" sourceLinked="1"/>
        <c:majorTickMark val="out"/>
        <c:minorTickMark val="none"/>
        <c:tickLblPos val="nextTo"/>
        <c:spPr>
          <a:ln w="9360">
            <a:solidFill>
              <a:schemeClr val="tx1"/>
            </a:solidFill>
            <a:round/>
          </a:ln>
        </c:spPr>
        <c:txPr>
          <a:bodyPr/>
          <a:lstStyle/>
          <a:p>
            <a:pPr algn="just">
              <a:defRPr sz="1600" strike="noStrike" baseline="0">
                <a:latin typeface="Arial" pitchFamily="34" charset="0"/>
              </a:defRPr>
            </a:pPr>
            <a:endParaRPr lang="en-US"/>
          </a:p>
        </c:txPr>
        <c:crossAx val="84944384"/>
        <c:crossesAt val="0"/>
        <c:crossBetween val="between"/>
        <c:majorUnit val="5"/>
      </c:valAx>
      <c:spPr>
        <a:solidFill>
          <a:schemeClr val="bg1">
            <a:lumMod val="75000"/>
          </a:schemeClr>
        </a:solidFill>
        <a:ln>
          <a:noFill/>
        </a:ln>
      </c:spPr>
    </c:plotArea>
    <c:legend>
      <c:legendPos val="r"/>
      <c:layout>
        <c:manualLayout>
          <c:xMode val="edge"/>
          <c:yMode val="edge"/>
          <c:x val="0.15483963101288328"/>
          <c:y val="1.796592312187676E-2"/>
          <c:w val="0.73024979233028364"/>
          <c:h val="0.10238457496074671"/>
        </c:manualLayout>
      </c:layout>
      <c:overlay val="0"/>
      <c:spPr>
        <a:noFill/>
        <a:ln>
          <a:noFill/>
        </a:ln>
      </c:spPr>
      <c:txPr>
        <a:bodyPr/>
        <a:lstStyle/>
        <a:p>
          <a:pPr>
            <a:defRPr sz="2000" baseline="0">
              <a:latin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2299978127734058"/>
          <c:y val="0.1655250130585299"/>
          <c:w val="0.65939610673665772"/>
          <c:h val="0.70070384056128132"/>
        </c:manualLayout>
      </c:layout>
      <c:barChart>
        <c:barDir val="bar"/>
        <c:grouping val="stacked"/>
        <c:varyColors val="0"/>
        <c:ser>
          <c:idx val="0"/>
          <c:order val="0"/>
          <c:tx>
            <c:strRef>
              <c:f>PrimaryGoal!$B$1</c:f>
              <c:strCache>
                <c:ptCount val="1"/>
                <c:pt idx="0">
                  <c:v>1st Primary goal</c:v>
                </c:pt>
              </c:strCache>
            </c:strRef>
          </c:tx>
          <c:spPr>
            <a:solidFill>
              <a:srgbClr val="FFFFFF"/>
            </a:solidFill>
            <a:ln>
              <a:solidFill>
                <a:srgbClr val="000000"/>
              </a:solidFill>
            </a:ln>
          </c:spPr>
          <c:invertIfNegative val="0"/>
          <c:dLbls>
            <c:spPr>
              <a:noFill/>
              <a:ln>
                <a:noFill/>
              </a:ln>
              <a:effectLst/>
            </c:spPr>
            <c:txPr>
              <a:bodyPr/>
              <a:lstStyle/>
              <a:p>
                <a:pPr>
                  <a:defRPr sz="1800" b="1"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PrimaryGoal!$A$2:$A$7</c:f>
              <c:strCache>
                <c:ptCount val="6"/>
                <c:pt idx="0">
                  <c:v>Reducing the number of mutants</c:v>
                </c:pt>
                <c:pt idx="1">
                  <c:v>Executing faster</c:v>
                </c:pt>
                <c:pt idx="2">
                  <c:v>Detecting equivalent mutants</c:v>
                </c:pt>
                <c:pt idx="3">
                  <c:v>Automatically generating test cases</c:v>
                </c:pt>
                <c:pt idx="4">
                  <c:v>Reducing the number of test cases or
   the number of test case executions</c:v>
                </c:pt>
                <c:pt idx="5">
                  <c:v>Avoiding the creation of certain mutants</c:v>
                </c:pt>
              </c:strCache>
            </c:strRef>
          </c:cat>
          <c:val>
            <c:numRef>
              <c:f>PrimaryGoal!$B$2:$B$7</c:f>
              <c:numCache>
                <c:formatCode>General</c:formatCode>
                <c:ptCount val="6"/>
                <c:pt idx="0">
                  <c:v>61</c:v>
                </c:pt>
                <c:pt idx="1">
                  <c:v>31</c:v>
                </c:pt>
                <c:pt idx="2">
                  <c:v>20</c:v>
                </c:pt>
                <c:pt idx="3">
                  <c:v>9</c:v>
                </c:pt>
                <c:pt idx="4">
                  <c:v>13</c:v>
                </c:pt>
                <c:pt idx="5">
                  <c:v>12</c:v>
                </c:pt>
              </c:numCache>
            </c:numRef>
          </c:val>
          <c:extLst>
            <c:ext xmlns:c16="http://schemas.microsoft.com/office/drawing/2014/chart" uri="{C3380CC4-5D6E-409C-BE32-E72D297353CC}">
              <c16:uniqueId val="{00000000-5AF6-47E4-85A6-BB3E1D387137}"/>
            </c:ext>
          </c:extLst>
        </c:ser>
        <c:ser>
          <c:idx val="1"/>
          <c:order val="1"/>
          <c:tx>
            <c:strRef>
              <c:f>PrimaryGoal!$C$1</c:f>
              <c:strCache>
                <c:ptCount val="1"/>
                <c:pt idx="0">
                  <c:v>2nd Primary goal</c:v>
                </c:pt>
              </c:strCache>
            </c:strRef>
          </c:tx>
          <c:spPr>
            <a:solidFill>
              <a:srgbClr val="B2B2B2"/>
            </a:solidFill>
            <a:ln>
              <a:solidFill>
                <a:srgbClr val="000000"/>
              </a:solidFill>
            </a:ln>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01-5AF6-47E4-85A6-BB3E1D387137}"/>
                </c:ext>
              </c:extLst>
            </c:dLbl>
            <c:spPr>
              <a:noFill/>
              <a:ln>
                <a:noFill/>
              </a:ln>
              <a:effectLst/>
            </c:spPr>
            <c:txPr>
              <a:bodyPr/>
              <a:lstStyle/>
              <a:p>
                <a:pPr>
                  <a:defRPr sz="1800"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PrimaryGoal!$A$2:$A$7</c:f>
              <c:strCache>
                <c:ptCount val="6"/>
                <c:pt idx="0">
                  <c:v>Reducing the number of mutants</c:v>
                </c:pt>
                <c:pt idx="1">
                  <c:v>Executing faster</c:v>
                </c:pt>
                <c:pt idx="2">
                  <c:v>Detecting equivalent mutants</c:v>
                </c:pt>
                <c:pt idx="3">
                  <c:v>Automatically generating test cases</c:v>
                </c:pt>
                <c:pt idx="4">
                  <c:v>Reducing the number of test cases or
   the number of test case executions</c:v>
                </c:pt>
                <c:pt idx="5">
                  <c:v>Avoiding the creation of certain mutants</c:v>
                </c:pt>
              </c:strCache>
            </c:strRef>
          </c:cat>
          <c:val>
            <c:numRef>
              <c:f>PrimaryGoal!$C$2:$C$7</c:f>
              <c:numCache>
                <c:formatCode>General</c:formatCode>
                <c:ptCount val="6"/>
                <c:pt idx="0">
                  <c:v>1</c:v>
                </c:pt>
                <c:pt idx="1">
                  <c:v>1</c:v>
                </c:pt>
                <c:pt idx="2">
                  <c:v>3</c:v>
                </c:pt>
                <c:pt idx="3">
                  <c:v>7</c:v>
                </c:pt>
                <c:pt idx="4">
                  <c:v>2</c:v>
                </c:pt>
                <c:pt idx="5">
                  <c:v>0</c:v>
                </c:pt>
              </c:numCache>
            </c:numRef>
          </c:val>
          <c:extLst>
            <c:ext xmlns:c16="http://schemas.microsoft.com/office/drawing/2014/chart" uri="{C3380CC4-5D6E-409C-BE32-E72D297353CC}">
              <c16:uniqueId val="{00000002-5AF6-47E4-85A6-BB3E1D387137}"/>
            </c:ext>
          </c:extLst>
        </c:ser>
        <c:dLbls>
          <c:showLegendKey val="0"/>
          <c:showVal val="0"/>
          <c:showCatName val="0"/>
          <c:showSerName val="0"/>
          <c:showPercent val="0"/>
          <c:showBubbleSize val="0"/>
        </c:dLbls>
        <c:gapWidth val="50"/>
        <c:overlap val="100"/>
        <c:axId val="86278656"/>
        <c:axId val="222678976"/>
      </c:barChart>
      <c:catAx>
        <c:axId val="86278656"/>
        <c:scaling>
          <c:orientation val="minMax"/>
        </c:scaling>
        <c:delete val="0"/>
        <c:axPos val="b"/>
        <c:numFmt formatCode="General" sourceLinked="0"/>
        <c:majorTickMark val="out"/>
        <c:minorTickMark val="none"/>
        <c:tickLblPos val="nextTo"/>
        <c:spPr>
          <a:ln w="9360">
            <a:solidFill>
              <a:schemeClr val="tx1"/>
            </a:solidFill>
            <a:round/>
          </a:ln>
        </c:spPr>
        <c:txPr>
          <a:bodyPr/>
          <a:lstStyle/>
          <a:p>
            <a:pPr>
              <a:defRPr sz="1200" baseline="0">
                <a:latin typeface="Arial" pitchFamily="34" charset="0"/>
              </a:defRPr>
            </a:pPr>
            <a:endParaRPr lang="en-US"/>
          </a:p>
        </c:txPr>
        <c:crossAx val="222678976"/>
        <c:crossesAt val="0"/>
        <c:auto val="1"/>
        <c:lblAlgn val="ctr"/>
        <c:lblOffset val="100"/>
        <c:noMultiLvlLbl val="0"/>
      </c:catAx>
      <c:valAx>
        <c:axId val="222678976"/>
        <c:scaling>
          <c:orientation val="minMax"/>
          <c:max val="63"/>
          <c:min val="0"/>
        </c:scaling>
        <c:delete val="0"/>
        <c:axPos val="l"/>
        <c:majorGridlines>
          <c:spPr>
            <a:ln w="9360">
              <a:solidFill>
                <a:srgbClr val="B2B2B2"/>
              </a:solidFill>
              <a:round/>
            </a:ln>
          </c:spPr>
        </c:majorGridlines>
        <c:numFmt formatCode="General" sourceLinked="1"/>
        <c:majorTickMark val="out"/>
        <c:minorTickMark val="none"/>
        <c:tickLblPos val="nextTo"/>
        <c:spPr>
          <a:ln w="9360">
            <a:solidFill>
              <a:schemeClr val="tx1"/>
            </a:solidFill>
            <a:round/>
          </a:ln>
        </c:spPr>
        <c:txPr>
          <a:bodyPr/>
          <a:lstStyle/>
          <a:p>
            <a:pPr>
              <a:defRPr sz="1200" baseline="0">
                <a:latin typeface="Arial" pitchFamily="34" charset="0"/>
              </a:defRPr>
            </a:pPr>
            <a:endParaRPr lang="en-US"/>
          </a:p>
        </c:txPr>
        <c:crossAx val="86278656"/>
        <c:crossesAt val="0"/>
        <c:crossBetween val="between"/>
      </c:valAx>
      <c:spPr>
        <a:solidFill>
          <a:schemeClr val="bg1">
            <a:lumMod val="75000"/>
          </a:schemeClr>
        </a:solidFill>
        <a:ln>
          <a:noFill/>
        </a:ln>
      </c:spPr>
    </c:plotArea>
    <c:legend>
      <c:legendPos val="r"/>
      <c:layout>
        <c:manualLayout>
          <c:xMode val="edge"/>
          <c:yMode val="edge"/>
          <c:x val="0.34212399377918384"/>
          <c:y val="2.8621824638396531E-2"/>
          <c:w val="0.36991111753027606"/>
          <c:h val="0.11088672013506681"/>
        </c:manualLayout>
      </c:layout>
      <c:overlay val="0"/>
      <c:spPr>
        <a:noFill/>
        <a:ln>
          <a:noFill/>
        </a:ln>
      </c:spPr>
      <c:txPr>
        <a:bodyPr/>
        <a:lstStyle/>
        <a:p>
          <a:pPr>
            <a:defRPr sz="1200" baseline="0">
              <a:latin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594236657917758"/>
          <c:y val="0.10607511399178796"/>
          <c:w val="0.706887467191601"/>
          <c:h val="0.8292383738204846"/>
        </c:manualLayout>
      </c:layout>
      <c:barChart>
        <c:barDir val="bar"/>
        <c:grouping val="stacked"/>
        <c:varyColors val="0"/>
        <c:ser>
          <c:idx val="0"/>
          <c:order val="0"/>
          <c:tx>
            <c:strRef>
              <c:f>Technique!$B$1</c:f>
              <c:strCache>
                <c:ptCount val="1"/>
                <c:pt idx="0">
                  <c:v>Used as 1st Technique</c:v>
                </c:pt>
              </c:strCache>
            </c:strRef>
          </c:tx>
          <c:spPr>
            <a:solidFill>
              <a:srgbClr val="FFFFFF"/>
            </a:solidFill>
            <a:ln>
              <a:solidFill>
                <a:srgbClr val="000000"/>
              </a:solidFill>
            </a:ln>
          </c:spPr>
          <c:invertIfNegative val="0"/>
          <c:dLbls>
            <c:spPr>
              <a:noFill/>
              <a:ln>
                <a:noFill/>
              </a:ln>
              <a:effectLst/>
            </c:spPr>
            <c:txPr>
              <a:bodyPr/>
              <a:lstStyle/>
              <a:p>
                <a:pPr>
                  <a:defRPr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Technique!$A$2:$A$24</c:f>
              <c:strCache>
                <c:ptCount val="22"/>
                <c:pt idx="0">
                  <c:v>Optimization of generation, execution ...</c:v>
                </c:pt>
                <c:pt idx="1">
                  <c:v>Control-flow analysis</c:v>
                </c:pt>
                <c:pt idx="2">
                  <c:v>Evolutionary algorithms</c:v>
                </c:pt>
                <c:pt idx="3">
                  <c:v>Selective Mutation</c:v>
                </c:pt>
                <c:pt idx="4">
                  <c:v>Higher Order Mutation</c:v>
                </c:pt>
                <c:pt idx="5">
                  <c:v>Data-flow analysis</c:v>
                </c:pt>
                <c:pt idx="6">
                  <c:v>Metamutants</c:v>
                </c:pt>
                <c:pt idx="7">
                  <c:v>Random Mutation</c:v>
                </c:pt>
                <c:pt idx="8">
                  <c:v>Weak Mutation</c:v>
                </c:pt>
                <c:pt idx="9">
                  <c:v>Sufficient Operators</c:v>
                </c:pt>
                <c:pt idx="10">
                  <c:v>Parallel execution</c:v>
                </c:pt>
                <c:pt idx="11">
                  <c:v>One-op Mutation</c:v>
                </c:pt>
                <c:pt idx="12">
                  <c:v>Compiler Optimization</c:v>
                </c:pt>
                <c:pt idx="13">
                  <c:v>Serial Execution</c:v>
                </c:pt>
                <c:pt idx="14">
                  <c:v>Model Based Testing (MBT)</c:v>
                </c:pt>
                <c:pt idx="15">
                  <c:v>Constrained Mutation</c:v>
                </c:pt>
                <c:pt idx="16">
                  <c:v>State-based analysis</c:v>
                </c:pt>
                <c:pt idx="17">
                  <c:v>Minimal Mutation</c:v>
                </c:pt>
                <c:pt idx="18">
                  <c:v>Execution Trace Analysis</c:v>
                </c:pt>
                <c:pt idx="19">
                  <c:v>Minimization and Prioritization of test sets</c:v>
                </c:pt>
                <c:pt idx="20">
                  <c:v>Sequential and Orderly Mutation</c:v>
                </c:pt>
                <c:pt idx="21">
                  <c:v>Firm Mutation</c:v>
                </c:pt>
              </c:strCache>
            </c:strRef>
          </c:cat>
          <c:val>
            <c:numRef>
              <c:f>Technique!$B$2:$B$24</c:f>
              <c:numCache>
                <c:formatCode>General</c:formatCode>
                <c:ptCount val="23"/>
                <c:pt idx="0">
                  <c:v>27</c:v>
                </c:pt>
                <c:pt idx="1">
                  <c:v>19</c:v>
                </c:pt>
                <c:pt idx="2">
                  <c:v>17</c:v>
                </c:pt>
                <c:pt idx="3">
                  <c:v>13</c:v>
                </c:pt>
                <c:pt idx="4">
                  <c:v>9</c:v>
                </c:pt>
                <c:pt idx="5">
                  <c:v>10</c:v>
                </c:pt>
                <c:pt idx="6">
                  <c:v>6</c:v>
                </c:pt>
                <c:pt idx="7">
                  <c:v>7</c:v>
                </c:pt>
                <c:pt idx="8">
                  <c:v>3</c:v>
                </c:pt>
                <c:pt idx="9">
                  <c:v>7</c:v>
                </c:pt>
                <c:pt idx="10">
                  <c:v>5</c:v>
                </c:pt>
                <c:pt idx="11">
                  <c:v>5</c:v>
                </c:pt>
                <c:pt idx="12">
                  <c:v>2</c:v>
                </c:pt>
                <c:pt idx="13">
                  <c:v>4</c:v>
                </c:pt>
                <c:pt idx="14">
                  <c:v>4</c:v>
                </c:pt>
                <c:pt idx="15">
                  <c:v>1</c:v>
                </c:pt>
                <c:pt idx="16">
                  <c:v>1</c:v>
                </c:pt>
                <c:pt idx="17">
                  <c:v>2</c:v>
                </c:pt>
                <c:pt idx="18">
                  <c:v>1</c:v>
                </c:pt>
                <c:pt idx="19">
                  <c:v>1</c:v>
                </c:pt>
                <c:pt idx="20">
                  <c:v>1</c:v>
                </c:pt>
                <c:pt idx="21">
                  <c:v>1</c:v>
                </c:pt>
              </c:numCache>
            </c:numRef>
          </c:val>
          <c:extLst>
            <c:ext xmlns:c16="http://schemas.microsoft.com/office/drawing/2014/chart" uri="{C3380CC4-5D6E-409C-BE32-E72D297353CC}">
              <c16:uniqueId val="{00000000-A1E4-4195-869A-23DB5CF2C1A7}"/>
            </c:ext>
          </c:extLst>
        </c:ser>
        <c:ser>
          <c:idx val="1"/>
          <c:order val="1"/>
          <c:tx>
            <c:strRef>
              <c:f>Technique!$C$1</c:f>
              <c:strCache>
                <c:ptCount val="1"/>
                <c:pt idx="0">
                  <c:v>Used as 2nd Technique</c:v>
                </c:pt>
              </c:strCache>
            </c:strRef>
          </c:tx>
          <c:spPr>
            <a:solidFill>
              <a:srgbClr val="999999"/>
            </a:solidFill>
            <a:ln>
              <a:solidFill>
                <a:srgbClr val="000000"/>
              </a:solidFill>
            </a:ln>
          </c:spPr>
          <c:invertIfNegative val="0"/>
          <c:dLbls>
            <c:dLbl>
              <c:idx val="9"/>
              <c:delete val="1"/>
              <c:extLst>
                <c:ext xmlns:c15="http://schemas.microsoft.com/office/drawing/2012/chart" uri="{CE6537A1-D6FC-4f65-9D91-7224C49458BB}"/>
                <c:ext xmlns:c16="http://schemas.microsoft.com/office/drawing/2014/chart" uri="{C3380CC4-5D6E-409C-BE32-E72D297353CC}">
                  <c16:uniqueId val="{00000001-A1E4-4195-869A-23DB5CF2C1A7}"/>
                </c:ext>
              </c:extLst>
            </c:dLbl>
            <c:dLbl>
              <c:idx val="11"/>
              <c:delete val="1"/>
              <c:extLst>
                <c:ext xmlns:c15="http://schemas.microsoft.com/office/drawing/2012/chart" uri="{CE6537A1-D6FC-4f65-9D91-7224C49458BB}"/>
                <c:ext xmlns:c16="http://schemas.microsoft.com/office/drawing/2014/chart" uri="{C3380CC4-5D6E-409C-BE32-E72D297353CC}">
                  <c16:uniqueId val="{00000002-A1E4-4195-869A-23DB5CF2C1A7}"/>
                </c:ext>
              </c:extLst>
            </c:dLbl>
            <c:dLbl>
              <c:idx val="13"/>
              <c:delete val="1"/>
              <c:extLst>
                <c:ext xmlns:c15="http://schemas.microsoft.com/office/drawing/2012/chart" uri="{CE6537A1-D6FC-4f65-9D91-7224C49458BB}"/>
                <c:ext xmlns:c16="http://schemas.microsoft.com/office/drawing/2014/chart" uri="{C3380CC4-5D6E-409C-BE32-E72D297353CC}">
                  <c16:uniqueId val="{00000003-A1E4-4195-869A-23DB5CF2C1A7}"/>
                </c:ext>
              </c:extLst>
            </c:dLbl>
            <c:dLbl>
              <c:idx val="14"/>
              <c:delete val="1"/>
              <c:extLst>
                <c:ext xmlns:c15="http://schemas.microsoft.com/office/drawing/2012/chart" uri="{CE6537A1-D6FC-4f65-9D91-7224C49458BB}"/>
                <c:ext xmlns:c16="http://schemas.microsoft.com/office/drawing/2014/chart" uri="{C3380CC4-5D6E-409C-BE32-E72D297353CC}">
                  <c16:uniqueId val="{00000004-A1E4-4195-869A-23DB5CF2C1A7}"/>
                </c:ext>
              </c:extLst>
            </c:dLbl>
            <c:dLbl>
              <c:idx val="20"/>
              <c:delete val="1"/>
              <c:extLst>
                <c:ext xmlns:c15="http://schemas.microsoft.com/office/drawing/2012/chart" uri="{CE6537A1-D6FC-4f65-9D91-7224C49458BB}"/>
                <c:ext xmlns:c16="http://schemas.microsoft.com/office/drawing/2014/chart" uri="{C3380CC4-5D6E-409C-BE32-E72D297353CC}">
                  <c16:uniqueId val="{00000005-A1E4-4195-869A-23DB5CF2C1A7}"/>
                </c:ext>
              </c:extLst>
            </c:dLbl>
            <c:dLbl>
              <c:idx val="21"/>
              <c:delete val="1"/>
              <c:extLst>
                <c:ext xmlns:c15="http://schemas.microsoft.com/office/drawing/2012/chart" uri="{CE6537A1-D6FC-4f65-9D91-7224C49458BB}"/>
                <c:ext xmlns:c16="http://schemas.microsoft.com/office/drawing/2014/chart" uri="{C3380CC4-5D6E-409C-BE32-E72D297353CC}">
                  <c16:uniqueId val="{00000006-A1E4-4195-869A-23DB5CF2C1A7}"/>
                </c:ext>
              </c:extLst>
            </c:dLbl>
            <c:spPr>
              <a:noFill/>
              <a:ln>
                <a:noFill/>
              </a:ln>
              <a:effectLst/>
            </c:spPr>
            <c:txPr>
              <a:bodyPr/>
              <a:lstStyle/>
              <a:p>
                <a:pPr>
                  <a:defRPr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Technique!$A$2:$A$24</c:f>
              <c:strCache>
                <c:ptCount val="22"/>
                <c:pt idx="0">
                  <c:v>Optimization of generation, execution ...</c:v>
                </c:pt>
                <c:pt idx="1">
                  <c:v>Control-flow analysis</c:v>
                </c:pt>
                <c:pt idx="2">
                  <c:v>Evolutionary algorithms</c:v>
                </c:pt>
                <c:pt idx="3">
                  <c:v>Selective Mutation</c:v>
                </c:pt>
                <c:pt idx="4">
                  <c:v>Higher Order Mutation</c:v>
                </c:pt>
                <c:pt idx="5">
                  <c:v>Data-flow analysis</c:v>
                </c:pt>
                <c:pt idx="6">
                  <c:v>Metamutants</c:v>
                </c:pt>
                <c:pt idx="7">
                  <c:v>Random Mutation</c:v>
                </c:pt>
                <c:pt idx="8">
                  <c:v>Weak Mutation</c:v>
                </c:pt>
                <c:pt idx="9">
                  <c:v>Sufficient Operators</c:v>
                </c:pt>
                <c:pt idx="10">
                  <c:v>Parallel execution</c:v>
                </c:pt>
                <c:pt idx="11">
                  <c:v>One-op Mutation</c:v>
                </c:pt>
                <c:pt idx="12">
                  <c:v>Compiler Optimization</c:v>
                </c:pt>
                <c:pt idx="13">
                  <c:v>Serial Execution</c:v>
                </c:pt>
                <c:pt idx="14">
                  <c:v>Model Based Testing (MBT)</c:v>
                </c:pt>
                <c:pt idx="15">
                  <c:v>Constrained Mutation</c:v>
                </c:pt>
                <c:pt idx="16">
                  <c:v>State-based analysis</c:v>
                </c:pt>
                <c:pt idx="17">
                  <c:v>Minimal Mutation</c:v>
                </c:pt>
                <c:pt idx="18">
                  <c:v>Execution Trace Analysis</c:v>
                </c:pt>
                <c:pt idx="19">
                  <c:v>Minimization and Prioritization of test sets</c:v>
                </c:pt>
                <c:pt idx="20">
                  <c:v>Sequential and Orderly Mutation</c:v>
                </c:pt>
                <c:pt idx="21">
                  <c:v>Firm Mutation</c:v>
                </c:pt>
              </c:strCache>
            </c:strRef>
          </c:cat>
          <c:val>
            <c:numRef>
              <c:f>Technique!$C$2:$C$24</c:f>
              <c:numCache>
                <c:formatCode>General</c:formatCode>
                <c:ptCount val="23"/>
                <c:pt idx="0">
                  <c:v>7</c:v>
                </c:pt>
                <c:pt idx="1">
                  <c:v>5</c:v>
                </c:pt>
                <c:pt idx="2">
                  <c:v>3</c:v>
                </c:pt>
                <c:pt idx="3">
                  <c:v>2</c:v>
                </c:pt>
                <c:pt idx="4">
                  <c:v>4</c:v>
                </c:pt>
                <c:pt idx="5">
                  <c:v>3</c:v>
                </c:pt>
                <c:pt idx="6">
                  <c:v>3</c:v>
                </c:pt>
                <c:pt idx="7">
                  <c:v>1</c:v>
                </c:pt>
                <c:pt idx="8">
                  <c:v>6</c:v>
                </c:pt>
                <c:pt idx="9">
                  <c:v>0</c:v>
                </c:pt>
                <c:pt idx="10">
                  <c:v>2</c:v>
                </c:pt>
                <c:pt idx="11">
                  <c:v>0</c:v>
                </c:pt>
                <c:pt idx="12">
                  <c:v>3</c:v>
                </c:pt>
                <c:pt idx="13">
                  <c:v>0</c:v>
                </c:pt>
                <c:pt idx="14">
                  <c:v>0</c:v>
                </c:pt>
                <c:pt idx="15">
                  <c:v>3</c:v>
                </c:pt>
                <c:pt idx="16">
                  <c:v>3</c:v>
                </c:pt>
                <c:pt idx="17">
                  <c:v>1</c:v>
                </c:pt>
                <c:pt idx="18">
                  <c:v>1</c:v>
                </c:pt>
                <c:pt idx="19">
                  <c:v>1</c:v>
                </c:pt>
                <c:pt idx="20">
                  <c:v>0</c:v>
                </c:pt>
                <c:pt idx="21">
                  <c:v>0</c:v>
                </c:pt>
              </c:numCache>
            </c:numRef>
          </c:val>
          <c:extLst>
            <c:ext xmlns:c16="http://schemas.microsoft.com/office/drawing/2014/chart" uri="{C3380CC4-5D6E-409C-BE32-E72D297353CC}">
              <c16:uniqueId val="{00000007-A1E4-4195-869A-23DB5CF2C1A7}"/>
            </c:ext>
          </c:extLst>
        </c:ser>
        <c:ser>
          <c:idx val="2"/>
          <c:order val="2"/>
          <c:tx>
            <c:strRef>
              <c:f>Technique!$D$1</c:f>
              <c:strCache>
                <c:ptCount val="1"/>
                <c:pt idx="0">
                  <c:v>Used as 3rd Technique</c:v>
                </c:pt>
              </c:strCache>
            </c:strRef>
          </c:tx>
          <c:spPr>
            <a:solidFill>
              <a:srgbClr val="FFFF00"/>
            </a:solidFill>
            <a:ln>
              <a:solidFill>
                <a:srgbClr val="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8-A1E4-4195-869A-23DB5CF2C1A7}"/>
                </c:ext>
              </c:extLst>
            </c:dLbl>
            <c:dLbl>
              <c:idx val="2"/>
              <c:delete val="1"/>
              <c:extLst>
                <c:ext xmlns:c15="http://schemas.microsoft.com/office/drawing/2012/chart" uri="{CE6537A1-D6FC-4f65-9D91-7224C49458BB}"/>
                <c:ext xmlns:c16="http://schemas.microsoft.com/office/drawing/2014/chart" uri="{C3380CC4-5D6E-409C-BE32-E72D297353CC}">
                  <c16:uniqueId val="{00000009-A1E4-4195-869A-23DB5CF2C1A7}"/>
                </c:ext>
              </c:extLst>
            </c:dLbl>
            <c:dLbl>
              <c:idx val="5"/>
              <c:delete val="1"/>
              <c:extLst>
                <c:ext xmlns:c15="http://schemas.microsoft.com/office/drawing/2012/chart" uri="{CE6537A1-D6FC-4f65-9D91-7224C49458BB}"/>
                <c:ext xmlns:c16="http://schemas.microsoft.com/office/drawing/2014/chart" uri="{C3380CC4-5D6E-409C-BE32-E72D297353CC}">
                  <c16:uniqueId val="{0000000A-A1E4-4195-869A-23DB5CF2C1A7}"/>
                </c:ext>
              </c:extLst>
            </c:dLbl>
            <c:dLbl>
              <c:idx val="9"/>
              <c:delete val="1"/>
              <c:extLst>
                <c:ext xmlns:c15="http://schemas.microsoft.com/office/drawing/2012/chart" uri="{CE6537A1-D6FC-4f65-9D91-7224C49458BB}"/>
                <c:ext xmlns:c16="http://schemas.microsoft.com/office/drawing/2014/chart" uri="{C3380CC4-5D6E-409C-BE32-E72D297353CC}">
                  <c16:uniqueId val="{0000000B-A1E4-4195-869A-23DB5CF2C1A7}"/>
                </c:ext>
              </c:extLst>
            </c:dLbl>
            <c:dLbl>
              <c:idx val="10"/>
              <c:delete val="1"/>
              <c:extLst>
                <c:ext xmlns:c15="http://schemas.microsoft.com/office/drawing/2012/chart" uri="{CE6537A1-D6FC-4f65-9D91-7224C49458BB}"/>
                <c:ext xmlns:c16="http://schemas.microsoft.com/office/drawing/2014/chart" uri="{C3380CC4-5D6E-409C-BE32-E72D297353CC}">
                  <c16:uniqueId val="{0000000C-A1E4-4195-869A-23DB5CF2C1A7}"/>
                </c:ext>
              </c:extLst>
            </c:dLbl>
            <c:dLbl>
              <c:idx val="12"/>
              <c:delete val="1"/>
              <c:extLst>
                <c:ext xmlns:c15="http://schemas.microsoft.com/office/drawing/2012/chart" uri="{CE6537A1-D6FC-4f65-9D91-7224C49458BB}"/>
                <c:ext xmlns:c16="http://schemas.microsoft.com/office/drawing/2014/chart" uri="{C3380CC4-5D6E-409C-BE32-E72D297353CC}">
                  <c16:uniqueId val="{0000000D-A1E4-4195-869A-23DB5CF2C1A7}"/>
                </c:ext>
              </c:extLst>
            </c:dLbl>
            <c:dLbl>
              <c:idx val="13"/>
              <c:delete val="1"/>
              <c:extLst>
                <c:ext xmlns:c15="http://schemas.microsoft.com/office/drawing/2012/chart" uri="{CE6537A1-D6FC-4f65-9D91-7224C49458BB}"/>
                <c:ext xmlns:c16="http://schemas.microsoft.com/office/drawing/2014/chart" uri="{C3380CC4-5D6E-409C-BE32-E72D297353CC}">
                  <c16:uniqueId val="{0000000E-A1E4-4195-869A-23DB5CF2C1A7}"/>
                </c:ext>
              </c:extLst>
            </c:dLbl>
            <c:dLbl>
              <c:idx val="14"/>
              <c:delete val="1"/>
              <c:extLst>
                <c:ext xmlns:c15="http://schemas.microsoft.com/office/drawing/2012/chart" uri="{CE6537A1-D6FC-4f65-9D91-7224C49458BB}"/>
                <c:ext xmlns:c16="http://schemas.microsoft.com/office/drawing/2014/chart" uri="{C3380CC4-5D6E-409C-BE32-E72D297353CC}">
                  <c16:uniqueId val="{0000000F-A1E4-4195-869A-23DB5CF2C1A7}"/>
                </c:ext>
              </c:extLst>
            </c:dLbl>
            <c:dLbl>
              <c:idx val="15"/>
              <c:delete val="1"/>
              <c:extLst>
                <c:ext xmlns:c15="http://schemas.microsoft.com/office/drawing/2012/chart" uri="{CE6537A1-D6FC-4f65-9D91-7224C49458BB}"/>
                <c:ext xmlns:c16="http://schemas.microsoft.com/office/drawing/2014/chart" uri="{C3380CC4-5D6E-409C-BE32-E72D297353CC}">
                  <c16:uniqueId val="{00000010-A1E4-4195-869A-23DB5CF2C1A7}"/>
                </c:ext>
              </c:extLst>
            </c:dLbl>
            <c:dLbl>
              <c:idx val="16"/>
              <c:delete val="1"/>
              <c:extLst>
                <c:ext xmlns:c15="http://schemas.microsoft.com/office/drawing/2012/chart" uri="{CE6537A1-D6FC-4f65-9D91-7224C49458BB}"/>
                <c:ext xmlns:c16="http://schemas.microsoft.com/office/drawing/2014/chart" uri="{C3380CC4-5D6E-409C-BE32-E72D297353CC}">
                  <c16:uniqueId val="{00000011-A1E4-4195-869A-23DB5CF2C1A7}"/>
                </c:ext>
              </c:extLst>
            </c:dLbl>
            <c:dLbl>
              <c:idx val="17"/>
              <c:delete val="1"/>
              <c:extLst>
                <c:ext xmlns:c15="http://schemas.microsoft.com/office/drawing/2012/chart" uri="{CE6537A1-D6FC-4f65-9D91-7224C49458BB}"/>
                <c:ext xmlns:c16="http://schemas.microsoft.com/office/drawing/2014/chart" uri="{C3380CC4-5D6E-409C-BE32-E72D297353CC}">
                  <c16:uniqueId val="{00000012-A1E4-4195-869A-23DB5CF2C1A7}"/>
                </c:ext>
              </c:extLst>
            </c:dLbl>
            <c:dLbl>
              <c:idx val="18"/>
              <c:delete val="1"/>
              <c:extLst>
                <c:ext xmlns:c15="http://schemas.microsoft.com/office/drawing/2012/chart" uri="{CE6537A1-D6FC-4f65-9D91-7224C49458BB}"/>
                <c:ext xmlns:c16="http://schemas.microsoft.com/office/drawing/2014/chart" uri="{C3380CC4-5D6E-409C-BE32-E72D297353CC}">
                  <c16:uniqueId val="{00000013-A1E4-4195-869A-23DB5CF2C1A7}"/>
                </c:ext>
              </c:extLst>
            </c:dLbl>
            <c:dLbl>
              <c:idx val="19"/>
              <c:delete val="1"/>
              <c:extLst>
                <c:ext xmlns:c15="http://schemas.microsoft.com/office/drawing/2012/chart" uri="{CE6537A1-D6FC-4f65-9D91-7224C49458BB}"/>
                <c:ext xmlns:c16="http://schemas.microsoft.com/office/drawing/2014/chart" uri="{C3380CC4-5D6E-409C-BE32-E72D297353CC}">
                  <c16:uniqueId val="{00000014-A1E4-4195-869A-23DB5CF2C1A7}"/>
                </c:ext>
              </c:extLst>
            </c:dLbl>
            <c:dLbl>
              <c:idx val="20"/>
              <c:delete val="1"/>
              <c:extLst>
                <c:ext xmlns:c15="http://schemas.microsoft.com/office/drawing/2012/chart" uri="{CE6537A1-D6FC-4f65-9D91-7224C49458BB}"/>
                <c:ext xmlns:c16="http://schemas.microsoft.com/office/drawing/2014/chart" uri="{C3380CC4-5D6E-409C-BE32-E72D297353CC}">
                  <c16:uniqueId val="{00000015-A1E4-4195-869A-23DB5CF2C1A7}"/>
                </c:ext>
              </c:extLst>
            </c:dLbl>
            <c:dLbl>
              <c:idx val="21"/>
              <c:delete val="1"/>
              <c:extLst>
                <c:ext xmlns:c15="http://schemas.microsoft.com/office/drawing/2012/chart" uri="{CE6537A1-D6FC-4f65-9D91-7224C49458BB}"/>
                <c:ext xmlns:c16="http://schemas.microsoft.com/office/drawing/2014/chart" uri="{C3380CC4-5D6E-409C-BE32-E72D297353CC}">
                  <c16:uniqueId val="{00000016-A1E4-4195-869A-23DB5CF2C1A7}"/>
                </c:ext>
              </c:extLst>
            </c:dLbl>
            <c:spPr>
              <a:noFill/>
              <a:ln>
                <a:noFill/>
              </a:ln>
              <a:effectLst/>
            </c:spPr>
            <c:txPr>
              <a:bodyPr/>
              <a:lstStyle/>
              <a:p>
                <a:pPr>
                  <a:defRPr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Technique!$A$2:$A$24</c:f>
              <c:strCache>
                <c:ptCount val="22"/>
                <c:pt idx="0">
                  <c:v>Optimization of generation, execution ...</c:v>
                </c:pt>
                <c:pt idx="1">
                  <c:v>Control-flow analysis</c:v>
                </c:pt>
                <c:pt idx="2">
                  <c:v>Evolutionary algorithms</c:v>
                </c:pt>
                <c:pt idx="3">
                  <c:v>Selective Mutation</c:v>
                </c:pt>
                <c:pt idx="4">
                  <c:v>Higher Order Mutation</c:v>
                </c:pt>
                <c:pt idx="5">
                  <c:v>Data-flow analysis</c:v>
                </c:pt>
                <c:pt idx="6">
                  <c:v>Metamutants</c:v>
                </c:pt>
                <c:pt idx="7">
                  <c:v>Random Mutation</c:v>
                </c:pt>
                <c:pt idx="8">
                  <c:v>Weak Mutation</c:v>
                </c:pt>
                <c:pt idx="9">
                  <c:v>Sufficient Operators</c:v>
                </c:pt>
                <c:pt idx="10">
                  <c:v>Parallel execution</c:v>
                </c:pt>
                <c:pt idx="11">
                  <c:v>One-op Mutation</c:v>
                </c:pt>
                <c:pt idx="12">
                  <c:v>Compiler Optimization</c:v>
                </c:pt>
                <c:pt idx="13">
                  <c:v>Serial Execution</c:v>
                </c:pt>
                <c:pt idx="14">
                  <c:v>Model Based Testing (MBT)</c:v>
                </c:pt>
                <c:pt idx="15">
                  <c:v>Constrained Mutation</c:v>
                </c:pt>
                <c:pt idx="16">
                  <c:v>State-based analysis</c:v>
                </c:pt>
                <c:pt idx="17">
                  <c:v>Minimal Mutation</c:v>
                </c:pt>
                <c:pt idx="18">
                  <c:v>Execution Trace Analysis</c:v>
                </c:pt>
                <c:pt idx="19">
                  <c:v>Minimization and Prioritization of test sets</c:v>
                </c:pt>
                <c:pt idx="20">
                  <c:v>Sequential and Orderly Mutation</c:v>
                </c:pt>
                <c:pt idx="21">
                  <c:v>Firm Mutation</c:v>
                </c:pt>
              </c:strCache>
            </c:strRef>
          </c:cat>
          <c:val>
            <c:numRef>
              <c:f>Technique!$D$2:$D$24</c:f>
              <c:numCache>
                <c:formatCode>General</c:formatCode>
                <c:ptCount val="23"/>
                <c:pt idx="0">
                  <c:v>0</c:v>
                </c:pt>
                <c:pt idx="1">
                  <c:v>2</c:v>
                </c:pt>
                <c:pt idx="2">
                  <c:v>0</c:v>
                </c:pt>
                <c:pt idx="3">
                  <c:v>1</c:v>
                </c:pt>
                <c:pt idx="4">
                  <c:v>2</c:v>
                </c:pt>
                <c:pt idx="5">
                  <c:v>0</c:v>
                </c:pt>
                <c:pt idx="6">
                  <c:v>2</c:v>
                </c:pt>
                <c:pt idx="7">
                  <c:v>1</c:v>
                </c:pt>
                <c:pt idx="8">
                  <c:v>1</c:v>
                </c:pt>
                <c:pt idx="9">
                  <c:v>0</c:v>
                </c:pt>
                <c:pt idx="10">
                  <c:v>0</c:v>
                </c:pt>
                <c:pt idx="11">
                  <c:v>1</c:v>
                </c:pt>
                <c:pt idx="12">
                  <c:v>0</c:v>
                </c:pt>
                <c:pt idx="13">
                  <c:v>0</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17-A1E4-4195-869A-23DB5CF2C1A7}"/>
            </c:ext>
          </c:extLst>
        </c:ser>
        <c:ser>
          <c:idx val="3"/>
          <c:order val="3"/>
          <c:tx>
            <c:strRef>
              <c:f>Technique!$E$1</c:f>
              <c:strCache>
                <c:ptCount val="1"/>
                <c:pt idx="0">
                  <c:v>Used as 4th Technique</c:v>
                </c:pt>
              </c:strCache>
            </c:strRef>
          </c:tx>
          <c:spPr>
            <a:solidFill>
              <a:schemeClr val="accent1">
                <a:lumMod val="60000"/>
                <a:lumOff val="40000"/>
              </a:schemeClr>
            </a:solidFill>
            <a:ln>
              <a:solidFill>
                <a:srgbClr val="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8-A1E4-4195-869A-23DB5CF2C1A7}"/>
                </c:ext>
              </c:extLst>
            </c:dLbl>
            <c:dLbl>
              <c:idx val="1"/>
              <c:delete val="1"/>
              <c:extLst>
                <c:ext xmlns:c15="http://schemas.microsoft.com/office/drawing/2012/chart" uri="{CE6537A1-D6FC-4f65-9D91-7224C49458BB}"/>
                <c:ext xmlns:c16="http://schemas.microsoft.com/office/drawing/2014/chart" uri="{C3380CC4-5D6E-409C-BE32-E72D297353CC}">
                  <c16:uniqueId val="{00000019-A1E4-4195-869A-23DB5CF2C1A7}"/>
                </c:ext>
              </c:extLst>
            </c:dLbl>
            <c:dLbl>
              <c:idx val="3"/>
              <c:delete val="1"/>
              <c:extLst>
                <c:ext xmlns:c15="http://schemas.microsoft.com/office/drawing/2012/chart" uri="{CE6537A1-D6FC-4f65-9D91-7224C49458BB}"/>
                <c:ext xmlns:c16="http://schemas.microsoft.com/office/drawing/2014/chart" uri="{C3380CC4-5D6E-409C-BE32-E72D297353CC}">
                  <c16:uniqueId val="{0000001A-A1E4-4195-869A-23DB5CF2C1A7}"/>
                </c:ext>
              </c:extLst>
            </c:dLbl>
            <c:dLbl>
              <c:idx val="4"/>
              <c:delete val="1"/>
              <c:extLst>
                <c:ext xmlns:c15="http://schemas.microsoft.com/office/drawing/2012/chart" uri="{CE6537A1-D6FC-4f65-9D91-7224C49458BB}"/>
                <c:ext xmlns:c16="http://schemas.microsoft.com/office/drawing/2014/chart" uri="{C3380CC4-5D6E-409C-BE32-E72D297353CC}">
                  <c16:uniqueId val="{0000001B-A1E4-4195-869A-23DB5CF2C1A7}"/>
                </c:ext>
              </c:extLst>
            </c:dLbl>
            <c:dLbl>
              <c:idx val="5"/>
              <c:delete val="1"/>
              <c:extLst>
                <c:ext xmlns:c15="http://schemas.microsoft.com/office/drawing/2012/chart" uri="{CE6537A1-D6FC-4f65-9D91-7224C49458BB}"/>
                <c:ext xmlns:c16="http://schemas.microsoft.com/office/drawing/2014/chart" uri="{C3380CC4-5D6E-409C-BE32-E72D297353CC}">
                  <c16:uniqueId val="{0000001C-A1E4-4195-869A-23DB5CF2C1A7}"/>
                </c:ext>
              </c:extLst>
            </c:dLbl>
            <c:dLbl>
              <c:idx val="6"/>
              <c:delete val="1"/>
              <c:extLst>
                <c:ext xmlns:c15="http://schemas.microsoft.com/office/drawing/2012/chart" uri="{CE6537A1-D6FC-4f65-9D91-7224C49458BB}"/>
                <c:ext xmlns:c16="http://schemas.microsoft.com/office/drawing/2014/chart" uri="{C3380CC4-5D6E-409C-BE32-E72D297353CC}">
                  <c16:uniqueId val="{0000001D-A1E4-4195-869A-23DB5CF2C1A7}"/>
                </c:ext>
              </c:extLst>
            </c:dLbl>
            <c:dLbl>
              <c:idx val="8"/>
              <c:delete val="1"/>
              <c:extLst>
                <c:ext xmlns:c15="http://schemas.microsoft.com/office/drawing/2012/chart" uri="{CE6537A1-D6FC-4f65-9D91-7224C49458BB}"/>
                <c:ext xmlns:c16="http://schemas.microsoft.com/office/drawing/2014/chart" uri="{C3380CC4-5D6E-409C-BE32-E72D297353CC}">
                  <c16:uniqueId val="{0000001E-A1E4-4195-869A-23DB5CF2C1A7}"/>
                </c:ext>
              </c:extLst>
            </c:dLbl>
            <c:dLbl>
              <c:idx val="9"/>
              <c:delete val="1"/>
              <c:extLst>
                <c:ext xmlns:c15="http://schemas.microsoft.com/office/drawing/2012/chart" uri="{CE6537A1-D6FC-4f65-9D91-7224C49458BB}"/>
                <c:ext xmlns:c16="http://schemas.microsoft.com/office/drawing/2014/chart" uri="{C3380CC4-5D6E-409C-BE32-E72D297353CC}">
                  <c16:uniqueId val="{0000001F-A1E4-4195-869A-23DB5CF2C1A7}"/>
                </c:ext>
              </c:extLst>
            </c:dLbl>
            <c:dLbl>
              <c:idx val="10"/>
              <c:delete val="1"/>
              <c:extLst>
                <c:ext xmlns:c15="http://schemas.microsoft.com/office/drawing/2012/chart" uri="{CE6537A1-D6FC-4f65-9D91-7224C49458BB}"/>
                <c:ext xmlns:c16="http://schemas.microsoft.com/office/drawing/2014/chart" uri="{C3380CC4-5D6E-409C-BE32-E72D297353CC}">
                  <c16:uniqueId val="{00000020-A1E4-4195-869A-23DB5CF2C1A7}"/>
                </c:ext>
              </c:extLst>
            </c:dLbl>
            <c:dLbl>
              <c:idx val="11"/>
              <c:delete val="1"/>
              <c:extLst>
                <c:ext xmlns:c15="http://schemas.microsoft.com/office/drawing/2012/chart" uri="{CE6537A1-D6FC-4f65-9D91-7224C49458BB}"/>
                <c:ext xmlns:c16="http://schemas.microsoft.com/office/drawing/2014/chart" uri="{C3380CC4-5D6E-409C-BE32-E72D297353CC}">
                  <c16:uniqueId val="{00000021-A1E4-4195-869A-23DB5CF2C1A7}"/>
                </c:ext>
              </c:extLst>
            </c:dLbl>
            <c:dLbl>
              <c:idx val="12"/>
              <c:delete val="1"/>
              <c:extLst>
                <c:ext xmlns:c15="http://schemas.microsoft.com/office/drawing/2012/chart" uri="{CE6537A1-D6FC-4f65-9D91-7224C49458BB}"/>
                <c:ext xmlns:c16="http://schemas.microsoft.com/office/drawing/2014/chart" uri="{C3380CC4-5D6E-409C-BE32-E72D297353CC}">
                  <c16:uniqueId val="{00000022-A1E4-4195-869A-23DB5CF2C1A7}"/>
                </c:ext>
              </c:extLst>
            </c:dLbl>
            <c:dLbl>
              <c:idx val="13"/>
              <c:delete val="1"/>
              <c:extLst>
                <c:ext xmlns:c15="http://schemas.microsoft.com/office/drawing/2012/chart" uri="{CE6537A1-D6FC-4f65-9D91-7224C49458BB}"/>
                <c:ext xmlns:c16="http://schemas.microsoft.com/office/drawing/2014/chart" uri="{C3380CC4-5D6E-409C-BE32-E72D297353CC}">
                  <c16:uniqueId val="{00000023-A1E4-4195-869A-23DB5CF2C1A7}"/>
                </c:ext>
              </c:extLst>
            </c:dLbl>
            <c:dLbl>
              <c:idx val="14"/>
              <c:delete val="1"/>
              <c:extLst>
                <c:ext xmlns:c15="http://schemas.microsoft.com/office/drawing/2012/chart" uri="{CE6537A1-D6FC-4f65-9D91-7224C49458BB}"/>
                <c:ext xmlns:c16="http://schemas.microsoft.com/office/drawing/2014/chart" uri="{C3380CC4-5D6E-409C-BE32-E72D297353CC}">
                  <c16:uniqueId val="{00000024-A1E4-4195-869A-23DB5CF2C1A7}"/>
                </c:ext>
              </c:extLst>
            </c:dLbl>
            <c:dLbl>
              <c:idx val="15"/>
              <c:delete val="1"/>
              <c:extLst>
                <c:ext xmlns:c15="http://schemas.microsoft.com/office/drawing/2012/chart" uri="{CE6537A1-D6FC-4f65-9D91-7224C49458BB}"/>
                <c:ext xmlns:c16="http://schemas.microsoft.com/office/drawing/2014/chart" uri="{C3380CC4-5D6E-409C-BE32-E72D297353CC}">
                  <c16:uniqueId val="{00000025-A1E4-4195-869A-23DB5CF2C1A7}"/>
                </c:ext>
              </c:extLst>
            </c:dLbl>
            <c:dLbl>
              <c:idx val="16"/>
              <c:delete val="1"/>
              <c:extLst>
                <c:ext xmlns:c15="http://schemas.microsoft.com/office/drawing/2012/chart" uri="{CE6537A1-D6FC-4f65-9D91-7224C49458BB}"/>
                <c:ext xmlns:c16="http://schemas.microsoft.com/office/drawing/2014/chart" uri="{C3380CC4-5D6E-409C-BE32-E72D297353CC}">
                  <c16:uniqueId val="{00000026-A1E4-4195-869A-23DB5CF2C1A7}"/>
                </c:ext>
              </c:extLst>
            </c:dLbl>
            <c:dLbl>
              <c:idx val="17"/>
              <c:delete val="1"/>
              <c:extLst>
                <c:ext xmlns:c15="http://schemas.microsoft.com/office/drawing/2012/chart" uri="{CE6537A1-D6FC-4f65-9D91-7224C49458BB}"/>
                <c:ext xmlns:c16="http://schemas.microsoft.com/office/drawing/2014/chart" uri="{C3380CC4-5D6E-409C-BE32-E72D297353CC}">
                  <c16:uniqueId val="{00000027-A1E4-4195-869A-23DB5CF2C1A7}"/>
                </c:ext>
              </c:extLst>
            </c:dLbl>
            <c:dLbl>
              <c:idx val="18"/>
              <c:delete val="1"/>
              <c:extLst>
                <c:ext xmlns:c15="http://schemas.microsoft.com/office/drawing/2012/chart" uri="{CE6537A1-D6FC-4f65-9D91-7224C49458BB}"/>
                <c:ext xmlns:c16="http://schemas.microsoft.com/office/drawing/2014/chart" uri="{C3380CC4-5D6E-409C-BE32-E72D297353CC}">
                  <c16:uniqueId val="{00000028-A1E4-4195-869A-23DB5CF2C1A7}"/>
                </c:ext>
              </c:extLst>
            </c:dLbl>
            <c:dLbl>
              <c:idx val="19"/>
              <c:delete val="1"/>
              <c:extLst>
                <c:ext xmlns:c15="http://schemas.microsoft.com/office/drawing/2012/chart" uri="{CE6537A1-D6FC-4f65-9D91-7224C49458BB}"/>
                <c:ext xmlns:c16="http://schemas.microsoft.com/office/drawing/2014/chart" uri="{C3380CC4-5D6E-409C-BE32-E72D297353CC}">
                  <c16:uniqueId val="{00000029-A1E4-4195-869A-23DB5CF2C1A7}"/>
                </c:ext>
              </c:extLst>
            </c:dLbl>
            <c:dLbl>
              <c:idx val="20"/>
              <c:delete val="1"/>
              <c:extLst>
                <c:ext xmlns:c15="http://schemas.microsoft.com/office/drawing/2012/chart" uri="{CE6537A1-D6FC-4f65-9D91-7224C49458BB}"/>
                <c:ext xmlns:c16="http://schemas.microsoft.com/office/drawing/2014/chart" uri="{C3380CC4-5D6E-409C-BE32-E72D297353CC}">
                  <c16:uniqueId val="{0000002A-A1E4-4195-869A-23DB5CF2C1A7}"/>
                </c:ext>
              </c:extLst>
            </c:dLbl>
            <c:dLbl>
              <c:idx val="21"/>
              <c:delete val="1"/>
              <c:extLst>
                <c:ext xmlns:c15="http://schemas.microsoft.com/office/drawing/2012/chart" uri="{CE6537A1-D6FC-4f65-9D91-7224C49458BB}"/>
                <c:ext xmlns:c16="http://schemas.microsoft.com/office/drawing/2014/chart" uri="{C3380CC4-5D6E-409C-BE32-E72D297353CC}">
                  <c16:uniqueId val="{0000002B-A1E4-4195-869A-23DB5CF2C1A7}"/>
                </c:ext>
              </c:extLst>
            </c:dLbl>
            <c:spPr>
              <a:noFill/>
              <a:ln>
                <a:noFill/>
              </a:ln>
              <a:effectLst/>
            </c:spPr>
            <c:txPr>
              <a:bodyPr/>
              <a:lstStyle/>
              <a:p>
                <a:pPr>
                  <a:defRPr b="1" i="0" baseline="0">
                    <a:solidFill>
                      <a:srgbClr val="000000"/>
                    </a:solidFill>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Technique!$A$2:$A$24</c:f>
              <c:strCache>
                <c:ptCount val="22"/>
                <c:pt idx="0">
                  <c:v>Optimization of generation, execution ...</c:v>
                </c:pt>
                <c:pt idx="1">
                  <c:v>Control-flow analysis</c:v>
                </c:pt>
                <c:pt idx="2">
                  <c:v>Evolutionary algorithms</c:v>
                </c:pt>
                <c:pt idx="3">
                  <c:v>Selective Mutation</c:v>
                </c:pt>
                <c:pt idx="4">
                  <c:v>Higher Order Mutation</c:v>
                </c:pt>
                <c:pt idx="5">
                  <c:v>Data-flow analysis</c:v>
                </c:pt>
                <c:pt idx="6">
                  <c:v>Metamutants</c:v>
                </c:pt>
                <c:pt idx="7">
                  <c:v>Random Mutation</c:v>
                </c:pt>
                <c:pt idx="8">
                  <c:v>Weak Mutation</c:v>
                </c:pt>
                <c:pt idx="9">
                  <c:v>Sufficient Operators</c:v>
                </c:pt>
                <c:pt idx="10">
                  <c:v>Parallel execution</c:v>
                </c:pt>
                <c:pt idx="11">
                  <c:v>One-op Mutation</c:v>
                </c:pt>
                <c:pt idx="12">
                  <c:v>Compiler Optimization</c:v>
                </c:pt>
                <c:pt idx="13">
                  <c:v>Serial Execution</c:v>
                </c:pt>
                <c:pt idx="14">
                  <c:v>Model Based Testing (MBT)</c:v>
                </c:pt>
                <c:pt idx="15">
                  <c:v>Constrained Mutation</c:v>
                </c:pt>
                <c:pt idx="16">
                  <c:v>State-based analysis</c:v>
                </c:pt>
                <c:pt idx="17">
                  <c:v>Minimal Mutation</c:v>
                </c:pt>
                <c:pt idx="18">
                  <c:v>Execution Trace Analysis</c:v>
                </c:pt>
                <c:pt idx="19">
                  <c:v>Minimization and Prioritization of test sets</c:v>
                </c:pt>
                <c:pt idx="20">
                  <c:v>Sequential and Orderly Mutation</c:v>
                </c:pt>
                <c:pt idx="21">
                  <c:v>Firm Mutation</c:v>
                </c:pt>
              </c:strCache>
            </c:strRef>
          </c:cat>
          <c:val>
            <c:numRef>
              <c:f>Technique!$E$2:$E$24</c:f>
              <c:numCache>
                <c:formatCode>General</c:formatCode>
                <c:ptCount val="23"/>
                <c:pt idx="0">
                  <c:v>0</c:v>
                </c:pt>
                <c:pt idx="1">
                  <c:v>0</c:v>
                </c:pt>
                <c:pt idx="2">
                  <c:v>1</c:v>
                </c:pt>
                <c:pt idx="3">
                  <c:v>0</c:v>
                </c:pt>
                <c:pt idx="4">
                  <c:v>0</c:v>
                </c:pt>
                <c:pt idx="5">
                  <c:v>0</c:v>
                </c:pt>
                <c:pt idx="6">
                  <c:v>0</c:v>
                </c:pt>
                <c:pt idx="7">
                  <c:v>1</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numCache>
            </c:numRef>
          </c:val>
          <c:extLst>
            <c:ext xmlns:c16="http://schemas.microsoft.com/office/drawing/2014/chart" uri="{C3380CC4-5D6E-409C-BE32-E72D297353CC}">
              <c16:uniqueId val="{0000002C-A1E4-4195-869A-23DB5CF2C1A7}"/>
            </c:ext>
          </c:extLst>
        </c:ser>
        <c:dLbls>
          <c:showLegendKey val="0"/>
          <c:showVal val="0"/>
          <c:showCatName val="0"/>
          <c:showSerName val="0"/>
          <c:showPercent val="0"/>
          <c:showBubbleSize val="0"/>
        </c:dLbls>
        <c:gapWidth val="50"/>
        <c:overlap val="100"/>
        <c:axId val="86281728"/>
        <c:axId val="102515840"/>
      </c:barChart>
      <c:catAx>
        <c:axId val="86281728"/>
        <c:scaling>
          <c:orientation val="minMax"/>
        </c:scaling>
        <c:delete val="0"/>
        <c:axPos val="l"/>
        <c:numFmt formatCode="General" sourceLinked="0"/>
        <c:majorTickMark val="out"/>
        <c:minorTickMark val="none"/>
        <c:tickLblPos val="nextTo"/>
        <c:spPr>
          <a:ln w="9360">
            <a:solidFill>
              <a:schemeClr val="tx1"/>
            </a:solidFill>
            <a:round/>
          </a:ln>
        </c:spPr>
        <c:txPr>
          <a:bodyPr/>
          <a:lstStyle/>
          <a:p>
            <a:pPr>
              <a:defRPr baseline="0">
                <a:latin typeface="Arial" pitchFamily="34" charset="0"/>
              </a:defRPr>
            </a:pPr>
            <a:endParaRPr lang="en-US"/>
          </a:p>
        </c:txPr>
        <c:crossAx val="102515840"/>
        <c:crossesAt val="0"/>
        <c:auto val="1"/>
        <c:lblAlgn val="ctr"/>
        <c:lblOffset val="100"/>
        <c:noMultiLvlLbl val="0"/>
      </c:catAx>
      <c:valAx>
        <c:axId val="102515840"/>
        <c:scaling>
          <c:orientation val="minMax"/>
          <c:max val="35"/>
          <c:min val="0"/>
        </c:scaling>
        <c:delete val="0"/>
        <c:axPos val="b"/>
        <c:majorGridlines>
          <c:spPr>
            <a:ln w="9360">
              <a:solidFill>
                <a:srgbClr val="B2B2B2"/>
              </a:solidFill>
              <a:round/>
            </a:ln>
          </c:spPr>
        </c:majorGridlines>
        <c:numFmt formatCode="General" sourceLinked="1"/>
        <c:majorTickMark val="out"/>
        <c:minorTickMark val="none"/>
        <c:tickLblPos val="nextTo"/>
        <c:spPr>
          <a:ln w="9360">
            <a:solidFill>
              <a:schemeClr val="tx1"/>
            </a:solidFill>
            <a:round/>
          </a:ln>
        </c:spPr>
        <c:txPr>
          <a:bodyPr/>
          <a:lstStyle/>
          <a:p>
            <a:pPr>
              <a:defRPr baseline="0">
                <a:latin typeface="Arial" pitchFamily="34" charset="0"/>
              </a:defRPr>
            </a:pPr>
            <a:endParaRPr lang="en-US"/>
          </a:p>
        </c:txPr>
        <c:crossAx val="86281728"/>
        <c:crossesAt val="0"/>
        <c:crossBetween val="between"/>
      </c:valAx>
      <c:spPr>
        <a:solidFill>
          <a:schemeClr val="bg1">
            <a:lumMod val="75000"/>
          </a:schemeClr>
        </a:solidFill>
        <a:ln>
          <a:noFill/>
        </a:ln>
      </c:spPr>
    </c:plotArea>
    <c:legend>
      <c:legendPos val="r"/>
      <c:layout>
        <c:manualLayout>
          <c:xMode val="edge"/>
          <c:yMode val="edge"/>
          <c:x val="3.2406277340332475E-2"/>
          <c:y val="4.1215468861397625E-2"/>
          <c:w val="0.96620483377077893"/>
          <c:h val="7.2619818958888874E-2"/>
        </c:manualLayout>
      </c:layout>
      <c:overlay val="0"/>
      <c:spPr>
        <a:noFill/>
        <a:ln>
          <a:noFill/>
        </a:ln>
      </c:spPr>
      <c:txPr>
        <a:bodyPr/>
        <a:lstStyle/>
        <a:p>
          <a:pPr>
            <a:defRPr sz="1200" baseline="0">
              <a:latin typeface="Arial" pitchFamily="34" charset="0"/>
            </a:defRPr>
          </a:pPr>
          <a:endParaRPr lang="en-US"/>
        </a:p>
      </c:txPr>
    </c:legend>
    <c:plotVisOnly val="1"/>
    <c:dispBlanksAs val="gap"/>
    <c:showDLblsOverMax val="0"/>
  </c:chart>
  <c:spPr>
    <a:noFill/>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7724475065616789"/>
          <c:y val="2.787650846432168E-2"/>
          <c:w val="0.50163265529308854"/>
          <c:h val="0.92484863983633281"/>
        </c:manualLayout>
      </c:layout>
      <c:barChart>
        <c:barDir val="bar"/>
        <c:grouping val="clustered"/>
        <c:varyColors val="0"/>
        <c:ser>
          <c:idx val="0"/>
          <c:order val="0"/>
          <c:spPr>
            <a:solidFill>
              <a:schemeClr val="tx1"/>
            </a:solidFill>
            <a:ln>
              <a:solidFill>
                <a:srgbClr val="000000"/>
              </a:solidFill>
            </a:ln>
          </c:spPr>
          <c:invertIfNegative val="0"/>
          <c:dLbls>
            <c:spPr>
              <a:noFill/>
              <a:ln>
                <a:noFill/>
              </a:ln>
              <a:effectLst/>
            </c:spPr>
            <c:txPr>
              <a:bodyPr/>
              <a:lstStyle/>
              <a:p>
                <a:pPr>
                  <a:defRPr sz="1200" b="1" i="0" baseline="0">
                    <a:latin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metrics!$A$2:$A$19</c:f>
              <c:strCache>
                <c:ptCount val="18"/>
                <c:pt idx="0">
                  <c:v>M-2 - Number of mutants to be executed</c:v>
                </c:pt>
                <c:pt idx="1">
                  <c:v>M-3 - Mutant execution speedup</c:v>
                </c:pt>
                <c:pt idx="2">
                  <c:v>M-1 - Number of test cases required to achieve mutant coverage</c:v>
                </c:pt>
                <c:pt idx="3">
                  <c:v>M-6 - Number of equivalent mutants automatically detected</c:v>
                </c:pt>
                <c:pt idx="4">
                  <c:v>M-12 - Number of equivalent mutants generated</c:v>
                </c:pt>
                <c:pt idx="5">
                  <c:v>M-16 - Number of test case executions</c:v>
                </c:pt>
                <c:pt idx="6">
                  <c:v>M-10 - Completeness of generated test suite</c:v>
                </c:pt>
                <c:pt idx="7">
                  <c:v>M-11 - Number of killable mutants automatically detected</c:v>
                </c:pt>
                <c:pt idx="8">
                  <c:v>M-5 - Test generation speedup</c:v>
                </c:pt>
                <c:pt idx="9">
                  <c:v>M-8 - Mutant compilation speedup</c:v>
                </c:pt>
                <c:pt idx="10">
                  <c:v>M-9 - Mutant generation speedup</c:v>
                </c:pt>
                <c:pt idx="11">
                  <c:v>M-14 - Mutant analysis speedup</c:v>
                </c:pt>
                <c:pt idx="12">
                  <c:v>M-7 - Number of cycles or generations) in evolutionary algorithms</c:v>
                </c:pt>
                <c:pt idx="13">
                  <c:v>M-17 - Number of duplicated mutants automatically detected</c:v>
                </c:pt>
                <c:pt idx="14">
                  <c:v>M-4 - Mutant execution efficiency</c:v>
                </c:pt>
                <c:pt idx="15">
                  <c:v>M-13 - Number of cycles in test generation algorithms</c:v>
                </c:pt>
                <c:pt idx="16">
                  <c:v>M-15 - Probability to kill mutants</c:v>
                </c:pt>
                <c:pt idx="17">
                  <c:v>M-18 - Variation in mutation score</c:v>
                </c:pt>
              </c:strCache>
            </c:strRef>
          </c:cat>
          <c:val>
            <c:numRef>
              <c:f>metrics!$B$2:$B$19</c:f>
              <c:numCache>
                <c:formatCode>General</c:formatCode>
                <c:ptCount val="18"/>
                <c:pt idx="0">
                  <c:v>63</c:v>
                </c:pt>
                <c:pt idx="1">
                  <c:v>31</c:v>
                </c:pt>
                <c:pt idx="2">
                  <c:v>17</c:v>
                </c:pt>
                <c:pt idx="3">
                  <c:v>15</c:v>
                </c:pt>
                <c:pt idx="4">
                  <c:v>9</c:v>
                </c:pt>
                <c:pt idx="5">
                  <c:v>6</c:v>
                </c:pt>
                <c:pt idx="6">
                  <c:v>4</c:v>
                </c:pt>
                <c:pt idx="7">
                  <c:v>4</c:v>
                </c:pt>
                <c:pt idx="8">
                  <c:v>3</c:v>
                </c:pt>
                <c:pt idx="9">
                  <c:v>3</c:v>
                </c:pt>
                <c:pt idx="10">
                  <c:v>3</c:v>
                </c:pt>
                <c:pt idx="11">
                  <c:v>3</c:v>
                </c:pt>
                <c:pt idx="12">
                  <c:v>2</c:v>
                </c:pt>
                <c:pt idx="13">
                  <c:v>2</c:v>
                </c:pt>
                <c:pt idx="14">
                  <c:v>1</c:v>
                </c:pt>
                <c:pt idx="15">
                  <c:v>1</c:v>
                </c:pt>
                <c:pt idx="16">
                  <c:v>1</c:v>
                </c:pt>
                <c:pt idx="17">
                  <c:v>1</c:v>
                </c:pt>
              </c:numCache>
            </c:numRef>
          </c:val>
          <c:extLst>
            <c:ext xmlns:c16="http://schemas.microsoft.com/office/drawing/2014/chart" uri="{C3380CC4-5D6E-409C-BE32-E72D297353CC}">
              <c16:uniqueId val="{00000000-BA41-450C-B472-36A7BEB31B03}"/>
            </c:ext>
          </c:extLst>
        </c:ser>
        <c:dLbls>
          <c:showLegendKey val="0"/>
          <c:showVal val="0"/>
          <c:showCatName val="0"/>
          <c:showSerName val="0"/>
          <c:showPercent val="0"/>
          <c:showBubbleSize val="0"/>
        </c:dLbls>
        <c:gapWidth val="75"/>
        <c:axId val="86339072"/>
        <c:axId val="102516992"/>
      </c:barChart>
      <c:catAx>
        <c:axId val="86339072"/>
        <c:scaling>
          <c:orientation val="minMax"/>
        </c:scaling>
        <c:delete val="0"/>
        <c:axPos val="l"/>
        <c:numFmt formatCode="General" sourceLinked="0"/>
        <c:majorTickMark val="out"/>
        <c:minorTickMark val="none"/>
        <c:tickLblPos val="nextTo"/>
        <c:spPr>
          <a:ln>
            <a:solidFill>
              <a:schemeClr val="tx1"/>
            </a:solidFill>
          </a:ln>
        </c:spPr>
        <c:txPr>
          <a:bodyPr/>
          <a:lstStyle/>
          <a:p>
            <a:pPr>
              <a:defRPr sz="1200" baseline="0">
                <a:solidFill>
                  <a:schemeClr val="tx1"/>
                </a:solidFill>
                <a:latin typeface="Arial" pitchFamily="34" charset="0"/>
              </a:defRPr>
            </a:pPr>
            <a:endParaRPr lang="en-US"/>
          </a:p>
        </c:txPr>
        <c:crossAx val="102516992"/>
        <c:crossesAt val="0"/>
        <c:auto val="1"/>
        <c:lblAlgn val="ctr"/>
        <c:lblOffset val="100"/>
        <c:noMultiLvlLbl val="0"/>
      </c:catAx>
      <c:valAx>
        <c:axId val="102516992"/>
        <c:scaling>
          <c:orientation val="minMax"/>
          <c:max val="65"/>
          <c:min val="0"/>
        </c:scaling>
        <c:delete val="0"/>
        <c:axPos val="b"/>
        <c:numFmt formatCode="General" sourceLinked="1"/>
        <c:majorTickMark val="none"/>
        <c:minorTickMark val="none"/>
        <c:tickLblPos val="none"/>
        <c:spPr>
          <a:ln>
            <a:solidFill>
              <a:schemeClr val="tx1"/>
            </a:solidFill>
          </a:ln>
        </c:spPr>
        <c:txPr>
          <a:bodyPr/>
          <a:lstStyle/>
          <a:p>
            <a:pPr>
              <a:defRPr sz="1200" baseline="0">
                <a:solidFill>
                  <a:schemeClr val="bg1">
                    <a:lumMod val="75000"/>
                  </a:schemeClr>
                </a:solidFill>
                <a:latin typeface="Arial" pitchFamily="34" charset="0"/>
              </a:defRPr>
            </a:pPr>
            <a:endParaRPr lang="en-US"/>
          </a:p>
        </c:txPr>
        <c:crossAx val="86339072"/>
        <c:crossesAt val="0"/>
        <c:crossBetween val="between"/>
      </c:valAx>
      <c:spPr>
        <a:solidFill>
          <a:schemeClr val="bg1">
            <a:lumMod val="75000"/>
          </a:schemeClr>
        </a:solidFill>
        <a:ln>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ltLang="zh-CN"/>
          </a:p>
        </p:txBody>
      </p:sp>
      <p:sp>
        <p:nvSpPr>
          <p:cNvPr id="17411"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ltLang="zh-CN"/>
          </a:p>
        </p:txBody>
      </p:sp>
      <p:sp>
        <p:nvSpPr>
          <p:cNvPr id="1741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ltLang="zh-CN"/>
          </a:p>
        </p:txBody>
      </p:sp>
      <p:sp>
        <p:nvSpPr>
          <p:cNvPr id="1741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3DF8F328-6988-4659-91EF-4CB4EE2CD8DB}" type="slidenum">
              <a:rPr lang="zh-CN" altLang="en-US"/>
              <a:pPr>
                <a:defRPr/>
              </a:pPr>
              <a:t>‹#›</a:t>
            </a:fld>
            <a:endParaRPr lang="en-US" altLang="zh-CN"/>
          </a:p>
        </p:txBody>
      </p:sp>
    </p:spTree>
    <p:extLst>
      <p:ext uri="{BB962C8B-B14F-4D97-AF65-F5344CB8AC3E}">
        <p14:creationId xmlns:p14="http://schemas.microsoft.com/office/powerpoint/2010/main" val="200045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ltLang="zh-CN"/>
          </a:p>
        </p:txBody>
      </p:sp>
      <p:sp>
        <p:nvSpPr>
          <p:cNvPr id="1843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ltLang="zh-CN"/>
          </a:p>
        </p:txBody>
      </p:sp>
      <p:sp>
        <p:nvSpPr>
          <p:cNvPr id="5222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843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ltLang="zh-CN"/>
          </a:p>
        </p:txBody>
      </p:sp>
      <p:sp>
        <p:nvSpPr>
          <p:cNvPr id="1843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F6FB9554-397F-48F2-9E50-3D9FEE38E095}" type="slidenum">
              <a:rPr lang="zh-CN" altLang="en-US"/>
              <a:pPr>
                <a:defRPr/>
              </a:pPr>
              <a:t>‹#›</a:t>
            </a:fld>
            <a:endParaRPr lang="en-US" altLang="zh-CN"/>
          </a:p>
        </p:txBody>
      </p:sp>
    </p:spTree>
    <p:extLst>
      <p:ext uri="{BB962C8B-B14F-4D97-AF65-F5344CB8AC3E}">
        <p14:creationId xmlns:p14="http://schemas.microsoft.com/office/powerpoint/2010/main" val="7887195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6FB9554-397F-48F2-9E50-3D9FEE38E095}" type="slidenum">
              <a:rPr lang="zh-CN" altLang="en-US" smtClean="0"/>
              <a:pPr>
                <a:defRPr/>
              </a:pPr>
              <a:t>1</a:t>
            </a:fld>
            <a:endParaRPr lang="en-US" altLang="zh-CN"/>
          </a:p>
        </p:txBody>
      </p:sp>
    </p:spTree>
    <p:extLst>
      <p:ext uri="{BB962C8B-B14F-4D97-AF65-F5344CB8AC3E}">
        <p14:creationId xmlns:p14="http://schemas.microsoft.com/office/powerpoint/2010/main" val="3632734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5" name="Footer Placeholder 4"/>
          <p:cNvSpPr>
            <a:spLocks noGrp="1"/>
          </p:cNvSpPr>
          <p:nvPr>
            <p:ph type="ftr" sz="quarter" idx="11"/>
          </p:nvPr>
        </p:nvSpPr>
        <p:spPr/>
        <p:txBody>
          <a:bodyPr/>
          <a:lstStyle>
            <a:lvl1pPr>
              <a:defRPr/>
            </a:lvl1pPr>
          </a:lstStyle>
          <a:p>
            <a:pPr>
              <a:defRPr/>
            </a:pPr>
            <a:r>
              <a:rPr lang="en-US" altLang="zh-CN" smtClean="0"/>
              <a:t>©  Ferrari, Pizzoleto, Offutt</a:t>
            </a: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10B31D23-390E-405E-8AD4-F30314049B1E}" type="slidenum">
              <a:rPr lang="zh-CN" altLang="en-US"/>
              <a:pPr>
                <a:defRPr/>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0C9C8547-4423-4647-844E-1165F35A0505}" type="slidenum">
              <a:rPr lang="zh-CN" altLang="en-US"/>
              <a:pPr>
                <a:defRPr/>
              </a:pPr>
              <a:t>‹#›</a:t>
            </a:fld>
            <a:endParaRPr lang="en-US" altLang="zh-CN"/>
          </a:p>
        </p:txBody>
      </p:sp>
      <p:sp>
        <p:nvSpPr>
          <p:cNvPr id="7"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D39F2111-9D23-486C-BACD-4C1CE1547145}" type="slidenum">
              <a:rPr lang="zh-CN" altLang="en-US"/>
              <a:pPr>
                <a:defRPr/>
              </a:pPr>
              <a:t>‹#›</a:t>
            </a:fld>
            <a:endParaRPr lang="en-US" altLang="zh-CN"/>
          </a:p>
        </p:txBody>
      </p:sp>
      <p:sp>
        <p:nvSpPr>
          <p:cNvPr id="7"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219200"/>
          </a:xfrm>
        </p:spPr>
        <p:txBody>
          <a:bodyPr/>
          <a:lstStyle/>
          <a:p>
            <a:r>
              <a:rPr lang="en-US" dirty="0" smtClean="0"/>
              <a:t>Click to edit Master title style</a:t>
            </a:r>
            <a:endParaRPr lang="en-US" dirty="0"/>
          </a:p>
        </p:txBody>
      </p:sp>
      <p:sp>
        <p:nvSpPr>
          <p:cNvPr id="3" name="Table Placeholder 2"/>
          <p:cNvSpPr>
            <a:spLocks noGrp="1"/>
          </p:cNvSpPr>
          <p:nvPr>
            <p:ph type="tbl" idx="1"/>
          </p:nvPr>
        </p:nvSpPr>
        <p:spPr>
          <a:xfrm>
            <a:off x="0" y="1219200"/>
            <a:ext cx="9144000" cy="51816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B53D5190-9DD7-4646-BDAF-E78333A90B11}" type="slidenum">
              <a:rPr lang="zh-CN" altLang="en-US"/>
              <a:pPr>
                <a:defRPr/>
              </a:pPr>
              <a:t>‹#›</a:t>
            </a:fld>
            <a:endParaRPr lang="en-US" altLang="zh-CN"/>
          </a:p>
        </p:txBody>
      </p:sp>
      <p:sp>
        <p:nvSpPr>
          <p:cNvPr id="7"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53" y="0"/>
            <a:ext cx="8085104" cy="1219200"/>
          </a:xfrm>
        </p:spPr>
        <p:txBody>
          <a:bodyPr/>
          <a:lstStyle>
            <a:lvl1pPr algn="ct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818535"/>
            <a:ext cx="9144000" cy="579611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5" name="Footer Placeholder 4"/>
          <p:cNvSpPr>
            <a:spLocks noGrp="1"/>
          </p:cNvSpPr>
          <p:nvPr>
            <p:ph type="ftr" sz="quarter" idx="11"/>
          </p:nvPr>
        </p:nvSpPr>
        <p:spPr/>
        <p:txBody>
          <a:bodyPr/>
          <a:lstStyle>
            <a:lvl1pPr>
              <a:defRPr/>
            </a:lvl1pPr>
          </a:lstStyle>
          <a:p>
            <a:pPr>
              <a:defRPr/>
            </a:pPr>
            <a:r>
              <a:rPr lang="en-US" altLang="zh-CN" smtClean="0"/>
              <a:t>©  Ferrari, Pizzoleto, Offutt</a:t>
            </a: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0DC9CB03-E83B-49A3-95A8-3CE1C35F1E70}" type="slidenum">
              <a:rPr lang="zh-CN" altLang="en-US"/>
              <a:pPr>
                <a:defRPr/>
              </a:pPr>
              <a:t>‹#›</a:t>
            </a:fld>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zh-CN" dirty="0"/>
          </a:p>
        </p:txBody>
      </p:sp>
      <p:sp>
        <p:nvSpPr>
          <p:cNvPr id="6" name="Slide Number Placeholder 5"/>
          <p:cNvSpPr>
            <a:spLocks noGrp="1"/>
          </p:cNvSpPr>
          <p:nvPr>
            <p:ph type="sldNum" sz="quarter" idx="12"/>
          </p:nvPr>
        </p:nvSpPr>
        <p:spPr/>
        <p:txBody>
          <a:bodyPr/>
          <a:lstStyle>
            <a:lvl1pPr>
              <a:defRPr/>
            </a:lvl1pPr>
          </a:lstStyle>
          <a:p>
            <a:pPr>
              <a:defRPr/>
            </a:pPr>
            <a:fld id="{2E85824A-164E-41E3-82AA-1FF6B0667043}" type="slidenum">
              <a:rPr lang="zh-CN" altLang="en-US"/>
              <a:pPr>
                <a:defRPr/>
              </a:pPr>
              <a:t>‹#›</a:t>
            </a:fld>
            <a:endParaRPr lang="en-US" altLang="zh-CN"/>
          </a:p>
        </p:txBody>
      </p:sp>
      <p:sp>
        <p:nvSpPr>
          <p:cNvPr id="7"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495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sz="800">
                <a:latin typeface="Comic Sans MS" pitchFamily="66" charset="0"/>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sz="800">
                <a:latin typeface="Comic Sans MS" pitchFamily="66" charset="0"/>
              </a:defRPr>
            </a:lvl1pPr>
          </a:lstStyle>
          <a:p>
            <a:pPr>
              <a:defRPr/>
            </a:pPr>
            <a:fld id="{11B780DA-4779-4652-8E6B-DBD65B6C1505}" type="slidenum">
              <a:rPr lang="zh-CN" altLang="en-US"/>
              <a:pPr>
                <a:defRPr/>
              </a:pPr>
              <a:t>‹#›</a:t>
            </a:fld>
            <a:endParaRPr lang="en-US" altLang="zh-CN" dirty="0"/>
          </a:p>
        </p:txBody>
      </p:sp>
      <p:sp>
        <p:nvSpPr>
          <p:cNvPr id="8"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 y="2174874"/>
            <a:ext cx="4344988" cy="4225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346575" cy="4225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ltLang="zh-CN" dirty="0"/>
          </a:p>
        </p:txBody>
      </p:sp>
      <p:sp>
        <p:nvSpPr>
          <p:cNvPr id="9" name="Slide Number Placeholder 8"/>
          <p:cNvSpPr>
            <a:spLocks noGrp="1"/>
          </p:cNvSpPr>
          <p:nvPr>
            <p:ph type="sldNum" sz="quarter" idx="12"/>
          </p:nvPr>
        </p:nvSpPr>
        <p:spPr/>
        <p:txBody>
          <a:bodyPr/>
          <a:lstStyle>
            <a:lvl1pPr>
              <a:defRPr/>
            </a:lvl1pPr>
          </a:lstStyle>
          <a:p>
            <a:pPr>
              <a:defRPr/>
            </a:pPr>
            <a:fld id="{0B12451D-FA51-40C6-AFE5-E346C75C1B35}" type="slidenum">
              <a:rPr lang="zh-CN" altLang="en-US"/>
              <a:pPr>
                <a:defRPr/>
              </a:pPr>
              <a:t>‹#›</a:t>
            </a:fld>
            <a:endParaRPr lang="en-US" altLang="zh-CN"/>
          </a:p>
        </p:txBody>
      </p:sp>
      <p:sp>
        <p:nvSpPr>
          <p:cNvPr id="10"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ltLang="zh-CN" dirty="0"/>
          </a:p>
        </p:txBody>
      </p:sp>
      <p:sp>
        <p:nvSpPr>
          <p:cNvPr id="5" name="Slide Number Placeholder 4"/>
          <p:cNvSpPr>
            <a:spLocks noGrp="1"/>
          </p:cNvSpPr>
          <p:nvPr>
            <p:ph type="sldNum" sz="quarter" idx="12"/>
          </p:nvPr>
        </p:nvSpPr>
        <p:spPr/>
        <p:txBody>
          <a:bodyPr/>
          <a:lstStyle>
            <a:lvl1pPr>
              <a:defRPr/>
            </a:lvl1pPr>
          </a:lstStyle>
          <a:p>
            <a:pPr>
              <a:defRPr/>
            </a:pPr>
            <a:fld id="{1D0F80E7-B056-4C76-86F1-135BF336DD8E}" type="slidenum">
              <a:rPr lang="zh-CN" altLang="en-US"/>
              <a:pPr>
                <a:defRPr/>
              </a:pPr>
              <a:t>‹#›</a:t>
            </a:fld>
            <a:endParaRPr lang="en-US" altLang="zh-CN"/>
          </a:p>
        </p:txBody>
      </p:sp>
      <p:sp>
        <p:nvSpPr>
          <p:cNvPr id="6"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zh-CN" dirty="0"/>
          </a:p>
        </p:txBody>
      </p:sp>
      <p:sp>
        <p:nvSpPr>
          <p:cNvPr id="4" name="Slide Number Placeholder 3"/>
          <p:cNvSpPr>
            <a:spLocks noGrp="1"/>
          </p:cNvSpPr>
          <p:nvPr>
            <p:ph type="sldNum" sz="quarter" idx="12"/>
          </p:nvPr>
        </p:nvSpPr>
        <p:spPr/>
        <p:txBody>
          <a:bodyPr/>
          <a:lstStyle>
            <a:lvl1pPr>
              <a:defRPr/>
            </a:lvl1pPr>
          </a:lstStyle>
          <a:p>
            <a:pPr>
              <a:defRPr/>
            </a:pPr>
            <a:fld id="{CC70A2D9-3984-4BAF-B138-D6DB38AF6FAB}" type="slidenum">
              <a:rPr lang="zh-CN" altLang="en-US"/>
              <a:pPr>
                <a:defRPr/>
              </a:pPr>
              <a:t>‹#›</a:t>
            </a:fld>
            <a:endParaRPr lang="en-US" altLang="zh-CN"/>
          </a:p>
        </p:txBody>
      </p:sp>
      <p:sp>
        <p:nvSpPr>
          <p:cNvPr id="5"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pPr>
              <a:defRPr/>
            </a:pPr>
            <a:fld id="{EEA28F80-B56A-4D79-88BD-11153BC576BE}" type="slidenum">
              <a:rPr lang="zh-CN" altLang="en-US"/>
              <a:pPr>
                <a:defRPr/>
              </a:pPr>
              <a:t>‹#›</a:t>
            </a:fld>
            <a:endParaRPr lang="en-US" altLang="zh-CN"/>
          </a:p>
        </p:txBody>
      </p:sp>
      <p:sp>
        <p:nvSpPr>
          <p:cNvPr id="8"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pPr>
              <a:defRPr/>
            </a:pPr>
            <a:fld id="{AC67C1DD-5102-4756-A1EF-11E13CC0E333}" type="slidenum">
              <a:rPr lang="zh-CN" altLang="en-US"/>
              <a:pPr>
                <a:defRPr/>
              </a:pPr>
              <a:t>‹#›</a:t>
            </a:fld>
            <a:endParaRPr lang="en-US" altLang="zh-CN"/>
          </a:p>
        </p:txBody>
      </p:sp>
      <p:sp>
        <p:nvSpPr>
          <p:cNvPr id="8"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66"/>
            </a:gs>
            <a:gs pos="67000">
              <a:schemeClr val="bg1">
                <a:gamma/>
                <a:shade val="46275"/>
                <a:invGamma/>
                <a:alpha val="93000"/>
              </a:schemeClr>
            </a:gs>
            <a:gs pos="100000">
              <a:schemeClr val="bg1">
                <a:gamma/>
                <a:shade val="46275"/>
                <a:invGamma/>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118753" y="0"/>
            <a:ext cx="8080985"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sp>
        <p:nvSpPr>
          <p:cNvPr id="1028" name="Rectangle 3"/>
          <p:cNvSpPr>
            <a:spLocks noGrp="1" noChangeArrowheads="1"/>
          </p:cNvSpPr>
          <p:nvPr>
            <p:ph type="body" idx="1"/>
          </p:nvPr>
        </p:nvSpPr>
        <p:spPr bwMode="auto">
          <a:xfrm>
            <a:off x="0" y="825023"/>
            <a:ext cx="9144000" cy="57476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2" name="Rectangle 4"/>
          <p:cNvSpPr>
            <a:spLocks noGrp="1" noChangeArrowheads="1"/>
          </p:cNvSpPr>
          <p:nvPr>
            <p:ph type="dt" sz="half" idx="2"/>
          </p:nvPr>
        </p:nvSpPr>
        <p:spPr bwMode="auto">
          <a:xfrm>
            <a:off x="7239000" y="6635131"/>
            <a:ext cx="1905000" cy="22286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Comic Sans MS" pitchFamily="66" charset="0"/>
                <a:ea typeface="宋体" charset="-122"/>
              </a:defRPr>
            </a:lvl1pPr>
          </a:lstStyle>
          <a:p>
            <a:pPr>
              <a:defRPr/>
            </a:pPr>
            <a:endParaRPr lang="en-US" altLang="zh-CN" dirty="0"/>
          </a:p>
        </p:txBody>
      </p:sp>
      <p:sp>
        <p:nvSpPr>
          <p:cNvPr id="1029" name="Rectangle 5"/>
          <p:cNvSpPr>
            <a:spLocks noGrp="1" noChangeArrowheads="1"/>
          </p:cNvSpPr>
          <p:nvPr>
            <p:ph type="ftr" sz="quarter" idx="3"/>
          </p:nvPr>
        </p:nvSpPr>
        <p:spPr bwMode="auto">
          <a:xfrm>
            <a:off x="3124200" y="6613930"/>
            <a:ext cx="2895600" cy="22286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800">
                <a:latin typeface="Arial" panose="020B0604020202020204" pitchFamily="34" charset="0"/>
                <a:ea typeface="宋体" charset="-122"/>
                <a:cs typeface="Arial" panose="020B0604020202020204" pitchFamily="34" charset="0"/>
              </a:defRPr>
            </a:lvl1pPr>
          </a:lstStyle>
          <a:p>
            <a:pPr>
              <a:defRPr/>
            </a:pPr>
            <a:r>
              <a:rPr lang="en-US" altLang="zh-CN" smtClean="0"/>
              <a:t>©  Ferrari, Pizzoleto, Offutt</a:t>
            </a:r>
            <a:endParaRPr lang="en-US" altLang="zh-CN" dirty="0"/>
          </a:p>
        </p:txBody>
      </p:sp>
      <p:sp>
        <p:nvSpPr>
          <p:cNvPr id="1030" name="Rectangle 6"/>
          <p:cNvSpPr>
            <a:spLocks noGrp="1" noChangeArrowheads="1"/>
          </p:cNvSpPr>
          <p:nvPr>
            <p:ph type="sldNum" sz="quarter" idx="4"/>
          </p:nvPr>
        </p:nvSpPr>
        <p:spPr bwMode="auto">
          <a:xfrm>
            <a:off x="0" y="6613083"/>
            <a:ext cx="1696192" cy="2440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800">
                <a:latin typeface="Comic Sans MS" pitchFamily="66" charset="0"/>
                <a:ea typeface="宋体" charset="-122"/>
              </a:defRPr>
            </a:lvl1pPr>
          </a:lstStyle>
          <a:p>
            <a:pPr>
              <a:defRPr/>
            </a:pPr>
            <a:fld id="{FCA47576-273B-4C08-83E9-0BA01A75FC5D}" type="slidenum">
              <a:rPr lang="zh-CN" altLang="en-US" smtClean="0"/>
              <a:pPr>
                <a:defRPr/>
              </a:pPr>
              <a:t>‹#›</a:t>
            </a:fld>
            <a:endParaRPr lang="en-US" altLang="zh-CN" dirty="0"/>
          </a:p>
        </p:txBody>
      </p:sp>
      <p:sp>
        <p:nvSpPr>
          <p:cNvPr id="1034" name="Line 10"/>
          <p:cNvSpPr>
            <a:spLocks noChangeShapeType="1"/>
          </p:cNvSpPr>
          <p:nvPr/>
        </p:nvSpPr>
        <p:spPr bwMode="auto">
          <a:xfrm>
            <a:off x="0" y="838200"/>
            <a:ext cx="8001000" cy="0"/>
          </a:xfrm>
          <a:prstGeom prst="line">
            <a:avLst/>
          </a:prstGeom>
          <a:noFill/>
          <a:ln w="57150">
            <a:solidFill>
              <a:srgbClr val="009900"/>
            </a:solidFill>
            <a:round/>
            <a:headEnd/>
            <a:tailEnd/>
          </a:ln>
          <a:effectLst/>
        </p:spPr>
        <p:txBody>
          <a:bodyPr/>
          <a:lstStyle/>
          <a:p>
            <a:pPr>
              <a:defRPr/>
            </a:pPr>
            <a:endParaRPr lang="en-US"/>
          </a:p>
        </p:txBody>
      </p:sp>
      <p:grpSp>
        <p:nvGrpSpPr>
          <p:cNvPr id="16" name="Grupo 15"/>
          <p:cNvGrpSpPr/>
          <p:nvPr userDrawn="1"/>
        </p:nvGrpSpPr>
        <p:grpSpPr>
          <a:xfrm>
            <a:off x="8376249" y="0"/>
            <a:ext cx="767751" cy="1125120"/>
            <a:chOff x="8376249" y="0"/>
            <a:chExt cx="767751" cy="1125120"/>
          </a:xfrm>
        </p:grpSpPr>
        <p:pic>
          <p:nvPicPr>
            <p:cNvPr id="1032" name="Picture 9" descr="gmulogo-color150"/>
            <p:cNvPicPr>
              <a:picLocks noChangeAspect="1" noChangeArrowheads="1"/>
            </p:cNvPicPr>
            <p:nvPr/>
          </p:nvPicPr>
          <p:blipFill>
            <a:blip r:embed="rId14"/>
            <a:srcRect/>
            <a:stretch>
              <a:fillRect/>
            </a:stretch>
          </p:blipFill>
          <p:spPr bwMode="auto">
            <a:xfrm>
              <a:off x="8376249" y="0"/>
              <a:ext cx="767751" cy="572615"/>
            </a:xfrm>
            <a:prstGeom prst="rect">
              <a:avLst/>
            </a:prstGeom>
            <a:noFill/>
            <a:ln w="9525">
              <a:noFill/>
              <a:miter lim="800000"/>
              <a:headEnd/>
              <a:tailEnd/>
            </a:ln>
          </p:spPr>
        </p:pic>
        <p:pic>
          <p:nvPicPr>
            <p:cNvPr id="4" name="Picture 3" descr="D:\dadosFabiano\logoUFSCar.jpg"/>
            <p:cNvPicPr>
              <a:picLocks noChangeAspect="1" noChangeArrowheads="1"/>
            </p:cNvPicPr>
            <p:nvPr userDrawn="1"/>
          </p:nvPicPr>
          <p:blipFill>
            <a:blip r:embed="rId15"/>
            <a:srcRect/>
            <a:stretch>
              <a:fillRect/>
            </a:stretch>
          </p:blipFill>
          <p:spPr bwMode="auto">
            <a:xfrm>
              <a:off x="8376249" y="563681"/>
              <a:ext cx="767751" cy="561439"/>
            </a:xfrm>
            <a:prstGeom prst="rect">
              <a:avLst/>
            </a:prstGeom>
            <a:noFill/>
          </p:spPr>
        </p:pic>
      </p:grpSp>
      <p:grpSp>
        <p:nvGrpSpPr>
          <p:cNvPr id="17" name="Grupo 16"/>
          <p:cNvGrpSpPr/>
          <p:nvPr userDrawn="1"/>
        </p:nvGrpSpPr>
        <p:grpSpPr>
          <a:xfrm>
            <a:off x="7297947" y="6243144"/>
            <a:ext cx="1846053" cy="626731"/>
            <a:chOff x="7297947" y="6231269"/>
            <a:chExt cx="1846053" cy="626731"/>
          </a:xfrm>
        </p:grpSpPr>
        <p:sp>
          <p:nvSpPr>
            <p:cNvPr id="10" name="Rectangle 9"/>
            <p:cNvSpPr/>
            <p:nvPr/>
          </p:nvSpPr>
          <p:spPr bwMode="auto">
            <a:xfrm>
              <a:off x="8232391" y="6231269"/>
              <a:ext cx="911609" cy="626731"/>
            </a:xfrm>
            <a:prstGeom prst="rect">
              <a:avLst/>
            </a:prstGeom>
            <a:solidFill>
              <a:schemeClr val="bg1">
                <a:lumMod val="50000"/>
              </a:schemeClr>
            </a:solidFill>
          </p:spPr>
          <p:txBody>
            <a:bodyPr wrap="none">
              <a:prstTxWarp prst="textRingInside">
                <a:avLst/>
              </a:prstTxWarp>
              <a:spAutoFit/>
            </a:bodyPr>
            <a:lstStyle/>
            <a:p>
              <a:pPr algn="ctr">
                <a:defRPr/>
              </a:pPr>
              <a:r>
                <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Software Engineering</a:t>
              </a:r>
            </a:p>
          </p:txBody>
        </p:sp>
        <p:sp>
          <p:nvSpPr>
            <p:cNvPr id="11" name="Rectangle 10"/>
            <p:cNvSpPr/>
            <p:nvPr/>
          </p:nvSpPr>
          <p:spPr bwMode="auto">
            <a:xfrm>
              <a:off x="8329345" y="6403037"/>
              <a:ext cx="696024" cy="26161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105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GMU</a:t>
              </a:r>
            </a:p>
          </p:txBody>
        </p:sp>
        <p:pic>
          <p:nvPicPr>
            <p:cNvPr id="5" name="Picture 4" descr="D:\dadosFabiano\logoLaPES.png"/>
            <p:cNvPicPr>
              <a:picLocks noChangeAspect="1" noChangeArrowheads="1"/>
            </p:cNvPicPr>
            <p:nvPr/>
          </p:nvPicPr>
          <p:blipFill>
            <a:blip r:embed="rId16" cstate="print"/>
            <a:srcRect/>
            <a:stretch>
              <a:fillRect/>
            </a:stretch>
          </p:blipFill>
          <p:spPr bwMode="auto">
            <a:xfrm>
              <a:off x="7297947" y="6394919"/>
              <a:ext cx="911609" cy="313593"/>
            </a:xfrm>
            <a:prstGeom prst="rect">
              <a:avLst/>
            </a:prstGeom>
            <a:noFill/>
          </p:spPr>
        </p:pic>
      </p:grpSp>
    </p:spTree>
  </p:cSld>
  <p:clrMap bg1="dk2" tx1="lt1" bg2="dk1" tx2="lt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b="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defRPr>
      </a:lvl1pPr>
      <a:lvl2pPr algn="ctr" rtl="0" eaLnBrk="0" fontAlgn="base" hangingPunct="0">
        <a:spcBef>
          <a:spcPct val="0"/>
        </a:spcBef>
        <a:spcAft>
          <a:spcPct val="0"/>
        </a:spcAft>
        <a:defRPr sz="3600" b="1">
          <a:solidFill>
            <a:schemeClr val="tx2"/>
          </a:solidFill>
          <a:latin typeface="Times New Roman" pitchFamily="18" charset="0"/>
        </a:defRPr>
      </a:lvl2pPr>
      <a:lvl3pPr algn="ctr" rtl="0" eaLnBrk="0" fontAlgn="base" hangingPunct="0">
        <a:spcBef>
          <a:spcPct val="0"/>
        </a:spcBef>
        <a:spcAft>
          <a:spcPct val="0"/>
        </a:spcAft>
        <a:defRPr sz="3600" b="1">
          <a:solidFill>
            <a:schemeClr val="tx2"/>
          </a:solidFill>
          <a:latin typeface="Times New Roman" pitchFamily="18" charset="0"/>
        </a:defRPr>
      </a:lvl3pPr>
      <a:lvl4pPr algn="ctr" rtl="0" eaLnBrk="0" fontAlgn="base" hangingPunct="0">
        <a:spcBef>
          <a:spcPct val="0"/>
        </a:spcBef>
        <a:spcAft>
          <a:spcPct val="0"/>
        </a:spcAft>
        <a:defRPr sz="3600" b="1">
          <a:solidFill>
            <a:schemeClr val="tx2"/>
          </a:solidFill>
          <a:latin typeface="Times New Roman" pitchFamily="18" charset="0"/>
        </a:defRPr>
      </a:lvl4pPr>
      <a:lvl5pPr algn="ctr" rtl="0" eaLnBrk="0" fontAlgn="base" hangingPunct="0">
        <a:spcBef>
          <a:spcPct val="0"/>
        </a:spcBef>
        <a:spcAft>
          <a:spcPct val="0"/>
        </a:spcAft>
        <a:defRPr sz="3600" b="1">
          <a:solidFill>
            <a:schemeClr val="tx2"/>
          </a:solidFill>
          <a:latin typeface="Times New Roman" pitchFamily="18" charset="0"/>
        </a:defRPr>
      </a:lvl5pPr>
      <a:lvl6pPr marL="457200" algn="ctr" rtl="0" fontAlgn="base">
        <a:spcBef>
          <a:spcPct val="0"/>
        </a:spcBef>
        <a:spcAft>
          <a:spcPct val="0"/>
        </a:spcAft>
        <a:defRPr sz="3600" b="1">
          <a:solidFill>
            <a:schemeClr val="tx2"/>
          </a:solidFill>
          <a:latin typeface="Times New Roman" pitchFamily="18" charset="0"/>
        </a:defRPr>
      </a:lvl6pPr>
      <a:lvl7pPr marL="914400" algn="ctr" rtl="0" fontAlgn="base">
        <a:spcBef>
          <a:spcPct val="0"/>
        </a:spcBef>
        <a:spcAft>
          <a:spcPct val="0"/>
        </a:spcAft>
        <a:defRPr sz="3600" b="1">
          <a:solidFill>
            <a:schemeClr val="tx2"/>
          </a:solidFill>
          <a:latin typeface="Times New Roman" pitchFamily="18" charset="0"/>
        </a:defRPr>
      </a:lvl7pPr>
      <a:lvl8pPr marL="1371600" algn="ctr" rtl="0" fontAlgn="base">
        <a:spcBef>
          <a:spcPct val="0"/>
        </a:spcBef>
        <a:spcAft>
          <a:spcPct val="0"/>
        </a:spcAft>
        <a:defRPr sz="3600" b="1">
          <a:solidFill>
            <a:schemeClr val="tx2"/>
          </a:solidFill>
          <a:latin typeface="Times New Roman" pitchFamily="18" charset="0"/>
        </a:defRPr>
      </a:lvl8pPr>
      <a:lvl9pPr marL="1828800" algn="ctr" rtl="0" fontAlgn="base">
        <a:spcBef>
          <a:spcPct val="0"/>
        </a:spcBef>
        <a:spcAft>
          <a:spcPct val="0"/>
        </a:spcAft>
        <a:defRPr sz="36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Gill Sans MT" panose="020B0502020104020203" pitchFamily="34" charset="0"/>
          <a:ea typeface="+mn-ea"/>
          <a:cs typeface="+mn-cs"/>
        </a:defRPr>
      </a:lvl1pPr>
      <a:lvl2pPr marL="742950" indent="-285750" algn="l" rtl="0" eaLnBrk="0" fontAlgn="base" hangingPunct="0">
        <a:spcBef>
          <a:spcPct val="20000"/>
        </a:spcBef>
        <a:spcAft>
          <a:spcPct val="0"/>
        </a:spcAft>
        <a:buChar char="–"/>
        <a:defRPr sz="2400">
          <a:solidFill>
            <a:schemeClr val="tx1"/>
          </a:solidFill>
          <a:latin typeface="Gill Sans MT" panose="020B0502020104020203" pitchFamily="34" charset="0"/>
        </a:defRPr>
      </a:lvl2pPr>
      <a:lvl3pPr marL="1143000" indent="-228600" algn="l" rtl="0" eaLnBrk="0" fontAlgn="base" hangingPunct="0">
        <a:spcBef>
          <a:spcPct val="20000"/>
        </a:spcBef>
        <a:spcAft>
          <a:spcPct val="0"/>
        </a:spcAft>
        <a:buChar char="•"/>
        <a:defRPr sz="2000">
          <a:solidFill>
            <a:schemeClr val="tx1"/>
          </a:solidFill>
          <a:latin typeface="Gill Sans MT" panose="020B0502020104020203" pitchFamily="34" charset="0"/>
        </a:defRPr>
      </a:lvl3pPr>
      <a:lvl4pPr marL="1600200" indent="-228600" algn="l" rtl="0" eaLnBrk="0" fontAlgn="base" hangingPunct="0">
        <a:spcBef>
          <a:spcPct val="20000"/>
        </a:spcBef>
        <a:spcAft>
          <a:spcPct val="0"/>
        </a:spcAft>
        <a:buChar char="–"/>
        <a:defRPr sz="2000">
          <a:solidFill>
            <a:schemeClr val="tx1"/>
          </a:solidFill>
          <a:latin typeface="Gill Sans MT" panose="020B0502020104020203" pitchFamily="34" charset="0"/>
        </a:defRPr>
      </a:lvl4pPr>
      <a:lvl5pPr marL="2057400" indent="-228600" algn="l" rtl="0" eaLnBrk="0" fontAlgn="base" hangingPunct="0">
        <a:spcBef>
          <a:spcPct val="20000"/>
        </a:spcBef>
        <a:spcAft>
          <a:spcPct val="0"/>
        </a:spcAft>
        <a:buChar char="»"/>
        <a:defRPr sz="2000">
          <a:solidFill>
            <a:schemeClr val="tx1"/>
          </a:solidFill>
          <a:latin typeface="Gill Sans MT" panose="020B0502020104020203"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cferrari@ufscar.b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offutt@gmu.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42900" y="1168669"/>
            <a:ext cx="8458200" cy="1463320"/>
          </a:xfrm>
        </p:spPr>
        <p:txBody>
          <a:bodyPr/>
          <a:lstStyle/>
          <a:p>
            <a:pPr eaLnBrk="1" hangingPunct="1"/>
            <a:r>
              <a:rPr lang="en-US" sz="2800" b="1" dirty="0" smtClean="0"/>
              <a:t>A Systematic Review of Cost Reduction Techniques for Mutation Testing: </a:t>
            </a:r>
            <a:r>
              <a:rPr lang="en-US" sz="3200" b="1" dirty="0" smtClean="0"/>
              <a:t>Preliminary Results</a:t>
            </a:r>
            <a:endParaRPr lang="en-US" sz="2800" b="1" dirty="0" smtClean="0"/>
          </a:p>
        </p:txBody>
      </p:sp>
      <p:sp>
        <p:nvSpPr>
          <p:cNvPr id="2" name="Rectangle 1"/>
          <p:cNvSpPr/>
          <p:nvPr/>
        </p:nvSpPr>
        <p:spPr>
          <a:xfrm>
            <a:off x="216565" y="6665485"/>
            <a:ext cx="601579" cy="192515"/>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0" y="3199913"/>
            <a:ext cx="9119286" cy="2068774"/>
            <a:chOff x="0" y="3199913"/>
            <a:chExt cx="9119286" cy="2068774"/>
          </a:xfrm>
        </p:grpSpPr>
        <p:sp>
          <p:nvSpPr>
            <p:cNvPr id="7" name="Rectangle 8"/>
            <p:cNvSpPr>
              <a:spLocks noChangeArrowheads="1"/>
            </p:cNvSpPr>
            <p:nvPr/>
          </p:nvSpPr>
          <p:spPr bwMode="auto">
            <a:xfrm>
              <a:off x="0" y="3199913"/>
              <a:ext cx="2866768" cy="2068774"/>
            </a:xfrm>
            <a:prstGeom prst="rect">
              <a:avLst/>
            </a:prstGeom>
            <a:solidFill>
              <a:srgbClr val="0033CC"/>
            </a:solidFill>
            <a:ln w="9525">
              <a:solidFill>
                <a:schemeClr val="tx1"/>
              </a:solidFill>
              <a:miter lim="800000"/>
              <a:headEnd/>
              <a:tailEnd/>
            </a:ln>
            <a:effectLst/>
          </p:spPr>
          <p:txBody>
            <a:bodyPr/>
            <a:lstStyle/>
            <a:p>
              <a:pPr algn="ctr">
                <a:spcBef>
                  <a:spcPct val="20000"/>
                </a:spcBef>
                <a:defRPr/>
              </a:pPr>
              <a:r>
                <a:rPr lang="en-US" sz="2800" b="1" dirty="0" smtClean="0">
                  <a:effectLst>
                    <a:outerShdw blurRad="38100" dist="38100" dir="2700000" algn="tl">
                      <a:srgbClr val="000000"/>
                    </a:outerShdw>
                  </a:effectLst>
                  <a:latin typeface="Gill Sans MT" panose="020B0502020104020203" pitchFamily="34" charset="0"/>
                </a:rPr>
                <a:t>Fabiano Ferrari</a:t>
              </a:r>
            </a:p>
            <a:p>
              <a:pPr algn="ctr">
                <a:spcBef>
                  <a:spcPct val="20000"/>
                </a:spcBef>
                <a:defRPr/>
              </a:pPr>
              <a:r>
                <a:rPr lang="en-US" sz="1600" dirty="0" smtClean="0">
                  <a:effectLst>
                    <a:outerShdw blurRad="38100" dist="38100" dir="2700000" algn="tl">
                      <a:srgbClr val="000000"/>
                    </a:outerShdw>
                  </a:effectLst>
                  <a:latin typeface="Gill Sans MT" panose="020B0502020104020203" pitchFamily="34" charset="0"/>
                </a:rPr>
                <a:t>Software Engineering</a:t>
              </a:r>
              <a:endParaRPr lang="en-US" sz="1600" dirty="0" smtClean="0">
                <a:solidFill>
                  <a:srgbClr val="FFFF00"/>
                </a:solidFill>
                <a:effectLst>
                  <a:outerShdw blurRad="38100" dist="38100" dir="2700000" algn="tl">
                    <a:srgbClr val="000000"/>
                  </a:outerShdw>
                </a:effectLst>
                <a:latin typeface="Gill Sans MT" panose="020B0502020104020203" pitchFamily="34" charset="0"/>
              </a:endParaRPr>
            </a:p>
            <a:p>
              <a:pPr algn="ctr">
                <a:spcBef>
                  <a:spcPct val="20000"/>
                </a:spcBef>
                <a:defRPr/>
              </a:pPr>
              <a:r>
                <a:rPr lang="en-US" sz="1600" dirty="0" smtClean="0">
                  <a:effectLst>
                    <a:outerShdw blurRad="38100" dist="38100" dir="2700000" algn="tl">
                      <a:srgbClr val="000000"/>
                    </a:outerShdw>
                  </a:effectLst>
                  <a:latin typeface="Gill Sans MT" panose="020B0502020104020203" pitchFamily="34" charset="0"/>
                </a:rPr>
                <a:t>Federal University of São Carlos </a:t>
              </a:r>
            </a:p>
            <a:p>
              <a:pPr algn="ctr">
                <a:spcBef>
                  <a:spcPct val="20000"/>
                </a:spcBef>
                <a:defRPr/>
              </a:pPr>
              <a:r>
                <a:rPr lang="en-US" sz="1600" dirty="0" smtClean="0">
                  <a:effectLst>
                    <a:outerShdw blurRad="38100" dist="38100" dir="2700000" algn="tl">
                      <a:srgbClr val="000000"/>
                    </a:outerShdw>
                  </a:effectLst>
                  <a:latin typeface="Gill Sans MT" panose="020B0502020104020203" pitchFamily="34" charset="0"/>
                </a:rPr>
                <a:t>São Carlos, SP   Brazil</a:t>
              </a:r>
              <a:endParaRPr lang="en-US" sz="1600" dirty="0" smtClean="0">
                <a:solidFill>
                  <a:srgbClr val="FFFF00"/>
                </a:solidFill>
                <a:effectLst>
                  <a:outerShdw blurRad="38100" dist="38100" dir="2700000" algn="tl">
                    <a:srgbClr val="000000"/>
                  </a:outerShdw>
                </a:effectLst>
                <a:latin typeface="Gill Sans MT" panose="020B0502020104020203" pitchFamily="34" charset="0"/>
              </a:endParaRPr>
            </a:p>
            <a:p>
              <a:pPr algn="ctr">
                <a:spcBef>
                  <a:spcPct val="20000"/>
                </a:spcBef>
                <a:defRPr/>
              </a:pPr>
              <a:r>
                <a:rPr lang="en-US" sz="1600" dirty="0" smtClean="0">
                  <a:effectLst>
                    <a:outerShdw blurRad="38100" dist="38100" dir="2700000" algn="tl">
                      <a:srgbClr val="000000"/>
                    </a:outerShdw>
                  </a:effectLst>
                  <a:latin typeface="Gill Sans MT" panose="020B0502020104020203" pitchFamily="34" charset="0"/>
                  <a:hlinkClick r:id="rId3"/>
                </a:rPr>
                <a:t>fcferrari@ufscar.br</a:t>
              </a:r>
              <a:endParaRPr lang="en-US" sz="1600" dirty="0" smtClean="0">
                <a:effectLst>
                  <a:outerShdw blurRad="38100" dist="38100" dir="2700000" algn="tl">
                    <a:srgbClr val="000000"/>
                  </a:outerShdw>
                </a:effectLst>
                <a:latin typeface="Gill Sans MT" panose="020B0502020104020203" pitchFamily="34" charset="0"/>
              </a:endParaRPr>
            </a:p>
            <a:p>
              <a:pPr algn="ctr">
                <a:spcBef>
                  <a:spcPct val="20000"/>
                </a:spcBef>
                <a:defRPr/>
              </a:pPr>
              <a:r>
                <a:rPr lang="en-US" sz="1400" dirty="0" smtClean="0">
                  <a:effectLst>
                    <a:outerShdw blurRad="38100" dist="38100" dir="2700000" algn="tl">
                      <a:srgbClr val="000000"/>
                    </a:outerShdw>
                  </a:effectLst>
                  <a:latin typeface="Gill Sans MT" panose="020B0502020104020203" pitchFamily="34" charset="0"/>
                </a:rPr>
                <a:t>www2.dc.ufscar.br/~fabiano</a:t>
              </a:r>
              <a:r>
                <a:rPr lang="en-US" sz="1400" dirty="0" smtClean="0">
                  <a:effectLst>
                    <a:outerShdw blurRad="38100" dist="38100" dir="2700000" algn="tl">
                      <a:srgbClr val="000000"/>
                    </a:outerShdw>
                  </a:effectLst>
                </a:rPr>
                <a:t>/</a:t>
              </a:r>
              <a:endParaRPr lang="en-US" sz="1400" dirty="0" smtClean="0">
                <a:solidFill>
                  <a:srgbClr val="FFFF00"/>
                </a:solidFill>
                <a:effectLst>
                  <a:outerShdw blurRad="38100" dist="38100" dir="2700000" algn="tl">
                    <a:srgbClr val="000000"/>
                  </a:outerShdw>
                </a:effectLst>
              </a:endParaRPr>
            </a:p>
          </p:txBody>
        </p:sp>
        <p:sp>
          <p:nvSpPr>
            <p:cNvPr id="8" name="Rectangle 8"/>
            <p:cNvSpPr>
              <a:spLocks noChangeArrowheads="1"/>
            </p:cNvSpPr>
            <p:nvPr/>
          </p:nvSpPr>
          <p:spPr bwMode="auto">
            <a:xfrm>
              <a:off x="2866768" y="3199913"/>
              <a:ext cx="3682313" cy="2068774"/>
            </a:xfrm>
            <a:prstGeom prst="rect">
              <a:avLst/>
            </a:prstGeom>
            <a:solidFill>
              <a:srgbClr val="0033CC"/>
            </a:solidFill>
            <a:ln w="9525">
              <a:solidFill>
                <a:schemeClr val="tx1"/>
              </a:solidFill>
              <a:miter lim="800000"/>
              <a:headEnd/>
              <a:tailEnd/>
            </a:ln>
            <a:effectLst/>
          </p:spPr>
          <p:txBody>
            <a:bodyPr/>
            <a:lstStyle/>
            <a:p>
              <a:pPr algn="ctr">
                <a:spcBef>
                  <a:spcPct val="20000"/>
                </a:spcBef>
                <a:defRPr/>
              </a:pPr>
              <a:r>
                <a:rPr lang="pt-BR" sz="2800" b="1" dirty="0">
                  <a:effectLst>
                    <a:outerShdw blurRad="38100" dist="38100" dir="2700000" algn="tl">
                      <a:srgbClr val="000000"/>
                    </a:outerShdw>
                  </a:effectLst>
                  <a:latin typeface="Gill Sans MT" panose="020B0502020104020203" pitchFamily="34" charset="0"/>
                </a:rPr>
                <a:t>Alessandro Pizzoleto</a:t>
              </a:r>
            </a:p>
            <a:p>
              <a:pPr algn="ctr">
                <a:spcBef>
                  <a:spcPct val="20000"/>
                </a:spcBef>
                <a:defRPr/>
              </a:pPr>
              <a:r>
                <a:rPr lang="pt-BR" sz="1600" dirty="0">
                  <a:effectLst>
                    <a:outerShdw blurRad="38100" dist="38100" dir="2700000" algn="tl">
                      <a:srgbClr val="000000"/>
                    </a:outerShdw>
                  </a:effectLst>
                  <a:latin typeface="Gill Sans MT" panose="020B0502020104020203" pitchFamily="34" charset="0"/>
                </a:rPr>
                <a:t>Software Engineering</a:t>
              </a:r>
            </a:p>
            <a:p>
              <a:pPr algn="ctr">
                <a:spcBef>
                  <a:spcPct val="20000"/>
                </a:spcBef>
                <a:defRPr/>
              </a:pPr>
              <a:r>
                <a:rPr lang="pt-BR" sz="1600" dirty="0">
                  <a:effectLst>
                    <a:outerShdw blurRad="38100" dist="38100" dir="2700000" algn="tl">
                      <a:srgbClr val="000000"/>
                    </a:outerShdw>
                  </a:effectLst>
                  <a:latin typeface="Gill Sans MT" panose="020B0502020104020203" pitchFamily="34" charset="0"/>
                </a:rPr>
                <a:t>Federal University of São Carlos</a:t>
              </a:r>
            </a:p>
            <a:p>
              <a:pPr algn="ctr">
                <a:spcBef>
                  <a:spcPct val="20000"/>
                </a:spcBef>
                <a:defRPr/>
              </a:pPr>
              <a:r>
                <a:rPr lang="pt-BR" sz="1600" dirty="0">
                  <a:effectLst>
                    <a:outerShdw blurRad="38100" dist="38100" dir="2700000" algn="tl">
                      <a:srgbClr val="000000"/>
                    </a:outerShdw>
                  </a:effectLst>
                  <a:latin typeface="Gill Sans MT" panose="020B0502020104020203" pitchFamily="34" charset="0"/>
                </a:rPr>
                <a:t>São Carlos, </a:t>
              </a:r>
              <a:r>
                <a:rPr lang="pt-BR" sz="1600" dirty="0" smtClean="0">
                  <a:effectLst>
                    <a:outerShdw blurRad="38100" dist="38100" dir="2700000" algn="tl">
                      <a:srgbClr val="000000"/>
                    </a:outerShdw>
                  </a:effectLst>
                  <a:latin typeface="Gill Sans MT" panose="020B0502020104020203" pitchFamily="34" charset="0"/>
                </a:rPr>
                <a:t>SP  Brazil</a:t>
              </a:r>
              <a:endParaRPr lang="pt-BR" sz="1600" dirty="0">
                <a:effectLst>
                  <a:outerShdw blurRad="38100" dist="38100" dir="2700000" algn="tl">
                    <a:srgbClr val="000000"/>
                  </a:outerShdw>
                </a:effectLst>
                <a:latin typeface="Gill Sans MT" panose="020B0502020104020203" pitchFamily="34" charset="0"/>
              </a:endParaRPr>
            </a:p>
            <a:p>
              <a:pPr algn="ctr">
                <a:spcBef>
                  <a:spcPct val="20000"/>
                </a:spcBef>
                <a:defRPr/>
              </a:pPr>
              <a:r>
                <a:rPr lang="pt-BR" sz="1600" dirty="0">
                  <a:effectLst>
                    <a:outerShdw blurRad="38100" dist="38100" dir="2700000" algn="tl">
                      <a:srgbClr val="000000"/>
                    </a:outerShdw>
                  </a:effectLst>
                  <a:latin typeface="Gill Sans MT" panose="020B0502020104020203" pitchFamily="34" charset="0"/>
                </a:rPr>
                <a:t>alessandro.pizzoleto@ufscar.br</a:t>
              </a:r>
            </a:p>
            <a:p>
              <a:pPr algn="ctr">
                <a:spcBef>
                  <a:spcPct val="20000"/>
                </a:spcBef>
                <a:defRPr/>
              </a:pPr>
              <a:r>
                <a:rPr lang="pt-BR" sz="1600" dirty="0">
                  <a:effectLst>
                    <a:outerShdw blurRad="38100" dist="38100" dir="2700000" algn="tl">
                      <a:srgbClr val="000000"/>
                    </a:outerShdw>
                  </a:effectLst>
                  <a:latin typeface="Gill Sans MT" panose="020B0502020104020203" pitchFamily="34" charset="0"/>
                </a:rPr>
                <a:t>lapes.dc.ufscar.br/members/phd-students</a:t>
              </a:r>
              <a:endParaRPr lang="en-US" sz="1600" dirty="0" smtClean="0">
                <a:solidFill>
                  <a:srgbClr val="FFFF00"/>
                </a:solidFill>
                <a:effectLst>
                  <a:outerShdw blurRad="38100" dist="38100" dir="2700000" algn="tl">
                    <a:srgbClr val="000000"/>
                  </a:outerShdw>
                </a:effectLst>
              </a:endParaRPr>
            </a:p>
          </p:txBody>
        </p:sp>
        <p:sp>
          <p:nvSpPr>
            <p:cNvPr id="9" name="Rectangle 8"/>
            <p:cNvSpPr>
              <a:spLocks noChangeArrowheads="1"/>
            </p:cNvSpPr>
            <p:nvPr/>
          </p:nvSpPr>
          <p:spPr bwMode="auto">
            <a:xfrm>
              <a:off x="6524367" y="3199913"/>
              <a:ext cx="2594919" cy="2068774"/>
            </a:xfrm>
            <a:prstGeom prst="rect">
              <a:avLst/>
            </a:prstGeom>
            <a:solidFill>
              <a:srgbClr val="0033CC"/>
            </a:solidFill>
            <a:ln w="9525">
              <a:solidFill>
                <a:schemeClr val="tx1"/>
              </a:solidFill>
              <a:miter lim="800000"/>
              <a:headEnd/>
              <a:tailEnd/>
            </a:ln>
            <a:effectLst/>
          </p:spPr>
          <p:txBody>
            <a:bodyPr/>
            <a:lstStyle/>
            <a:p>
              <a:pPr algn="ctr">
                <a:spcBef>
                  <a:spcPct val="20000"/>
                </a:spcBef>
                <a:defRPr/>
              </a:pPr>
              <a:r>
                <a:rPr lang="pt-BR" sz="2800" b="1" dirty="0">
                  <a:solidFill>
                    <a:schemeClr val="tx2"/>
                  </a:solidFill>
                  <a:effectLst>
                    <a:outerShdw blurRad="38100" dist="38100" dir="2700000" algn="tl">
                      <a:srgbClr val="000000"/>
                    </a:outerShdw>
                  </a:effectLst>
                  <a:latin typeface="Gill Sans MT" panose="020B0502020104020203" pitchFamily="34" charset="0"/>
                </a:rPr>
                <a:t>Jeff </a:t>
              </a:r>
              <a:r>
                <a:rPr lang="pt-BR" sz="2800" b="1" dirty="0" smtClean="0">
                  <a:solidFill>
                    <a:schemeClr val="tx2"/>
                  </a:solidFill>
                  <a:effectLst>
                    <a:outerShdw blurRad="38100" dist="38100" dir="2700000" algn="tl">
                      <a:srgbClr val="000000"/>
                    </a:outerShdw>
                  </a:effectLst>
                  <a:latin typeface="Gill Sans MT" panose="020B0502020104020203" pitchFamily="34" charset="0"/>
                </a:rPr>
                <a:t>Offutt</a:t>
              </a:r>
            </a:p>
            <a:p>
              <a:pPr algn="ctr">
                <a:spcBef>
                  <a:spcPct val="20000"/>
                </a:spcBef>
                <a:defRPr/>
              </a:pPr>
              <a:r>
                <a:rPr lang="pt-BR" sz="1600" dirty="0" smtClean="0">
                  <a:solidFill>
                    <a:schemeClr val="tx2"/>
                  </a:solidFill>
                  <a:effectLst>
                    <a:outerShdw blurRad="38100" dist="38100" dir="2700000" algn="tl">
                      <a:srgbClr val="000000"/>
                    </a:outerShdw>
                  </a:effectLst>
                  <a:latin typeface="Gill Sans MT" panose="020B0502020104020203" pitchFamily="34" charset="0"/>
                </a:rPr>
                <a:t>Software </a:t>
              </a:r>
              <a:r>
                <a:rPr lang="pt-BR" sz="1600" dirty="0">
                  <a:solidFill>
                    <a:schemeClr val="tx2"/>
                  </a:solidFill>
                  <a:effectLst>
                    <a:outerShdw blurRad="38100" dist="38100" dir="2700000" algn="tl">
                      <a:srgbClr val="000000"/>
                    </a:outerShdw>
                  </a:effectLst>
                  <a:latin typeface="Gill Sans MT" panose="020B0502020104020203" pitchFamily="34" charset="0"/>
                </a:rPr>
                <a:t>Engineering</a:t>
              </a:r>
            </a:p>
            <a:p>
              <a:pPr algn="ctr">
                <a:spcBef>
                  <a:spcPct val="20000"/>
                </a:spcBef>
                <a:defRPr/>
              </a:pPr>
              <a:r>
                <a:rPr lang="pt-BR" sz="1600" dirty="0" smtClean="0">
                  <a:solidFill>
                    <a:schemeClr val="tx2"/>
                  </a:solidFill>
                  <a:effectLst>
                    <a:outerShdw blurRad="38100" dist="38100" dir="2700000" algn="tl">
                      <a:srgbClr val="000000"/>
                    </a:outerShdw>
                  </a:effectLst>
                  <a:latin typeface="Gill Sans MT" panose="020B0502020104020203" pitchFamily="34" charset="0"/>
                </a:rPr>
                <a:t>George Mason University</a:t>
              </a:r>
            </a:p>
            <a:p>
              <a:pPr algn="ctr">
                <a:spcBef>
                  <a:spcPct val="20000"/>
                </a:spcBef>
                <a:defRPr/>
              </a:pPr>
              <a:r>
                <a:rPr lang="en-US" sz="1600" dirty="0" smtClean="0">
                  <a:solidFill>
                    <a:schemeClr val="tx2"/>
                  </a:solidFill>
                  <a:effectLst>
                    <a:outerShdw blurRad="38100" dist="38100" dir="2700000" algn="tl">
                      <a:srgbClr val="000000"/>
                    </a:outerShdw>
                  </a:effectLst>
                  <a:latin typeface="Gill Sans MT" panose="020B0502020104020203" pitchFamily="34" charset="0"/>
                </a:rPr>
                <a:t>Fairfax, VA USA</a:t>
              </a:r>
            </a:p>
            <a:p>
              <a:pPr algn="ctr">
                <a:spcBef>
                  <a:spcPct val="20000"/>
                </a:spcBef>
                <a:defRPr/>
              </a:pPr>
              <a:r>
                <a:rPr lang="en-US" sz="1600" dirty="0" smtClean="0">
                  <a:solidFill>
                    <a:schemeClr val="tx2"/>
                  </a:solidFill>
                  <a:effectLst>
                    <a:outerShdw blurRad="38100" dist="38100" dir="2700000" algn="tl">
                      <a:srgbClr val="000000"/>
                    </a:outerShdw>
                  </a:effectLst>
                  <a:latin typeface="Gill Sans MT" panose="020B0502020104020203" pitchFamily="34" charset="0"/>
                  <a:hlinkClick r:id="rId4"/>
                </a:rPr>
                <a:t>offutt@gmu.edu</a:t>
              </a:r>
              <a:endParaRPr lang="en-US" sz="1600" dirty="0">
                <a:solidFill>
                  <a:schemeClr val="tx2"/>
                </a:solidFill>
                <a:effectLst>
                  <a:outerShdw blurRad="38100" dist="38100" dir="2700000" algn="tl">
                    <a:srgbClr val="000000"/>
                  </a:outerShdw>
                </a:effectLst>
                <a:latin typeface="Gill Sans MT" panose="020B0502020104020203" pitchFamily="34" charset="0"/>
              </a:endParaRPr>
            </a:p>
            <a:p>
              <a:pPr algn="ctr">
                <a:spcBef>
                  <a:spcPct val="20000"/>
                </a:spcBef>
                <a:defRPr/>
              </a:pPr>
              <a:r>
                <a:rPr lang="en-US" sz="1600" dirty="0" smtClean="0">
                  <a:solidFill>
                    <a:schemeClr val="tx2"/>
                  </a:solidFill>
                  <a:effectLst>
                    <a:outerShdw blurRad="38100" dist="38100" dir="2700000" algn="tl">
                      <a:srgbClr val="000000"/>
                    </a:outerShdw>
                  </a:effectLst>
                  <a:latin typeface="Gill Sans MT" panose="020B0502020104020203" pitchFamily="34" charset="0"/>
                </a:rPr>
                <a:t>www.cs.gmu.edu/~offutt/</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a:t>Setup </a:t>
            </a:r>
            <a:r>
              <a:rPr lang="en-US" dirty="0" smtClean="0"/>
              <a:t>(3)</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10</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2.1  Retrieve References from Selected Studies</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2.2  Filter Duplicates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2.4  Perform Final Selection</a:t>
            </a:r>
            <a:endParaRPr lang="en-US" sz="1600" dirty="0">
              <a:latin typeface="Gill Sans MT" panose="020B0502020104020203" pitchFamily="34" charset="0"/>
            </a:endParaRPr>
          </a:p>
        </p:txBody>
      </p:sp>
      <p:cxnSp>
        <p:nvCxnSpPr>
          <p:cNvPr id="20"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cxnSp>
        <p:nvCxnSpPr>
          <p:cNvPr id="24" name="Conector angulado 23"/>
          <p:cNvCxnSpPr>
            <a:stCxn id="32" idx="2"/>
            <a:endCxn id="15" idx="0"/>
          </p:cNvCxnSpPr>
          <p:nvPr/>
        </p:nvCxnSpPr>
        <p:spPr>
          <a:xfrm rot="5400000">
            <a:off x="2528779" y="2959469"/>
            <a:ext cx="1444971" cy="2471101"/>
          </a:xfrm>
          <a:prstGeom prst="bentConnector3">
            <a:avLst>
              <a:gd name="adj1" fmla="val 50000"/>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up)">
                                      <p:cBhvr>
                                        <p:cTn id="10" dur="500"/>
                                        <p:tgtEl>
                                          <p:spTgt spid="2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par>
                          <p:cTn id="15" fill="hold">
                            <p:stCondLst>
                              <p:cond delay="1000"/>
                            </p:stCondLst>
                            <p:childTnLst>
                              <p:par>
                                <p:cTn id="16" presetID="22" presetClass="entr" presetSubtype="1"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up)">
                                      <p:cBhvr>
                                        <p:cTn id="18" dur="500"/>
                                        <p:tgtEl>
                                          <p:spTgt spid="20"/>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par>
                          <p:cTn id="31" fill="hold">
                            <p:stCondLst>
                              <p:cond delay="3000"/>
                            </p:stCondLst>
                            <p:childTnLst>
                              <p:par>
                                <p:cTn id="32" presetID="22" presetClass="entr" presetSubtype="1" fill="hold"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up)">
                                      <p:cBhvr>
                                        <p:cTn id="34" dur="500"/>
                                        <p:tgtEl>
                                          <p:spTgt spid="26"/>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r>
              <a:rPr lang="en-US" dirty="0"/>
              <a:t>Setup </a:t>
            </a:r>
            <a:r>
              <a:rPr lang="en-US" dirty="0" smtClean="0"/>
              <a:t>(4)</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11</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sp>
        <p:nvSpPr>
          <p:cNvPr id="15" name="Rounded Rectangle 9"/>
          <p:cNvSpPr/>
          <p:nvPr/>
        </p:nvSpPr>
        <p:spPr>
          <a:xfrm>
            <a:off x="450009" y="4917505"/>
            <a:ext cx="1531191"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3.1  Contact Authors of Selected Studies</a:t>
            </a:r>
            <a:endParaRPr lang="en-US" sz="1600" dirty="0">
              <a:latin typeface="Gill Sans MT" panose="020B0502020104020203" pitchFamily="34" charset="0"/>
            </a:endParaRPr>
          </a:p>
        </p:txBody>
      </p:sp>
      <p:sp>
        <p:nvSpPr>
          <p:cNvPr id="17" name="Rounded Rectangle 9"/>
          <p:cNvSpPr/>
          <p:nvPr/>
        </p:nvSpPr>
        <p:spPr>
          <a:xfrm>
            <a:off x="4101157" y="4917501"/>
            <a:ext cx="1230099"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3.3  Filter Duplicates</a:t>
            </a:r>
            <a:endParaRPr lang="en-US" sz="1600" dirty="0">
              <a:latin typeface="Gill Sans MT" panose="020B0502020104020203" pitchFamily="34" charset="0"/>
            </a:endParaRPr>
          </a:p>
        </p:txBody>
      </p:sp>
      <p:sp>
        <p:nvSpPr>
          <p:cNvPr id="18" name="Rounded Rectangle 9"/>
          <p:cNvSpPr/>
          <p:nvPr/>
        </p:nvSpPr>
        <p:spPr>
          <a:xfrm>
            <a:off x="5658871" y="4906611"/>
            <a:ext cx="1400493"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3.4  Perform Pre-Selection</a:t>
            </a:r>
            <a:endParaRPr lang="en-US" sz="1600" dirty="0">
              <a:latin typeface="Gill Sans MT" panose="020B0502020104020203" pitchFamily="34" charset="0"/>
            </a:endParaRPr>
          </a:p>
        </p:txBody>
      </p:sp>
      <p:sp>
        <p:nvSpPr>
          <p:cNvPr id="19" name="Rounded Rectangle 9"/>
          <p:cNvSpPr/>
          <p:nvPr/>
        </p:nvSpPr>
        <p:spPr>
          <a:xfrm>
            <a:off x="7383113" y="4906607"/>
            <a:ext cx="1447815"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3.5  Perform Final Selection</a:t>
            </a:r>
            <a:endParaRPr lang="en-US" sz="1600" dirty="0">
              <a:latin typeface="Gill Sans MT" panose="020B0502020104020203" pitchFamily="34" charset="0"/>
            </a:endParaRPr>
          </a:p>
        </p:txBody>
      </p:sp>
      <p:cxnSp>
        <p:nvCxnSpPr>
          <p:cNvPr id="20" name="Straight Arrow Connector 13"/>
          <p:cNvCxnSpPr>
            <a:stCxn id="15" idx="3"/>
            <a:endCxn id="36" idx="1"/>
          </p:cNvCxnSpPr>
          <p:nvPr/>
        </p:nvCxnSpPr>
        <p:spPr>
          <a:xfrm flipV="1">
            <a:off x="1981200" y="5441432"/>
            <a:ext cx="345581" cy="8"/>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3"/>
          <p:cNvCxnSpPr>
            <a:stCxn id="17" idx="3"/>
            <a:endCxn id="18" idx="1"/>
          </p:cNvCxnSpPr>
          <p:nvPr/>
        </p:nvCxnSpPr>
        <p:spPr>
          <a:xfrm flipV="1">
            <a:off x="5331256" y="5430546"/>
            <a:ext cx="327615"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8" idx="3"/>
            <a:endCxn id="19" idx="1"/>
          </p:cNvCxnSpPr>
          <p:nvPr/>
        </p:nvCxnSpPr>
        <p:spPr>
          <a:xfrm flipV="1">
            <a:off x="7059364" y="5430542"/>
            <a:ext cx="323749"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cxnSp>
        <p:nvCxnSpPr>
          <p:cNvPr id="28" name="Conector angulado 27"/>
          <p:cNvCxnSpPr>
            <a:stCxn id="33" idx="2"/>
            <a:endCxn id="15" idx="0"/>
          </p:cNvCxnSpPr>
          <p:nvPr/>
        </p:nvCxnSpPr>
        <p:spPr>
          <a:xfrm rot="5400000">
            <a:off x="3641897" y="1046238"/>
            <a:ext cx="1444975" cy="6297558"/>
          </a:xfrm>
          <a:prstGeom prst="bentConnector3">
            <a:avLst>
              <a:gd name="adj1" fmla="val 50000"/>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Rounded Rectangle 9"/>
          <p:cNvSpPr/>
          <p:nvPr/>
        </p:nvSpPr>
        <p:spPr>
          <a:xfrm>
            <a:off x="2326781" y="4917497"/>
            <a:ext cx="1436914"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3.2  Retrieve References of Suggested Studies</a:t>
            </a:r>
            <a:endParaRPr lang="en-US" sz="1600" dirty="0">
              <a:latin typeface="Gill Sans MT" panose="020B0502020104020203" pitchFamily="34" charset="0"/>
            </a:endParaRPr>
          </a:p>
        </p:txBody>
      </p:sp>
      <p:cxnSp>
        <p:nvCxnSpPr>
          <p:cNvPr id="38" name="Straight Arrow Connector 13"/>
          <p:cNvCxnSpPr>
            <a:stCxn id="36" idx="3"/>
            <a:endCxn id="17" idx="1"/>
          </p:cNvCxnSpPr>
          <p:nvPr/>
        </p:nvCxnSpPr>
        <p:spPr>
          <a:xfrm>
            <a:off x="3763695" y="5441432"/>
            <a:ext cx="337462"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up)">
                                      <p:cBhvr>
                                        <p:cTn id="10" dur="500"/>
                                        <p:tgtEl>
                                          <p:spTgt spid="28"/>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500"/>
                                        <p:tgtEl>
                                          <p:spTgt spid="15"/>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left)">
                                      <p:cBhvr>
                                        <p:cTn id="18" dur="500"/>
                                        <p:tgtEl>
                                          <p:spTgt spid="20"/>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par>
                          <p:cTn id="39" fill="hold">
                            <p:stCondLst>
                              <p:cond delay="4000"/>
                            </p:stCondLst>
                            <p:childTnLst>
                              <p:par>
                                <p:cTn id="40" presetID="22" presetClass="entr" presetSubtype="8" fill="hold" nodeType="after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par>
                          <p:cTn id="43" fill="hold">
                            <p:stCondLst>
                              <p:cond delay="4500"/>
                            </p:stCondLst>
                            <p:childTnLst>
                              <p:par>
                                <p:cTn id="44" presetID="10" presetClass="entr" presetSubtype="0"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12</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3" name="Rounded Rectangle 2"/>
          <p:cNvSpPr/>
          <p:nvPr/>
        </p:nvSpPr>
        <p:spPr>
          <a:xfrm>
            <a:off x="2005114" y="2496069"/>
            <a:ext cx="5152768" cy="1865870"/>
          </a:xfrm>
          <a:prstGeom prst="roundRect">
            <a:avLst/>
          </a:prstGeom>
          <a:solidFill>
            <a:schemeClr val="accent2">
              <a:lumMod val="75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Results</a:t>
            </a:r>
            <a:endParaRPr lang="en-US" sz="36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30821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Search</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13</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cxnSp>
        <p:nvCxnSpPr>
          <p:cNvPr id="14" name="Straight Arrow Connector 13"/>
          <p:cNvCxnSpPr>
            <a:endCxn id="15" idx="0"/>
          </p:cNvCxnSpPr>
          <p:nvPr/>
        </p:nvCxnSpPr>
        <p:spPr>
          <a:xfrm rot="16200000" flipH="1">
            <a:off x="1113608" y="4015399"/>
            <a:ext cx="1444971" cy="35924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1.1  Customize Search String</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1.2  Query Databases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1.4  Perform Final Selection</a:t>
            </a:r>
            <a:endParaRPr lang="en-US" sz="1600" dirty="0">
              <a:latin typeface="Gill Sans MT" panose="020B0502020104020203" pitchFamily="34" charset="0"/>
            </a:endParaRPr>
          </a:p>
        </p:txBody>
      </p: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grpSp>
        <p:nvGrpSpPr>
          <p:cNvPr id="49" name="Grupo 48"/>
          <p:cNvGrpSpPr/>
          <p:nvPr/>
        </p:nvGrpSpPr>
        <p:grpSpPr>
          <a:xfrm>
            <a:off x="2620368" y="3081996"/>
            <a:ext cx="3521125" cy="1107866"/>
            <a:chOff x="1653569" y="4971823"/>
            <a:chExt cx="5726912" cy="1107866"/>
          </a:xfrm>
        </p:grpSpPr>
        <p:sp>
          <p:nvSpPr>
            <p:cNvPr id="50" name="Colchete esquerdo 49"/>
            <p:cNvSpPr/>
            <p:nvPr/>
          </p:nvSpPr>
          <p:spPr>
            <a:xfrm>
              <a:off x="2467096" y="5451892"/>
              <a:ext cx="431454" cy="627797"/>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51" name="Conector reto 50"/>
            <p:cNvCxnSpPr>
              <a:endCxn id="50" idx="1"/>
            </p:cNvCxnSpPr>
            <p:nvPr/>
          </p:nvCxnSpPr>
          <p:spPr>
            <a:xfrm rot="16200000" flipH="1">
              <a:off x="1663348" y="4962044"/>
              <a:ext cx="793968" cy="813526"/>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52" name="CaixaDeTexto 51"/>
            <p:cNvSpPr txBox="1"/>
            <p:nvPr/>
          </p:nvSpPr>
          <p:spPr>
            <a:xfrm>
              <a:off x="2699356" y="5494237"/>
              <a:ext cx="4681125" cy="584775"/>
            </a:xfrm>
            <a:prstGeom prst="rect">
              <a:avLst/>
            </a:prstGeom>
            <a:noFill/>
          </p:spPr>
          <p:txBody>
            <a:bodyPr wrap="square" rtlCol="0">
              <a:spAutoFit/>
            </a:bodyPr>
            <a:lstStyle/>
            <a:p>
              <a:r>
                <a:rPr lang="en-US" sz="1600" dirty="0" smtClean="0">
                  <a:latin typeface="Gill Sans MT" pitchFamily="34" charset="0"/>
                </a:rPr>
                <a:t>Round 1 – April 2016 </a:t>
              </a:r>
            </a:p>
            <a:p>
              <a:r>
                <a:rPr lang="en-US" sz="1600" dirty="0" smtClean="0">
                  <a:latin typeface="Gill Sans MT" pitchFamily="34" charset="0"/>
                </a:rPr>
                <a:t>Round 2 – September 2017 </a:t>
              </a:r>
              <a:endParaRPr lang="en-US" sz="1600" dirty="0">
                <a:latin typeface="Gill Sans MT" pitchFamily="34" charset="0"/>
              </a:endParaRPr>
            </a:p>
          </p:txBody>
        </p:sp>
      </p:grpSp>
      <p:cxnSp>
        <p:nvCxnSpPr>
          <p:cNvPr id="59"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from Search</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14</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cxnSp>
        <p:nvCxnSpPr>
          <p:cNvPr id="14" name="Straight Arrow Connector 13"/>
          <p:cNvCxnSpPr>
            <a:endCxn id="15" idx="0"/>
          </p:cNvCxnSpPr>
          <p:nvPr/>
        </p:nvCxnSpPr>
        <p:spPr>
          <a:xfrm rot="16200000" flipH="1">
            <a:off x="1113608" y="4015399"/>
            <a:ext cx="1444971" cy="35924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1.1  Customize Search String</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1.2  Query Databases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1.4  Perform Final Selection</a:t>
            </a:r>
            <a:endParaRPr lang="en-US" sz="1600" dirty="0">
              <a:latin typeface="Gill Sans MT" panose="020B0502020104020203" pitchFamily="34" charset="0"/>
            </a:endParaRPr>
          </a:p>
        </p:txBody>
      </p: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grpSp>
        <p:nvGrpSpPr>
          <p:cNvPr id="44" name="Grupo 43"/>
          <p:cNvGrpSpPr/>
          <p:nvPr/>
        </p:nvGrpSpPr>
        <p:grpSpPr>
          <a:xfrm>
            <a:off x="2541367" y="3503543"/>
            <a:ext cx="7057963" cy="1437592"/>
            <a:chOff x="2015713" y="3479913"/>
            <a:chExt cx="7057963" cy="1437592"/>
          </a:xfrm>
        </p:grpSpPr>
        <p:sp>
          <p:nvSpPr>
            <p:cNvPr id="45" name="Colchete esquerdo 44"/>
            <p:cNvSpPr/>
            <p:nvPr/>
          </p:nvSpPr>
          <p:spPr>
            <a:xfrm>
              <a:off x="2342601" y="3534508"/>
              <a:ext cx="296091" cy="1229081"/>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46" name="Conector reto 45"/>
            <p:cNvCxnSpPr>
              <a:endCxn id="45" idx="1"/>
            </p:cNvCxnSpPr>
            <p:nvPr/>
          </p:nvCxnSpPr>
          <p:spPr>
            <a:xfrm rot="5400000" flipH="1" flipV="1">
              <a:off x="1794929" y="4369833"/>
              <a:ext cx="768456" cy="326888"/>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47" name="CaixaDeTexto 46"/>
            <p:cNvSpPr txBox="1"/>
            <p:nvPr/>
          </p:nvSpPr>
          <p:spPr>
            <a:xfrm>
              <a:off x="2324534" y="3479913"/>
              <a:ext cx="6749142" cy="1323439"/>
            </a:xfrm>
            <a:prstGeom prst="rect">
              <a:avLst/>
            </a:prstGeom>
            <a:noFill/>
          </p:spPr>
          <p:txBody>
            <a:bodyPr wrap="square" rtlCol="0">
              <a:spAutoFit/>
            </a:bodyPr>
            <a:lstStyle/>
            <a:p>
              <a:r>
                <a:rPr lang="en-US" sz="1600" dirty="0" smtClean="0">
                  <a:latin typeface="Gill Sans MT" pitchFamily="34" charset="0"/>
                </a:rPr>
                <a:t>(“mutation  testing”  or  “mutation  analysis”  or  “mutant  analysis”) and</a:t>
              </a:r>
            </a:p>
            <a:p>
              <a:r>
                <a:rPr lang="en-US" sz="1600" dirty="0" smtClean="0">
                  <a:latin typeface="Gill Sans MT" pitchFamily="34" charset="0"/>
                </a:rPr>
                <a:t>(“cost reduction” or “sufficient operator” or “sufficient mutation” or “constrained mutation” or “selective mutation” or “weak mutation”  or  “random  selection”  or  “random  mutation”  or  “random mutants” or “equivalent mutant” or “equivalent mutation”)</a:t>
              </a:r>
              <a:endParaRPr lang="en-US" sz="1600" dirty="0">
                <a:latin typeface="Gill Sans MT" pitchFamily="34" charset="0"/>
              </a:endParaRPr>
            </a:p>
          </p:txBody>
        </p:sp>
      </p:grpSp>
      <p:cxnSp>
        <p:nvCxnSpPr>
          <p:cNvPr id="59"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635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from Search</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15</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cxnSp>
        <p:nvCxnSpPr>
          <p:cNvPr id="14" name="Straight Arrow Connector 13"/>
          <p:cNvCxnSpPr>
            <a:endCxn id="15" idx="0"/>
          </p:cNvCxnSpPr>
          <p:nvPr/>
        </p:nvCxnSpPr>
        <p:spPr>
          <a:xfrm rot="16200000" flipH="1">
            <a:off x="1113608" y="4015399"/>
            <a:ext cx="1444971" cy="35924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1.1  Customize Search String</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1.2  Query Databases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1.4  Perform Final Selection</a:t>
            </a:r>
            <a:endParaRPr lang="en-US" sz="1600" dirty="0">
              <a:latin typeface="Gill Sans MT" panose="020B0502020104020203" pitchFamily="34" charset="0"/>
            </a:endParaRPr>
          </a:p>
        </p:txBody>
      </p: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grpSp>
        <p:nvGrpSpPr>
          <p:cNvPr id="41" name="Grupo 40"/>
          <p:cNvGrpSpPr/>
          <p:nvPr/>
        </p:nvGrpSpPr>
        <p:grpSpPr>
          <a:xfrm>
            <a:off x="4058149" y="3820562"/>
            <a:ext cx="4756278" cy="1060729"/>
            <a:chOff x="1653576" y="3911097"/>
            <a:chExt cx="4756278" cy="1060729"/>
          </a:xfrm>
        </p:grpSpPr>
        <p:sp>
          <p:nvSpPr>
            <p:cNvPr id="29" name="Colchete esquerdo 28"/>
            <p:cNvSpPr/>
            <p:nvPr/>
          </p:nvSpPr>
          <p:spPr>
            <a:xfrm>
              <a:off x="2342601" y="3929204"/>
              <a:ext cx="296091" cy="834385"/>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34" name="Conector reto 33"/>
            <p:cNvCxnSpPr>
              <a:stCxn id="15" idx="0"/>
              <a:endCxn id="29" idx="1"/>
            </p:cNvCxnSpPr>
            <p:nvPr/>
          </p:nvCxnSpPr>
          <p:spPr>
            <a:xfrm rot="5400000" flipH="1" flipV="1">
              <a:off x="1685374" y="4314599"/>
              <a:ext cx="625429" cy="689026"/>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36" name="CaixaDeTexto 35"/>
            <p:cNvSpPr txBox="1"/>
            <p:nvPr/>
          </p:nvSpPr>
          <p:spPr>
            <a:xfrm>
              <a:off x="2324534" y="3911097"/>
              <a:ext cx="4085320" cy="830997"/>
            </a:xfrm>
            <a:prstGeom prst="rect">
              <a:avLst/>
            </a:prstGeom>
            <a:noFill/>
          </p:spPr>
          <p:txBody>
            <a:bodyPr wrap="square" rtlCol="0">
              <a:spAutoFit/>
            </a:bodyPr>
            <a:lstStyle/>
            <a:p>
              <a:r>
                <a:rPr lang="en-US" sz="1600" dirty="0" smtClean="0">
                  <a:latin typeface="Gill Sans MT" pitchFamily="34" charset="0"/>
                </a:rPr>
                <a:t>IEEE </a:t>
              </a:r>
              <a:r>
                <a:rPr lang="en-US" sz="1600" dirty="0" err="1" smtClean="0">
                  <a:latin typeface="Gill Sans MT" pitchFamily="34" charset="0"/>
                </a:rPr>
                <a:t>Xplore</a:t>
              </a:r>
              <a:r>
                <a:rPr lang="en-US" sz="1600" dirty="0" smtClean="0">
                  <a:latin typeface="Gill Sans MT" pitchFamily="34" charset="0"/>
                </a:rPr>
                <a:t>,  ACM Digital Library, </a:t>
              </a:r>
            </a:p>
            <a:p>
              <a:r>
                <a:rPr lang="en-US" sz="1600" dirty="0" smtClean="0">
                  <a:latin typeface="Gill Sans MT" pitchFamily="34" charset="0"/>
                </a:rPr>
                <a:t>Elsevier </a:t>
              </a:r>
              <a:r>
                <a:rPr lang="en-US" sz="1600" dirty="0" err="1" smtClean="0">
                  <a:latin typeface="Gill Sans MT" pitchFamily="34" charset="0"/>
                </a:rPr>
                <a:t>ScienceDirect</a:t>
              </a:r>
              <a:r>
                <a:rPr lang="en-US" sz="1600" dirty="0" smtClean="0">
                  <a:latin typeface="Gill Sans MT" pitchFamily="34" charset="0"/>
                </a:rPr>
                <a:t>, Springer </a:t>
              </a:r>
              <a:r>
                <a:rPr lang="en-US" sz="1600" dirty="0" err="1" smtClean="0">
                  <a:latin typeface="Gill Sans MT" pitchFamily="34" charset="0"/>
                </a:rPr>
                <a:t>SpringerLink</a:t>
              </a:r>
              <a:r>
                <a:rPr lang="en-US" sz="1600" dirty="0" smtClean="0">
                  <a:latin typeface="Gill Sans MT" pitchFamily="34" charset="0"/>
                </a:rPr>
                <a:t>, </a:t>
              </a:r>
            </a:p>
            <a:p>
              <a:r>
                <a:rPr lang="en-US" sz="1600" dirty="0" smtClean="0">
                  <a:latin typeface="Gill Sans MT" pitchFamily="34" charset="0"/>
                </a:rPr>
                <a:t>Wiley Online Library, Expert Suggestions</a:t>
              </a:r>
              <a:endParaRPr lang="en-US" sz="1600" dirty="0">
                <a:latin typeface="Gill Sans MT" pitchFamily="34" charset="0"/>
              </a:endParaRPr>
            </a:p>
          </p:txBody>
        </p:sp>
      </p:grpSp>
      <p:cxnSp>
        <p:nvCxnSpPr>
          <p:cNvPr id="59"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0775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from Search</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16</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cxnSp>
        <p:nvCxnSpPr>
          <p:cNvPr id="14" name="Straight Arrow Connector 13"/>
          <p:cNvCxnSpPr>
            <a:endCxn id="15" idx="0"/>
          </p:cNvCxnSpPr>
          <p:nvPr/>
        </p:nvCxnSpPr>
        <p:spPr>
          <a:xfrm rot="16200000" flipH="1">
            <a:off x="1113608" y="4015399"/>
            <a:ext cx="1444971" cy="35924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1.1  Customize Search String</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1.2  Query Databases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1.4  Perform Final Selection</a:t>
            </a:r>
            <a:endParaRPr lang="en-US" sz="1600" dirty="0">
              <a:latin typeface="Gill Sans MT" panose="020B0502020104020203" pitchFamily="34" charset="0"/>
            </a:endParaRPr>
          </a:p>
        </p:txBody>
      </p: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grpSp>
        <p:nvGrpSpPr>
          <p:cNvPr id="53" name="Grupo 52"/>
          <p:cNvGrpSpPr/>
          <p:nvPr/>
        </p:nvGrpSpPr>
        <p:grpSpPr>
          <a:xfrm>
            <a:off x="7022672" y="3697775"/>
            <a:ext cx="2269611" cy="1196475"/>
            <a:chOff x="1941969" y="3911097"/>
            <a:chExt cx="4140782" cy="1196475"/>
          </a:xfrm>
        </p:grpSpPr>
        <p:sp>
          <p:nvSpPr>
            <p:cNvPr id="54" name="Colchete esquerdo 53"/>
            <p:cNvSpPr/>
            <p:nvPr/>
          </p:nvSpPr>
          <p:spPr>
            <a:xfrm>
              <a:off x="2342600" y="3929205"/>
              <a:ext cx="277854" cy="619666"/>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55" name="Conector reto 54"/>
            <p:cNvCxnSpPr>
              <a:endCxn id="54" idx="1"/>
            </p:cNvCxnSpPr>
            <p:nvPr/>
          </p:nvCxnSpPr>
          <p:spPr>
            <a:xfrm flipV="1">
              <a:off x="1941969" y="4239038"/>
              <a:ext cx="400632" cy="868534"/>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56" name="CaixaDeTexto 55"/>
            <p:cNvSpPr txBox="1"/>
            <p:nvPr/>
          </p:nvSpPr>
          <p:spPr>
            <a:xfrm>
              <a:off x="2324533" y="3911097"/>
              <a:ext cx="3758218" cy="584775"/>
            </a:xfrm>
            <a:prstGeom prst="rect">
              <a:avLst/>
            </a:prstGeom>
            <a:noFill/>
          </p:spPr>
          <p:txBody>
            <a:bodyPr wrap="square" rtlCol="0">
              <a:spAutoFit/>
            </a:bodyPr>
            <a:lstStyle/>
            <a:p>
              <a:r>
                <a:rPr lang="en-US" sz="1600" dirty="0" smtClean="0">
                  <a:latin typeface="Gill Sans MT" pitchFamily="34" charset="0"/>
                </a:rPr>
                <a:t>Round 1: 85 studies</a:t>
              </a:r>
            </a:p>
            <a:p>
              <a:r>
                <a:rPr lang="en-US" sz="1600" dirty="0" smtClean="0">
                  <a:latin typeface="Gill Sans MT" pitchFamily="34" charset="0"/>
                </a:rPr>
                <a:t>Round </a:t>
              </a:r>
              <a:r>
                <a:rPr lang="en-US" sz="1600" dirty="0" smtClean="0">
                  <a:latin typeface="Gill Sans MT" pitchFamily="34" charset="0"/>
                </a:rPr>
                <a:t>2 : </a:t>
              </a:r>
              <a:r>
                <a:rPr lang="en-US" sz="1600" dirty="0" smtClean="0">
                  <a:latin typeface="Gill Sans MT" pitchFamily="34" charset="0"/>
                </a:rPr>
                <a:t>20 studies</a:t>
              </a:r>
              <a:endParaRPr lang="en-US" sz="1600" dirty="0">
                <a:latin typeface="Gill Sans MT" pitchFamily="34" charset="0"/>
              </a:endParaRPr>
            </a:p>
          </p:txBody>
        </p:sp>
      </p:grpSp>
      <p:cxnSp>
        <p:nvCxnSpPr>
          <p:cNvPr id="59"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193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a:t>
            </a:r>
            <a:r>
              <a:rPr lang="en-US" dirty="0" err="1" smtClean="0"/>
              <a:t>Snowballin</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17</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2.1  Retrieve References from Selected Studies</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2.2  Filter Duplicates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2.4  Perform Final Selection</a:t>
            </a:r>
            <a:endParaRPr lang="en-US" sz="1600" dirty="0">
              <a:latin typeface="Gill Sans MT" panose="020B0502020104020203" pitchFamily="34" charset="0"/>
            </a:endParaRPr>
          </a:p>
        </p:txBody>
      </p:sp>
      <p:cxnSp>
        <p:nvCxnSpPr>
          <p:cNvPr id="20"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cxnSp>
        <p:nvCxnSpPr>
          <p:cNvPr id="24" name="Conector angulado 23"/>
          <p:cNvCxnSpPr>
            <a:stCxn id="32" idx="2"/>
            <a:endCxn id="15" idx="0"/>
          </p:cNvCxnSpPr>
          <p:nvPr/>
        </p:nvCxnSpPr>
        <p:spPr>
          <a:xfrm rot="5400000">
            <a:off x="2528779" y="2959469"/>
            <a:ext cx="1444971" cy="2471101"/>
          </a:xfrm>
          <a:prstGeom prst="bentConnector3">
            <a:avLst>
              <a:gd name="adj1" fmla="val 50000"/>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21" name="Grupo 20"/>
          <p:cNvGrpSpPr/>
          <p:nvPr/>
        </p:nvGrpSpPr>
        <p:grpSpPr>
          <a:xfrm>
            <a:off x="4817657" y="3477781"/>
            <a:ext cx="2661316" cy="1107866"/>
            <a:chOff x="1653569" y="4971823"/>
            <a:chExt cx="4855427" cy="1107866"/>
          </a:xfrm>
        </p:grpSpPr>
        <p:sp>
          <p:nvSpPr>
            <p:cNvPr id="22" name="Colchete esquerdo 21"/>
            <p:cNvSpPr/>
            <p:nvPr/>
          </p:nvSpPr>
          <p:spPr>
            <a:xfrm>
              <a:off x="2467096" y="5451892"/>
              <a:ext cx="431454" cy="627797"/>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5" name="Conector reto 24"/>
            <p:cNvCxnSpPr>
              <a:endCxn id="22" idx="1"/>
            </p:cNvCxnSpPr>
            <p:nvPr/>
          </p:nvCxnSpPr>
          <p:spPr>
            <a:xfrm rot="16200000" flipH="1">
              <a:off x="1663348" y="4962044"/>
              <a:ext cx="793968" cy="813526"/>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27" name="CaixaDeTexto 26"/>
            <p:cNvSpPr txBox="1"/>
            <p:nvPr/>
          </p:nvSpPr>
          <p:spPr>
            <a:xfrm>
              <a:off x="2674456" y="5494237"/>
              <a:ext cx="3834540" cy="584775"/>
            </a:xfrm>
            <a:prstGeom prst="rect">
              <a:avLst/>
            </a:prstGeom>
            <a:noFill/>
          </p:spPr>
          <p:txBody>
            <a:bodyPr wrap="square" rtlCol="0">
              <a:spAutoFit/>
            </a:bodyPr>
            <a:lstStyle/>
            <a:p>
              <a:r>
                <a:rPr lang="en-US" sz="1600" dirty="0" smtClean="0">
                  <a:latin typeface="Gill Sans MT" pitchFamily="34" charset="0"/>
                </a:rPr>
                <a:t>Over studies selected in </a:t>
              </a:r>
              <a:r>
                <a:rPr lang="en-US" sz="1600" dirty="0" smtClean="0">
                  <a:latin typeface="Gill Sans MT" pitchFamily="34" charset="0"/>
                </a:rPr>
                <a:t>round 1</a:t>
              </a:r>
              <a:endParaRPr lang="en-US" sz="1600" dirty="0">
                <a:latin typeface="Gill Sans MT" pitchFamily="34" charset="0"/>
              </a:endParaRPr>
            </a:p>
          </p:txBody>
        </p:sp>
      </p:grpSp>
      <p:grpSp>
        <p:nvGrpSpPr>
          <p:cNvPr id="28" name="Grupo 27"/>
          <p:cNvGrpSpPr/>
          <p:nvPr/>
        </p:nvGrpSpPr>
        <p:grpSpPr>
          <a:xfrm>
            <a:off x="7453983" y="4012441"/>
            <a:ext cx="1690018" cy="873335"/>
            <a:chOff x="1653576" y="4098493"/>
            <a:chExt cx="3083347" cy="873335"/>
          </a:xfrm>
        </p:grpSpPr>
        <p:sp>
          <p:nvSpPr>
            <p:cNvPr id="29" name="Colchete esquerdo 28"/>
            <p:cNvSpPr/>
            <p:nvPr/>
          </p:nvSpPr>
          <p:spPr>
            <a:xfrm>
              <a:off x="2342600" y="4098493"/>
              <a:ext cx="377452" cy="450377"/>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0" name="Conector reto 29"/>
            <p:cNvCxnSpPr>
              <a:endCxn id="29" idx="1"/>
            </p:cNvCxnSpPr>
            <p:nvPr/>
          </p:nvCxnSpPr>
          <p:spPr>
            <a:xfrm rot="5400000" flipH="1" flipV="1">
              <a:off x="1674015" y="4303243"/>
              <a:ext cx="648146" cy="689024"/>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34" name="CaixaDeTexto 33"/>
            <p:cNvSpPr txBox="1"/>
            <p:nvPr/>
          </p:nvSpPr>
          <p:spPr>
            <a:xfrm>
              <a:off x="2324535" y="4180379"/>
              <a:ext cx="2412388" cy="338554"/>
            </a:xfrm>
            <a:prstGeom prst="rect">
              <a:avLst/>
            </a:prstGeom>
            <a:noFill/>
          </p:spPr>
          <p:txBody>
            <a:bodyPr wrap="square" rtlCol="0">
              <a:spAutoFit/>
            </a:bodyPr>
            <a:lstStyle/>
            <a:p>
              <a:r>
                <a:rPr lang="en-US" sz="1600" dirty="0" smtClean="0">
                  <a:latin typeface="Gill Sans MT" pitchFamily="34" charset="0"/>
                </a:rPr>
                <a:t>19 studies</a:t>
              </a:r>
            </a:p>
          </p:txBody>
        </p:sp>
      </p:gr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1"/>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Survey</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18</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sp>
        <p:nvSpPr>
          <p:cNvPr id="15" name="Rounded Rectangle 9"/>
          <p:cNvSpPr/>
          <p:nvPr/>
        </p:nvSpPr>
        <p:spPr>
          <a:xfrm>
            <a:off x="450009" y="4917505"/>
            <a:ext cx="1531191"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3.1  Contact Authors of Selected Studies</a:t>
            </a:r>
            <a:endParaRPr lang="en-US" sz="1600" dirty="0">
              <a:latin typeface="Gill Sans MT" panose="020B0502020104020203" pitchFamily="34" charset="0"/>
            </a:endParaRPr>
          </a:p>
        </p:txBody>
      </p:sp>
      <p:sp>
        <p:nvSpPr>
          <p:cNvPr id="17" name="Rounded Rectangle 9"/>
          <p:cNvSpPr/>
          <p:nvPr/>
        </p:nvSpPr>
        <p:spPr>
          <a:xfrm>
            <a:off x="4101157" y="4917501"/>
            <a:ext cx="1230099"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3.3  Filter Duplicates</a:t>
            </a:r>
            <a:endParaRPr lang="en-US" sz="1600" dirty="0">
              <a:latin typeface="Gill Sans MT" panose="020B0502020104020203" pitchFamily="34" charset="0"/>
            </a:endParaRPr>
          </a:p>
        </p:txBody>
      </p:sp>
      <p:sp>
        <p:nvSpPr>
          <p:cNvPr id="18" name="Rounded Rectangle 9"/>
          <p:cNvSpPr/>
          <p:nvPr/>
        </p:nvSpPr>
        <p:spPr>
          <a:xfrm>
            <a:off x="5658871" y="4906611"/>
            <a:ext cx="1400493"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3.4  Perform Pre-Selection</a:t>
            </a:r>
            <a:endParaRPr lang="en-US" sz="1600" dirty="0">
              <a:latin typeface="Gill Sans MT" panose="020B0502020104020203" pitchFamily="34" charset="0"/>
            </a:endParaRPr>
          </a:p>
        </p:txBody>
      </p:sp>
      <p:sp>
        <p:nvSpPr>
          <p:cNvPr id="19" name="Rounded Rectangle 9"/>
          <p:cNvSpPr/>
          <p:nvPr/>
        </p:nvSpPr>
        <p:spPr>
          <a:xfrm>
            <a:off x="7383113" y="4906607"/>
            <a:ext cx="1447815"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3.5  Perform Final Selection</a:t>
            </a:r>
            <a:endParaRPr lang="en-US" sz="1600" dirty="0">
              <a:latin typeface="Gill Sans MT" panose="020B0502020104020203" pitchFamily="34" charset="0"/>
            </a:endParaRPr>
          </a:p>
        </p:txBody>
      </p:sp>
      <p:cxnSp>
        <p:nvCxnSpPr>
          <p:cNvPr id="20" name="Straight Arrow Connector 13"/>
          <p:cNvCxnSpPr>
            <a:stCxn id="15" idx="3"/>
            <a:endCxn id="36" idx="1"/>
          </p:cNvCxnSpPr>
          <p:nvPr/>
        </p:nvCxnSpPr>
        <p:spPr>
          <a:xfrm flipV="1">
            <a:off x="1981200" y="5441432"/>
            <a:ext cx="345581" cy="8"/>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3"/>
          <p:cNvCxnSpPr>
            <a:stCxn id="17" idx="3"/>
            <a:endCxn id="18" idx="1"/>
          </p:cNvCxnSpPr>
          <p:nvPr/>
        </p:nvCxnSpPr>
        <p:spPr>
          <a:xfrm flipV="1">
            <a:off x="5331256" y="5430546"/>
            <a:ext cx="327615"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8" idx="3"/>
            <a:endCxn id="19" idx="1"/>
          </p:cNvCxnSpPr>
          <p:nvPr/>
        </p:nvCxnSpPr>
        <p:spPr>
          <a:xfrm flipV="1">
            <a:off x="7059364" y="5430542"/>
            <a:ext cx="323749"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cxnSp>
        <p:nvCxnSpPr>
          <p:cNvPr id="28" name="Conector angulado 27"/>
          <p:cNvCxnSpPr>
            <a:stCxn id="33" idx="2"/>
            <a:endCxn id="15" idx="0"/>
          </p:cNvCxnSpPr>
          <p:nvPr/>
        </p:nvCxnSpPr>
        <p:spPr>
          <a:xfrm rot="5400000">
            <a:off x="3641897" y="1046238"/>
            <a:ext cx="1444975" cy="6297558"/>
          </a:xfrm>
          <a:prstGeom prst="bentConnector3">
            <a:avLst>
              <a:gd name="adj1" fmla="val 68890"/>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Rounded Rectangle 9"/>
          <p:cNvSpPr/>
          <p:nvPr/>
        </p:nvSpPr>
        <p:spPr>
          <a:xfrm>
            <a:off x="2326781" y="4917497"/>
            <a:ext cx="1436914" cy="1047870"/>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3.2  Retrieve References of Suggested Studies</a:t>
            </a:r>
            <a:endParaRPr lang="en-US" sz="1600" dirty="0">
              <a:latin typeface="Gill Sans MT" panose="020B0502020104020203" pitchFamily="34" charset="0"/>
            </a:endParaRPr>
          </a:p>
        </p:txBody>
      </p:sp>
      <p:cxnSp>
        <p:nvCxnSpPr>
          <p:cNvPr id="38" name="Straight Arrow Connector 13"/>
          <p:cNvCxnSpPr>
            <a:stCxn id="36" idx="3"/>
            <a:endCxn id="17" idx="1"/>
          </p:cNvCxnSpPr>
          <p:nvPr/>
        </p:nvCxnSpPr>
        <p:spPr>
          <a:xfrm>
            <a:off x="3763695" y="5441432"/>
            <a:ext cx="337462"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47" name="Grupo 46"/>
          <p:cNvGrpSpPr/>
          <p:nvPr/>
        </p:nvGrpSpPr>
        <p:grpSpPr>
          <a:xfrm>
            <a:off x="5713938" y="2877841"/>
            <a:ext cx="1887865" cy="1380259"/>
            <a:chOff x="5713938" y="2877841"/>
            <a:chExt cx="1887865" cy="1380259"/>
          </a:xfrm>
        </p:grpSpPr>
        <p:sp>
          <p:nvSpPr>
            <p:cNvPr id="22" name="Colchete esquerdo 21"/>
            <p:cNvSpPr/>
            <p:nvPr/>
          </p:nvSpPr>
          <p:spPr>
            <a:xfrm>
              <a:off x="5713938" y="3548417"/>
              <a:ext cx="181895" cy="709683"/>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sp>
          <p:nvSpPr>
            <p:cNvPr id="25" name="CaixaDeTexto 24"/>
            <p:cNvSpPr txBox="1"/>
            <p:nvPr/>
          </p:nvSpPr>
          <p:spPr>
            <a:xfrm>
              <a:off x="5786651" y="3590763"/>
              <a:ext cx="1815152" cy="584775"/>
            </a:xfrm>
            <a:prstGeom prst="rect">
              <a:avLst/>
            </a:prstGeom>
            <a:noFill/>
          </p:spPr>
          <p:txBody>
            <a:bodyPr wrap="square" rtlCol="0">
              <a:spAutoFit/>
            </a:bodyPr>
            <a:lstStyle/>
            <a:p>
              <a:r>
                <a:rPr lang="en-US" sz="1600" dirty="0" smtClean="0">
                  <a:latin typeface="Gill Sans MT" pitchFamily="34" charset="0"/>
                </a:rPr>
                <a:t>Over all 124  selected studies </a:t>
              </a:r>
            </a:p>
          </p:txBody>
        </p:sp>
        <p:cxnSp>
          <p:nvCxnSpPr>
            <p:cNvPr id="30" name="Forma 29"/>
            <p:cNvCxnSpPr>
              <a:stCxn id="33" idx="1"/>
              <a:endCxn id="22" idx="1"/>
            </p:cNvCxnSpPr>
            <p:nvPr/>
          </p:nvCxnSpPr>
          <p:spPr>
            <a:xfrm rot="10800000" flipV="1">
              <a:off x="5713938" y="2877841"/>
              <a:ext cx="810486" cy="1025417"/>
            </a:xfrm>
            <a:prstGeom prst="bentConnector3">
              <a:avLst>
                <a:gd name="adj1" fmla="val 114734"/>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48" name="Grupo 47"/>
          <p:cNvGrpSpPr/>
          <p:nvPr/>
        </p:nvGrpSpPr>
        <p:grpSpPr>
          <a:xfrm>
            <a:off x="1403650" y="3657600"/>
            <a:ext cx="2417724" cy="1242596"/>
            <a:chOff x="2015713" y="3674913"/>
            <a:chExt cx="2608793" cy="1242596"/>
          </a:xfrm>
        </p:grpSpPr>
        <p:sp>
          <p:nvSpPr>
            <p:cNvPr id="49" name="Colchete esquerdo 48"/>
            <p:cNvSpPr/>
            <p:nvPr/>
          </p:nvSpPr>
          <p:spPr>
            <a:xfrm>
              <a:off x="2342601" y="3674913"/>
              <a:ext cx="316627" cy="614150"/>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50" name="Conector reto 49"/>
            <p:cNvCxnSpPr>
              <a:endCxn id="49" idx="1"/>
            </p:cNvCxnSpPr>
            <p:nvPr/>
          </p:nvCxnSpPr>
          <p:spPr>
            <a:xfrm rot="5400000" flipH="1" flipV="1">
              <a:off x="1711397" y="4286305"/>
              <a:ext cx="935520" cy="326887"/>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51" name="CaixaDeTexto 50"/>
            <p:cNvSpPr txBox="1"/>
            <p:nvPr/>
          </p:nvSpPr>
          <p:spPr>
            <a:xfrm>
              <a:off x="2406421" y="3708910"/>
              <a:ext cx="2218085" cy="584775"/>
            </a:xfrm>
            <a:prstGeom prst="rect">
              <a:avLst/>
            </a:prstGeom>
            <a:noFill/>
          </p:spPr>
          <p:txBody>
            <a:bodyPr wrap="square" rtlCol="0">
              <a:spAutoFit/>
            </a:bodyPr>
            <a:lstStyle/>
            <a:p>
              <a:r>
                <a:rPr lang="en-US" sz="1600" dirty="0" smtClean="0">
                  <a:latin typeface="Gill Sans MT" pitchFamily="34" charset="0"/>
                </a:rPr>
                <a:t>128 authors contacted by e-mail</a:t>
              </a:r>
              <a:endParaRPr lang="en-US" sz="1600" dirty="0">
                <a:latin typeface="Gill Sans MT" pitchFamily="34" charset="0"/>
              </a:endParaRPr>
            </a:p>
          </p:txBody>
        </p:sp>
      </p:grpSp>
      <p:grpSp>
        <p:nvGrpSpPr>
          <p:cNvPr id="54" name="Grupo 53"/>
          <p:cNvGrpSpPr/>
          <p:nvPr/>
        </p:nvGrpSpPr>
        <p:grpSpPr>
          <a:xfrm>
            <a:off x="3002738" y="3632576"/>
            <a:ext cx="2101526" cy="1242596"/>
            <a:chOff x="2015713" y="3674913"/>
            <a:chExt cx="2267606" cy="1242596"/>
          </a:xfrm>
        </p:grpSpPr>
        <p:sp>
          <p:nvSpPr>
            <p:cNvPr id="55" name="Colchete esquerdo 54"/>
            <p:cNvSpPr/>
            <p:nvPr/>
          </p:nvSpPr>
          <p:spPr>
            <a:xfrm>
              <a:off x="2342601" y="3674913"/>
              <a:ext cx="316627" cy="614150"/>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56" name="Conector reto 55"/>
            <p:cNvCxnSpPr>
              <a:endCxn id="55" idx="1"/>
            </p:cNvCxnSpPr>
            <p:nvPr/>
          </p:nvCxnSpPr>
          <p:spPr>
            <a:xfrm rot="5400000" flipH="1" flipV="1">
              <a:off x="1711397" y="4286305"/>
              <a:ext cx="935520" cy="326887"/>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57" name="CaixaDeTexto 56"/>
            <p:cNvSpPr txBox="1"/>
            <p:nvPr/>
          </p:nvSpPr>
          <p:spPr>
            <a:xfrm>
              <a:off x="2406421" y="3708910"/>
              <a:ext cx="1876898" cy="584775"/>
            </a:xfrm>
            <a:prstGeom prst="rect">
              <a:avLst/>
            </a:prstGeom>
            <a:noFill/>
          </p:spPr>
          <p:txBody>
            <a:bodyPr wrap="square" rtlCol="0">
              <a:spAutoFit/>
            </a:bodyPr>
            <a:lstStyle/>
            <a:p>
              <a:r>
                <a:rPr lang="en-US" sz="1600" dirty="0" smtClean="0">
                  <a:latin typeface="Gill Sans MT" pitchFamily="34" charset="0"/>
                </a:rPr>
                <a:t>41 replies</a:t>
              </a:r>
            </a:p>
            <a:p>
              <a:r>
                <a:rPr lang="en-US" sz="1600" dirty="0" smtClean="0">
                  <a:latin typeface="Gill Sans MT" pitchFamily="34" charset="0"/>
                </a:rPr>
                <a:t>131 suggestions</a:t>
              </a:r>
              <a:endParaRPr lang="en-US" sz="1600" dirty="0">
                <a:latin typeface="Gill Sans MT" pitchFamily="34" charset="0"/>
              </a:endParaRPr>
            </a:p>
          </p:txBody>
        </p:sp>
      </p:grpSp>
      <p:grpSp>
        <p:nvGrpSpPr>
          <p:cNvPr id="58" name="Grupo 57"/>
          <p:cNvGrpSpPr/>
          <p:nvPr/>
        </p:nvGrpSpPr>
        <p:grpSpPr>
          <a:xfrm>
            <a:off x="7554939" y="4012872"/>
            <a:ext cx="1690018" cy="873335"/>
            <a:chOff x="1653576" y="4098493"/>
            <a:chExt cx="3083347" cy="873335"/>
          </a:xfrm>
        </p:grpSpPr>
        <p:sp>
          <p:nvSpPr>
            <p:cNvPr id="59" name="Colchete esquerdo 58"/>
            <p:cNvSpPr/>
            <p:nvPr/>
          </p:nvSpPr>
          <p:spPr>
            <a:xfrm>
              <a:off x="2342600" y="4098493"/>
              <a:ext cx="347077" cy="666661"/>
            </a:xfrm>
            <a:prstGeom prst="leftBracket">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Gill Sans MT" pitchFamily="34" charset="0"/>
              </a:endParaRPr>
            </a:p>
          </p:txBody>
        </p:sp>
        <p:cxnSp>
          <p:nvCxnSpPr>
            <p:cNvPr id="60" name="Conector reto 59"/>
            <p:cNvCxnSpPr>
              <a:endCxn id="59" idx="1"/>
            </p:cNvCxnSpPr>
            <p:nvPr/>
          </p:nvCxnSpPr>
          <p:spPr>
            <a:xfrm flipV="1">
              <a:off x="1653576" y="4431824"/>
              <a:ext cx="689024" cy="540004"/>
            </a:xfrm>
            <a:prstGeom prst="line">
              <a:avLst/>
            </a:prstGeom>
            <a:ln w="25400">
              <a:solidFill>
                <a:srgbClr val="000000"/>
              </a:solidFill>
              <a:prstDash val="sysDash"/>
            </a:ln>
          </p:spPr>
          <p:style>
            <a:lnRef idx="1">
              <a:schemeClr val="accent1"/>
            </a:lnRef>
            <a:fillRef idx="0">
              <a:schemeClr val="accent1"/>
            </a:fillRef>
            <a:effectRef idx="0">
              <a:schemeClr val="accent1"/>
            </a:effectRef>
            <a:fontRef idx="minor">
              <a:schemeClr val="tx1"/>
            </a:fontRef>
          </p:style>
        </p:cxnSp>
        <p:sp>
          <p:nvSpPr>
            <p:cNvPr id="61" name="CaixaDeTexto 60"/>
            <p:cNvSpPr txBox="1"/>
            <p:nvPr/>
          </p:nvSpPr>
          <p:spPr>
            <a:xfrm>
              <a:off x="2324534" y="4143308"/>
              <a:ext cx="2412389" cy="584775"/>
            </a:xfrm>
            <a:prstGeom prst="rect">
              <a:avLst/>
            </a:prstGeom>
            <a:noFill/>
          </p:spPr>
          <p:txBody>
            <a:bodyPr wrap="square" rtlCol="0">
              <a:spAutoFit/>
            </a:bodyPr>
            <a:lstStyle/>
            <a:p>
              <a:r>
                <a:rPr lang="en-US" sz="1600" dirty="0" smtClean="0">
                  <a:latin typeface="Gill Sans MT" pitchFamily="34" charset="0"/>
                </a:rPr>
                <a:t>22 more studies</a:t>
              </a:r>
            </a:p>
          </p:txBody>
        </p:sp>
      </p:gr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7"/>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4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48"/>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54"/>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Papers</a:t>
            </a:r>
            <a:endParaRPr lang="en-US" dirty="0"/>
          </a:p>
        </p:txBody>
      </p:sp>
      <p:sp>
        <p:nvSpPr>
          <p:cNvPr id="3" name="Content Placeholder 2"/>
          <p:cNvSpPr>
            <a:spLocks noGrp="1"/>
          </p:cNvSpPr>
          <p:nvPr>
            <p:ph idx="1"/>
          </p:nvPr>
        </p:nvSpPr>
        <p:spPr/>
        <p:txBody>
          <a:bodyPr/>
          <a:lstStyle/>
          <a:p>
            <a:r>
              <a:rPr lang="en-US" dirty="0" smtClean="0">
                <a:solidFill>
                  <a:schemeClr val="tx2"/>
                </a:solidFill>
              </a:rPr>
              <a:t>146</a:t>
            </a:r>
            <a:r>
              <a:rPr lang="en-US" dirty="0" smtClean="0"/>
              <a:t> selected studies</a:t>
            </a:r>
          </a:p>
          <a:p>
            <a:pPr lvl="1"/>
            <a:r>
              <a:rPr lang="en-US" dirty="0" smtClean="0"/>
              <a:t>51 journal papers</a:t>
            </a:r>
          </a:p>
          <a:p>
            <a:pPr lvl="1"/>
            <a:r>
              <a:rPr lang="en-US" dirty="0" smtClean="0"/>
              <a:t>86 conference and workshop full papers</a:t>
            </a:r>
          </a:p>
          <a:p>
            <a:pPr lvl="1"/>
            <a:r>
              <a:rPr lang="en-US" dirty="0" smtClean="0"/>
              <a:t>  9 conference and workshop short papers</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19</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12" name="Gráfico 11"/>
          <p:cNvGraphicFramePr/>
          <p:nvPr>
            <p:extLst>
              <p:ext uri="{D42A27DB-BD31-4B8C-83A1-F6EECF244321}">
                <p14:modId xmlns:p14="http://schemas.microsoft.com/office/powerpoint/2010/main" val="2141524396"/>
              </p:ext>
            </p:extLst>
          </p:nvPr>
        </p:nvGraphicFramePr>
        <p:xfrm>
          <a:off x="0" y="2681164"/>
          <a:ext cx="9253395" cy="35415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1500"/>
                            </p:stCondLst>
                            <p:childTnLst>
                              <p:par>
                                <p:cTn id="14" presetID="3" presetClass="entr" presetSubtype="10" fill="hold" grpId="0" nodeType="afterEffect">
                                  <p:stCondLst>
                                    <p:cond delay="50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and Motivation</a:t>
            </a:r>
            <a:endParaRPr lang="en-US" dirty="0"/>
          </a:p>
        </p:txBody>
      </p:sp>
      <p:sp>
        <p:nvSpPr>
          <p:cNvPr id="3" name="Content Placeholder 2"/>
          <p:cNvSpPr>
            <a:spLocks noGrp="1"/>
          </p:cNvSpPr>
          <p:nvPr>
            <p:ph idx="1"/>
          </p:nvPr>
        </p:nvSpPr>
        <p:spPr>
          <a:xfrm>
            <a:off x="0" y="1309816"/>
            <a:ext cx="9144000" cy="5304836"/>
          </a:xfrm>
        </p:spPr>
        <p:txBody>
          <a:bodyPr/>
          <a:lstStyle/>
          <a:p>
            <a:r>
              <a:rPr lang="en-US" sz="3200" dirty="0" smtClean="0"/>
              <a:t>Mutation testing has been around for 40 years</a:t>
            </a:r>
            <a:endParaRPr lang="en-US" sz="3200" dirty="0"/>
          </a:p>
          <a:p>
            <a:pPr lvl="1"/>
            <a:r>
              <a:rPr lang="en-US" sz="2800" dirty="0" smtClean="0"/>
              <a:t>Strong test criterion:</a:t>
            </a:r>
          </a:p>
          <a:p>
            <a:pPr lvl="2"/>
            <a:r>
              <a:rPr lang="en-US" sz="2400" dirty="0" smtClean="0"/>
              <a:t>Highly effective compared with other test criteria</a:t>
            </a:r>
          </a:p>
          <a:p>
            <a:pPr lvl="2"/>
            <a:r>
              <a:rPr lang="en-US" sz="2400" dirty="0"/>
              <a:t>A</a:t>
            </a:r>
            <a:r>
              <a:rPr lang="en-US" sz="2400" dirty="0" smtClean="0"/>
              <a:t>dequate for test quality assessment</a:t>
            </a:r>
          </a:p>
          <a:p>
            <a:pPr lvl="2"/>
            <a:endParaRPr lang="en-US" sz="2400" dirty="0" smtClean="0"/>
          </a:p>
          <a:p>
            <a:pPr lvl="1"/>
            <a:r>
              <a:rPr lang="en-US" sz="3200" dirty="0" smtClean="0"/>
              <a:t>But…</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7" name="Rounded Rectangle 6"/>
          <p:cNvSpPr/>
          <p:nvPr/>
        </p:nvSpPr>
        <p:spPr>
          <a:xfrm>
            <a:off x="1535551" y="4646140"/>
            <a:ext cx="6076205" cy="1037971"/>
          </a:xfrm>
          <a:prstGeom prst="roundRect">
            <a:avLst/>
          </a:prstGeom>
          <a:solidFill>
            <a:schemeClr val="bg1">
              <a:lumMod val="75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3200" b="1" dirty="0">
                <a:solidFill>
                  <a:schemeClr val="tx2"/>
                </a:solidFill>
                <a:latin typeface="Verdana" panose="020B0604030504040204" pitchFamily="34" charset="0"/>
                <a:ea typeface="Verdana" panose="020B0604030504040204" pitchFamily="34" charset="0"/>
                <a:cs typeface="Verdana" panose="020B0604030504040204" pitchFamily="34" charset="0"/>
              </a:rPr>
              <a:t>Mutation is expensive!</a:t>
            </a:r>
            <a:endPar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50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par>
                          <p:cTn id="7" fill="hold">
                            <p:stCondLst>
                              <p:cond delay="1500"/>
                            </p:stCondLst>
                            <p:childTnLst>
                              <p:par>
                                <p:cTn id="8" presetID="10" presetClass="entr" presetSubtype="0" fill="hold" grpId="0" nodeType="after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Categorizing by Technique</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20</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7" name="Gráfico 6"/>
          <p:cNvGraphicFramePr/>
          <p:nvPr>
            <p:extLst>
              <p:ext uri="{D42A27DB-BD31-4B8C-83A1-F6EECF244321}">
                <p14:modId xmlns:p14="http://schemas.microsoft.com/office/powerpoint/2010/main" val="1317089244"/>
              </p:ext>
            </p:extLst>
          </p:nvPr>
        </p:nvGraphicFramePr>
        <p:xfrm>
          <a:off x="0" y="1805051"/>
          <a:ext cx="9144000" cy="29688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by Year</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21</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10" name="Gráfico 9"/>
          <p:cNvGraphicFramePr/>
          <p:nvPr>
            <p:extLst>
              <p:ext uri="{D42A27DB-BD31-4B8C-83A1-F6EECF244321}">
                <p14:modId xmlns:p14="http://schemas.microsoft.com/office/powerpoint/2010/main" val="1406339729"/>
              </p:ext>
            </p:extLst>
          </p:nvPr>
        </p:nvGraphicFramePr>
        <p:xfrm>
          <a:off x="0" y="1909313"/>
          <a:ext cx="9173220" cy="31245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22</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3" name="Rounded Rectangle 2"/>
          <p:cNvSpPr/>
          <p:nvPr/>
        </p:nvSpPr>
        <p:spPr>
          <a:xfrm>
            <a:off x="2005114" y="2496069"/>
            <a:ext cx="5152768" cy="1865870"/>
          </a:xfrm>
          <a:prstGeom prst="roundRect">
            <a:avLst/>
          </a:prstGeom>
          <a:solidFill>
            <a:schemeClr val="accent2">
              <a:lumMod val="75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Analysis and Discussion</a:t>
            </a:r>
            <a:endParaRPr lang="en-US" sz="36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29222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Goals for Cost Reduction</a:t>
            </a:r>
            <a:endParaRPr lang="en-US" dirty="0"/>
          </a:p>
        </p:txBody>
      </p:sp>
      <p:sp>
        <p:nvSpPr>
          <p:cNvPr id="3" name="Content Placeholder 2"/>
          <p:cNvSpPr>
            <a:spLocks noGrp="1"/>
          </p:cNvSpPr>
          <p:nvPr>
            <p:ph idx="1"/>
          </p:nvPr>
        </p:nvSpPr>
        <p:spPr>
          <a:xfrm>
            <a:off x="0" y="818535"/>
            <a:ext cx="9144000" cy="3668405"/>
          </a:xfrm>
        </p:spPr>
        <p:txBody>
          <a:bodyPr/>
          <a:lstStyle/>
          <a:p>
            <a:r>
              <a:rPr lang="en-US" dirty="0" smtClean="0">
                <a:solidFill>
                  <a:schemeClr val="tx2"/>
                </a:solidFill>
              </a:rPr>
              <a:t>6 </a:t>
            </a:r>
            <a:r>
              <a:rPr lang="en-US" dirty="0"/>
              <a:t>primary cost reduction goals:</a:t>
            </a:r>
          </a:p>
          <a:p>
            <a:pPr marL="914400" lvl="1" indent="-457200">
              <a:buFont typeface="+mj-lt"/>
              <a:buAutoNum type="arabicPeriod"/>
            </a:pPr>
            <a:r>
              <a:rPr lang="en-US" sz="2000" dirty="0" smtClean="0"/>
              <a:t>Reducing the number of mutants</a:t>
            </a:r>
            <a:endParaRPr lang="en-US" sz="2000" dirty="0"/>
          </a:p>
          <a:p>
            <a:pPr marL="914400" lvl="1" indent="-457200">
              <a:buFont typeface="+mj-lt"/>
              <a:buAutoNum type="arabicPeriod"/>
            </a:pPr>
            <a:r>
              <a:rPr lang="en-US" sz="2000" dirty="0" smtClean="0"/>
              <a:t>Detecting equivalent mutants</a:t>
            </a:r>
          </a:p>
          <a:p>
            <a:pPr marL="914400" lvl="1" indent="-457200">
              <a:buFont typeface="+mj-lt"/>
              <a:buAutoNum type="arabicPeriod"/>
            </a:pPr>
            <a:r>
              <a:rPr lang="en-US" sz="2000" dirty="0" smtClean="0"/>
              <a:t>Executing faster</a:t>
            </a:r>
          </a:p>
          <a:p>
            <a:pPr marL="914400" lvl="1" indent="-457200">
              <a:buFont typeface="+mj-lt"/>
              <a:buAutoNum type="arabicPeriod"/>
            </a:pPr>
            <a:r>
              <a:rPr lang="en-US" sz="2000" dirty="0" smtClean="0"/>
              <a:t>Reducing the number of test cases or the number of test case executions</a:t>
            </a:r>
          </a:p>
          <a:p>
            <a:pPr marL="914400" lvl="1" indent="-457200">
              <a:buFont typeface="+mj-lt"/>
              <a:buAutoNum type="arabicPeriod"/>
            </a:pPr>
            <a:r>
              <a:rPr lang="en-US" sz="2000" dirty="0" smtClean="0"/>
              <a:t>Avoiding the creation of certain mutants</a:t>
            </a:r>
          </a:p>
          <a:p>
            <a:pPr marL="914400" lvl="1" indent="-457200">
              <a:buFont typeface="+mj-lt"/>
              <a:buAutoNum type="arabicPeriod"/>
            </a:pPr>
            <a:r>
              <a:rPr lang="en-US" sz="2000" dirty="0" smtClean="0"/>
              <a:t>Automatically generating test cases</a:t>
            </a:r>
            <a:endParaRPr lang="en-US" sz="2000"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23</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8" name="Gráfico 7"/>
          <p:cNvGraphicFramePr/>
          <p:nvPr>
            <p:extLst>
              <p:ext uri="{D42A27DB-BD31-4B8C-83A1-F6EECF244321}">
                <p14:modId xmlns:p14="http://schemas.microsoft.com/office/powerpoint/2010/main" val="2658525299"/>
              </p:ext>
            </p:extLst>
          </p:nvPr>
        </p:nvGraphicFramePr>
        <p:xfrm>
          <a:off x="0" y="3488518"/>
          <a:ext cx="9144000" cy="28172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 Techniques for Cost Reduction</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24</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8" name="Rounded Rectangle 8"/>
          <p:cNvSpPr/>
          <p:nvPr/>
        </p:nvSpPr>
        <p:spPr bwMode="auto">
          <a:xfrm>
            <a:off x="188622" y="1408990"/>
            <a:ext cx="6180280" cy="4492080"/>
          </a:xfrm>
          <a:prstGeom prst="roundRect">
            <a:avLst>
              <a:gd name="adj" fmla="val 7797"/>
            </a:avLst>
          </a:prstGeom>
          <a:solidFill>
            <a:schemeClr val="bg1">
              <a:lumMod val="60000"/>
              <a:lumOff val="40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a:pPr>
            <a:r>
              <a:rPr lang="en-US" dirty="0" smtClean="0">
                <a:latin typeface="Gill Sans MT" panose="020B0502020104020203" pitchFamily="34" charset="0"/>
              </a:rPr>
              <a:t>Random mutation</a:t>
            </a:r>
          </a:p>
          <a:p>
            <a:pPr marL="514350" indent="-514350">
              <a:buFont typeface="+mj-lt"/>
              <a:buAutoNum type="arabicPeriod"/>
            </a:pPr>
            <a:r>
              <a:rPr lang="en-US" dirty="0" smtClean="0">
                <a:latin typeface="Gill Sans MT" panose="020B0502020104020203" pitchFamily="34" charset="0"/>
              </a:rPr>
              <a:t>Higher order mutation</a:t>
            </a:r>
          </a:p>
          <a:p>
            <a:pPr marL="514350" indent="-514350">
              <a:buFont typeface="+mj-lt"/>
              <a:buAutoNum type="arabicPeriod"/>
            </a:pPr>
            <a:r>
              <a:rPr lang="en-US" dirty="0" smtClean="0">
                <a:latin typeface="Gill Sans MT" panose="020B0502020104020203" pitchFamily="34" charset="0"/>
              </a:rPr>
              <a:t>Weak mutation</a:t>
            </a:r>
          </a:p>
          <a:p>
            <a:pPr marL="514350" indent="-514350">
              <a:buFont typeface="+mj-lt"/>
              <a:buAutoNum type="arabicPeriod"/>
            </a:pPr>
            <a:r>
              <a:rPr lang="en-US" dirty="0" smtClean="0">
                <a:latin typeface="Gill Sans MT" panose="020B0502020104020203" pitchFamily="34" charset="0"/>
              </a:rPr>
              <a:t>Firm mutation</a:t>
            </a:r>
          </a:p>
          <a:p>
            <a:pPr marL="514350" indent="-514350">
              <a:buFont typeface="+mj-lt"/>
              <a:buAutoNum type="arabicPeriod"/>
            </a:pPr>
            <a:r>
              <a:rPr lang="en-US" dirty="0" smtClean="0">
                <a:latin typeface="Gill Sans MT" panose="020B0502020104020203" pitchFamily="34" charset="0"/>
              </a:rPr>
              <a:t>Parallel execution</a:t>
            </a:r>
          </a:p>
          <a:p>
            <a:pPr marL="514350" indent="-514350">
              <a:buFont typeface="+mj-lt"/>
              <a:buAutoNum type="arabicPeriod"/>
            </a:pPr>
            <a:r>
              <a:rPr lang="en-US" dirty="0" smtClean="0">
                <a:latin typeface="Gill Sans MT" panose="020B0502020104020203" pitchFamily="34" charset="0"/>
              </a:rPr>
              <a:t>Data-flow analysis</a:t>
            </a:r>
          </a:p>
          <a:p>
            <a:pPr marL="514350" indent="-514350">
              <a:buFont typeface="+mj-lt"/>
              <a:buAutoNum type="arabicPeriod"/>
            </a:pPr>
            <a:r>
              <a:rPr lang="en-US" dirty="0" smtClean="0">
                <a:latin typeface="Gill Sans MT" panose="020B0502020104020203" pitchFamily="34" charset="0"/>
              </a:rPr>
              <a:t>Minimization and prioritization of test sets</a:t>
            </a:r>
          </a:p>
          <a:p>
            <a:pPr marL="514350" indent="-514350">
              <a:buFont typeface="+mj-lt"/>
              <a:buAutoNum type="arabicPeriod"/>
            </a:pPr>
            <a:r>
              <a:rPr lang="en-US" dirty="0" smtClean="0">
                <a:latin typeface="Gill Sans MT" panose="020B0502020104020203" pitchFamily="34" charset="0"/>
              </a:rPr>
              <a:t>Compiler optimization</a:t>
            </a:r>
          </a:p>
          <a:p>
            <a:pPr marL="514350" indent="-514350">
              <a:buFont typeface="+mj-lt"/>
              <a:buAutoNum type="arabicPeriod"/>
            </a:pPr>
            <a:r>
              <a:rPr lang="en-US" dirty="0" smtClean="0">
                <a:latin typeface="Gill Sans MT" panose="020B0502020104020203" pitchFamily="34" charset="0"/>
              </a:rPr>
              <a:t>Constrained mutation</a:t>
            </a:r>
          </a:p>
          <a:p>
            <a:pPr marL="514350" indent="-514350">
              <a:buFont typeface="+mj-lt"/>
              <a:buAutoNum type="arabicPeriod"/>
            </a:pPr>
            <a:r>
              <a:rPr lang="en-US" dirty="0" err="1" smtClean="0">
                <a:latin typeface="Gill Sans MT" panose="020B0502020104020203" pitchFamily="34" charset="0"/>
              </a:rPr>
              <a:t>Metamutants</a:t>
            </a:r>
            <a:r>
              <a:rPr lang="en-US" dirty="0" smtClean="0">
                <a:latin typeface="Gill Sans MT" panose="020B0502020104020203" pitchFamily="34" charset="0"/>
              </a:rPr>
              <a:t> (schemata)</a:t>
            </a:r>
          </a:p>
          <a:p>
            <a:pPr marL="514350" indent="-514350">
              <a:buFont typeface="+mj-lt"/>
              <a:buAutoNum type="arabicPeriod"/>
            </a:pPr>
            <a:r>
              <a:rPr lang="en-US" dirty="0" smtClean="0">
                <a:latin typeface="Gill Sans MT" panose="020B0502020104020203" pitchFamily="34" charset="0"/>
              </a:rPr>
              <a:t>Control-flow analysis</a:t>
            </a: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 Techniques for Cost Reduction</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25</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8"/>
          <p:cNvSpPr/>
          <p:nvPr/>
        </p:nvSpPr>
        <p:spPr bwMode="auto">
          <a:xfrm>
            <a:off x="188622" y="1408990"/>
            <a:ext cx="6180280" cy="4492080"/>
          </a:xfrm>
          <a:prstGeom prst="roundRect">
            <a:avLst>
              <a:gd name="adj" fmla="val 7797"/>
            </a:avLst>
          </a:prstGeom>
          <a:solidFill>
            <a:schemeClr val="tx1">
              <a:lumMod val="75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a:pPr>
            <a:r>
              <a:rPr lang="en-US" dirty="0" smtClean="0">
                <a:latin typeface="Gill Sans MT" panose="020B0502020104020203" pitchFamily="34" charset="0"/>
              </a:rPr>
              <a:t>Random mutation</a:t>
            </a:r>
          </a:p>
          <a:p>
            <a:pPr marL="514350" indent="-514350">
              <a:buFont typeface="+mj-lt"/>
              <a:buAutoNum type="arabicPeriod"/>
            </a:pPr>
            <a:r>
              <a:rPr lang="en-US" dirty="0" smtClean="0">
                <a:latin typeface="Gill Sans MT" panose="020B0502020104020203" pitchFamily="34" charset="0"/>
              </a:rPr>
              <a:t>Higher order mutation</a:t>
            </a:r>
          </a:p>
          <a:p>
            <a:pPr marL="514350" indent="-514350">
              <a:buFont typeface="+mj-lt"/>
              <a:buAutoNum type="arabicPeriod"/>
            </a:pPr>
            <a:r>
              <a:rPr lang="en-US" dirty="0" smtClean="0">
                <a:latin typeface="Gill Sans MT" panose="020B0502020104020203" pitchFamily="34" charset="0"/>
              </a:rPr>
              <a:t>Weak mutation</a:t>
            </a:r>
          </a:p>
          <a:p>
            <a:pPr marL="514350" indent="-514350">
              <a:buFont typeface="+mj-lt"/>
              <a:buAutoNum type="arabicPeriod"/>
            </a:pPr>
            <a:r>
              <a:rPr lang="en-US" dirty="0" smtClean="0">
                <a:latin typeface="Gill Sans MT" panose="020B0502020104020203" pitchFamily="34" charset="0"/>
              </a:rPr>
              <a:t>Firm mutation</a:t>
            </a:r>
          </a:p>
          <a:p>
            <a:pPr marL="514350" indent="-514350">
              <a:buFont typeface="+mj-lt"/>
              <a:buAutoNum type="arabicPeriod"/>
            </a:pPr>
            <a:r>
              <a:rPr lang="en-US" dirty="0" smtClean="0">
                <a:latin typeface="Gill Sans MT" panose="020B0502020104020203" pitchFamily="34" charset="0"/>
              </a:rPr>
              <a:t>Parallel execution</a:t>
            </a:r>
          </a:p>
          <a:p>
            <a:pPr marL="514350" indent="-514350">
              <a:buFont typeface="+mj-lt"/>
              <a:buAutoNum type="arabicPeriod"/>
            </a:pPr>
            <a:r>
              <a:rPr lang="en-US" dirty="0" smtClean="0">
                <a:latin typeface="Gill Sans MT" panose="020B0502020104020203" pitchFamily="34" charset="0"/>
              </a:rPr>
              <a:t>Data-flow analysis</a:t>
            </a:r>
          </a:p>
          <a:p>
            <a:pPr marL="514350" indent="-514350">
              <a:buFont typeface="+mj-lt"/>
              <a:buAutoNum type="arabicPeriod"/>
            </a:pPr>
            <a:r>
              <a:rPr lang="en-US" dirty="0" smtClean="0">
                <a:latin typeface="Gill Sans MT" panose="020B0502020104020203" pitchFamily="34" charset="0"/>
              </a:rPr>
              <a:t>Minimization and prioritization of test sets</a:t>
            </a:r>
          </a:p>
          <a:p>
            <a:pPr marL="514350" indent="-514350">
              <a:buFont typeface="+mj-lt"/>
              <a:buAutoNum type="arabicPeriod"/>
            </a:pPr>
            <a:r>
              <a:rPr lang="en-US" dirty="0" smtClean="0">
                <a:latin typeface="Gill Sans MT" panose="020B0502020104020203" pitchFamily="34" charset="0"/>
              </a:rPr>
              <a:t>Compiler optimization</a:t>
            </a:r>
          </a:p>
          <a:p>
            <a:pPr marL="514350" indent="-514350">
              <a:buFont typeface="+mj-lt"/>
              <a:buAutoNum type="arabicPeriod"/>
            </a:pPr>
            <a:r>
              <a:rPr lang="en-US" dirty="0" smtClean="0">
                <a:latin typeface="Gill Sans MT" panose="020B0502020104020203" pitchFamily="34" charset="0"/>
              </a:rPr>
              <a:t>Constrained mutation</a:t>
            </a:r>
          </a:p>
          <a:p>
            <a:pPr marL="514350" indent="-514350">
              <a:buFont typeface="+mj-lt"/>
              <a:buAutoNum type="arabicPeriod"/>
            </a:pPr>
            <a:r>
              <a:rPr lang="en-US" dirty="0" err="1" smtClean="0">
                <a:latin typeface="Gill Sans MT" panose="020B0502020104020203" pitchFamily="34" charset="0"/>
              </a:rPr>
              <a:t>Metamutants</a:t>
            </a:r>
            <a:r>
              <a:rPr lang="en-US" dirty="0" smtClean="0">
                <a:latin typeface="Gill Sans MT" panose="020B0502020104020203" pitchFamily="34" charset="0"/>
              </a:rPr>
              <a:t> (schemata)</a:t>
            </a:r>
          </a:p>
          <a:p>
            <a:pPr marL="514350" indent="-514350">
              <a:buFont typeface="+mj-lt"/>
              <a:buAutoNum type="arabicPeriod"/>
            </a:pPr>
            <a:r>
              <a:rPr lang="en-US" dirty="0" smtClean="0">
                <a:latin typeface="Gill Sans MT" panose="020B0502020104020203" pitchFamily="34" charset="0"/>
              </a:rPr>
              <a:t>Control-flow analysis</a:t>
            </a:r>
          </a:p>
        </p:txBody>
      </p:sp>
      <p:sp>
        <p:nvSpPr>
          <p:cNvPr id="7" name="Rounded Rectangle 8"/>
          <p:cNvSpPr/>
          <p:nvPr/>
        </p:nvSpPr>
        <p:spPr bwMode="auto">
          <a:xfrm>
            <a:off x="2963720" y="1911927"/>
            <a:ext cx="6180280" cy="4641287"/>
          </a:xfrm>
          <a:prstGeom prst="roundRect">
            <a:avLst>
              <a:gd name="adj" fmla="val 7797"/>
            </a:avLst>
          </a:prstGeom>
          <a:solidFill>
            <a:schemeClr val="bg1">
              <a:lumMod val="60000"/>
              <a:lumOff val="40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startAt="12"/>
            </a:pPr>
            <a:r>
              <a:rPr lang="en-US" dirty="0" smtClean="0">
                <a:latin typeface="Gill Sans MT" panose="020B0502020104020203" pitchFamily="34" charset="0"/>
              </a:rPr>
              <a:t>Selective mutation</a:t>
            </a:r>
          </a:p>
          <a:p>
            <a:pPr marL="514350" indent="-514350">
              <a:buFont typeface="+mj-lt"/>
              <a:buAutoNum type="arabicPeriod" startAt="12"/>
            </a:pPr>
            <a:r>
              <a:rPr lang="en-US" dirty="0" smtClean="0">
                <a:latin typeface="Gill Sans MT" panose="020B0502020104020203" pitchFamily="34" charset="0"/>
              </a:rPr>
              <a:t>Serial execution</a:t>
            </a:r>
          </a:p>
          <a:p>
            <a:pPr marL="514350" indent="-514350">
              <a:buFont typeface="+mj-lt"/>
              <a:buAutoNum type="arabicPeriod" startAt="12"/>
            </a:pPr>
            <a:r>
              <a:rPr lang="en-US" dirty="0" smtClean="0">
                <a:latin typeface="Gill Sans MT" panose="020B0502020104020203" pitchFamily="34" charset="0"/>
              </a:rPr>
              <a:t>Sufficient operators</a:t>
            </a:r>
          </a:p>
          <a:p>
            <a:pPr marL="514350" indent="-514350">
              <a:buFont typeface="+mj-lt"/>
              <a:buAutoNum type="arabicPeriod" startAt="12"/>
            </a:pPr>
            <a:r>
              <a:rPr lang="en-US" dirty="0" smtClean="0">
                <a:latin typeface="Gill Sans MT" panose="020B0502020104020203" pitchFamily="34" charset="0"/>
              </a:rPr>
              <a:t>Optimization of generation, execution, and analysis of mutants</a:t>
            </a:r>
          </a:p>
          <a:p>
            <a:pPr marL="514350" indent="-514350">
              <a:buFont typeface="+mj-lt"/>
              <a:buAutoNum type="arabicPeriod" startAt="12"/>
            </a:pPr>
            <a:r>
              <a:rPr lang="en-US" dirty="0" smtClean="0">
                <a:latin typeface="Gill Sans MT" panose="020B0502020104020203" pitchFamily="34" charset="0"/>
              </a:rPr>
              <a:t>Evolutionary algorithms</a:t>
            </a:r>
          </a:p>
          <a:p>
            <a:pPr marL="514350" indent="-514350">
              <a:buFont typeface="+mj-lt"/>
              <a:buAutoNum type="arabicPeriod" startAt="12"/>
            </a:pPr>
            <a:r>
              <a:rPr lang="en-US" dirty="0" smtClean="0">
                <a:latin typeface="Gill Sans MT" panose="020B0502020104020203" pitchFamily="34" charset="0"/>
              </a:rPr>
              <a:t>Sequential and orderly execution</a:t>
            </a:r>
          </a:p>
          <a:p>
            <a:pPr marL="514350" indent="-514350">
              <a:buFont typeface="+mj-lt"/>
              <a:buAutoNum type="arabicPeriod" startAt="12"/>
            </a:pPr>
            <a:r>
              <a:rPr lang="en-US" dirty="0" smtClean="0">
                <a:latin typeface="Gill Sans MT" panose="020B0502020104020203" pitchFamily="34" charset="0"/>
              </a:rPr>
              <a:t>One-op mutation</a:t>
            </a:r>
          </a:p>
          <a:p>
            <a:pPr marL="514350" indent="-514350">
              <a:buFont typeface="+mj-lt"/>
              <a:buAutoNum type="arabicPeriod" startAt="12"/>
            </a:pPr>
            <a:r>
              <a:rPr lang="en-US" dirty="0" smtClean="0">
                <a:latin typeface="Gill Sans MT" panose="020B0502020104020203" pitchFamily="34" charset="0"/>
              </a:rPr>
              <a:t>Execution trace analysis</a:t>
            </a:r>
          </a:p>
          <a:p>
            <a:pPr marL="514350" indent="-514350">
              <a:buFont typeface="+mj-lt"/>
              <a:buAutoNum type="arabicPeriod" startAt="12"/>
            </a:pPr>
            <a:r>
              <a:rPr lang="en-US" dirty="0" smtClean="0">
                <a:latin typeface="Gill Sans MT" panose="020B0502020104020203" pitchFamily="34" charset="0"/>
              </a:rPr>
              <a:t>Model-based testing</a:t>
            </a:r>
          </a:p>
          <a:p>
            <a:pPr marL="514350" indent="-514350">
              <a:buFont typeface="+mj-lt"/>
              <a:buAutoNum type="arabicPeriod" startAt="12"/>
            </a:pPr>
            <a:r>
              <a:rPr lang="en-US" dirty="0" smtClean="0">
                <a:latin typeface="Gill Sans MT" panose="020B0502020104020203" pitchFamily="34" charset="0"/>
              </a:rPr>
              <a:t>State-based analysis</a:t>
            </a:r>
          </a:p>
          <a:p>
            <a:pPr marL="514350" indent="-514350">
              <a:buFont typeface="+mj-lt"/>
              <a:buAutoNum type="arabicPeriod" startAt="12"/>
            </a:pPr>
            <a:r>
              <a:rPr lang="en-US" dirty="0" smtClean="0">
                <a:latin typeface="Gill Sans MT" panose="020B0502020104020203" pitchFamily="34" charset="0"/>
              </a:rPr>
              <a:t>Minimal mutation</a:t>
            </a: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for Cost Reduction</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26</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10" name="Gráfico 9"/>
          <p:cNvGraphicFramePr/>
          <p:nvPr>
            <p:extLst>
              <p:ext uri="{D42A27DB-BD31-4B8C-83A1-F6EECF244321}">
                <p14:modId xmlns:p14="http://schemas.microsoft.com/office/powerpoint/2010/main" val="2227270284"/>
              </p:ext>
            </p:extLst>
          </p:nvPr>
        </p:nvGraphicFramePr>
        <p:xfrm>
          <a:off x="0" y="861634"/>
          <a:ext cx="9144000" cy="52907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2"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2">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Cost Reduction</a:t>
            </a:r>
            <a:endParaRPr lang="en-US" dirty="0"/>
          </a:p>
        </p:txBody>
      </p:sp>
      <p:sp>
        <p:nvSpPr>
          <p:cNvPr id="3" name="Content Placeholder 2"/>
          <p:cNvSpPr>
            <a:spLocks noGrp="1"/>
          </p:cNvSpPr>
          <p:nvPr>
            <p:ph idx="1"/>
          </p:nvPr>
        </p:nvSpPr>
        <p:spPr>
          <a:xfrm>
            <a:off x="0" y="818535"/>
            <a:ext cx="8014915" cy="638125"/>
          </a:xfrm>
        </p:spPr>
        <p:txBody>
          <a:bodyPr/>
          <a:lstStyle/>
          <a:p>
            <a:pPr marL="0" indent="0">
              <a:buNone/>
            </a:pPr>
            <a:r>
              <a:rPr lang="en-US" dirty="0" smtClean="0">
                <a:solidFill>
                  <a:schemeClr val="tx2"/>
                </a:solidFill>
              </a:rPr>
              <a:t>18 </a:t>
            </a:r>
            <a:r>
              <a:rPr lang="en-US" dirty="0" smtClean="0"/>
              <a:t>metrics:</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27</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8" name="Rounded Rectangle 8"/>
          <p:cNvSpPr/>
          <p:nvPr/>
        </p:nvSpPr>
        <p:spPr bwMode="auto">
          <a:xfrm>
            <a:off x="188622" y="1408990"/>
            <a:ext cx="4806072" cy="3913508"/>
          </a:xfrm>
          <a:prstGeom prst="roundRect">
            <a:avLst>
              <a:gd name="adj" fmla="val 7797"/>
            </a:avLst>
          </a:prstGeom>
          <a:solidFill>
            <a:schemeClr val="bg1">
              <a:lumMod val="60000"/>
              <a:lumOff val="40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a:pPr>
            <a:r>
              <a:rPr lang="en-US" sz="2000" dirty="0" smtClean="0">
                <a:latin typeface="Gill Sans MT" panose="020B0502020104020203" pitchFamily="34" charset="0"/>
              </a:rPr>
              <a:t>Number of test cases required to achieve mutant coverage</a:t>
            </a:r>
          </a:p>
          <a:p>
            <a:pPr marL="514350" indent="-514350">
              <a:buFont typeface="+mj-lt"/>
              <a:buAutoNum type="arabicPeriod"/>
            </a:pPr>
            <a:r>
              <a:rPr lang="en-US" sz="2000" dirty="0" smtClean="0">
                <a:latin typeface="Gill Sans MT" panose="020B0502020104020203" pitchFamily="34" charset="0"/>
              </a:rPr>
              <a:t>Number of mutants to be executed</a:t>
            </a:r>
          </a:p>
          <a:p>
            <a:pPr marL="514350" indent="-514350">
              <a:buFont typeface="+mj-lt"/>
              <a:buAutoNum type="arabicPeriod"/>
            </a:pPr>
            <a:r>
              <a:rPr lang="en-US" sz="2000" dirty="0" smtClean="0">
                <a:latin typeface="Gill Sans MT" panose="020B0502020104020203" pitchFamily="34" charset="0"/>
              </a:rPr>
              <a:t>Mutant execution speedup</a:t>
            </a:r>
          </a:p>
          <a:p>
            <a:pPr marL="514350" indent="-514350">
              <a:buFont typeface="+mj-lt"/>
              <a:buAutoNum type="arabicPeriod"/>
            </a:pPr>
            <a:r>
              <a:rPr lang="en-US" sz="2000" dirty="0" smtClean="0">
                <a:latin typeface="Gill Sans MT" panose="020B0502020104020203" pitchFamily="34" charset="0"/>
              </a:rPr>
              <a:t>Mutant execution efficiency</a:t>
            </a:r>
          </a:p>
          <a:p>
            <a:pPr marL="514350" indent="-514350">
              <a:buFont typeface="+mj-lt"/>
              <a:buAutoNum type="arabicPeriod"/>
            </a:pPr>
            <a:r>
              <a:rPr lang="en-US" sz="2000" dirty="0" smtClean="0">
                <a:latin typeface="Gill Sans MT" panose="020B0502020104020203" pitchFamily="34" charset="0"/>
              </a:rPr>
              <a:t>Test generation speedup</a:t>
            </a:r>
          </a:p>
          <a:p>
            <a:pPr marL="514350" indent="-514350">
              <a:buFont typeface="+mj-lt"/>
              <a:buAutoNum type="arabicPeriod"/>
            </a:pPr>
            <a:r>
              <a:rPr lang="en-US" sz="2000" dirty="0" smtClean="0">
                <a:latin typeface="Gill Sans MT" panose="020B0502020104020203" pitchFamily="34" charset="0"/>
              </a:rPr>
              <a:t>Number of equivalent mutants automatically detected</a:t>
            </a:r>
          </a:p>
          <a:p>
            <a:pPr marL="514350" indent="-514350">
              <a:buFont typeface="+mj-lt"/>
              <a:buAutoNum type="arabicPeriod"/>
            </a:pPr>
            <a:r>
              <a:rPr lang="en-US" sz="2000" dirty="0" smtClean="0">
                <a:latin typeface="Gill Sans MT" panose="020B0502020104020203" pitchFamily="34" charset="0"/>
              </a:rPr>
              <a:t>Number of cycles or generations) in evolutionary algorithms</a:t>
            </a:r>
          </a:p>
          <a:p>
            <a:pPr marL="514350" indent="-514350">
              <a:buFont typeface="+mj-lt"/>
              <a:buAutoNum type="arabicPeriod"/>
            </a:pPr>
            <a:r>
              <a:rPr lang="en-US" sz="2000" dirty="0" smtClean="0">
                <a:latin typeface="Gill Sans MT" panose="020B0502020104020203" pitchFamily="34" charset="0"/>
              </a:rPr>
              <a:t>Mutant compilation speedup</a:t>
            </a:r>
          </a:p>
          <a:p>
            <a:pPr marL="514350" indent="-514350">
              <a:buFont typeface="+mj-lt"/>
              <a:buAutoNum type="arabicPeriod"/>
            </a:pPr>
            <a:r>
              <a:rPr lang="en-US" sz="2000" dirty="0" smtClean="0">
                <a:latin typeface="Gill Sans MT" panose="020B0502020104020203" pitchFamily="34" charset="0"/>
              </a:rPr>
              <a:t>Mutant generation speedup</a:t>
            </a: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Cost Reduction</a:t>
            </a:r>
            <a:endParaRPr lang="en-US" dirty="0"/>
          </a:p>
        </p:txBody>
      </p:sp>
      <p:sp>
        <p:nvSpPr>
          <p:cNvPr id="3" name="Content Placeholder 2"/>
          <p:cNvSpPr>
            <a:spLocks noGrp="1"/>
          </p:cNvSpPr>
          <p:nvPr>
            <p:ph idx="1"/>
          </p:nvPr>
        </p:nvSpPr>
        <p:spPr>
          <a:xfrm>
            <a:off x="0" y="818535"/>
            <a:ext cx="8014915" cy="638125"/>
          </a:xfrm>
        </p:spPr>
        <p:txBody>
          <a:bodyPr/>
          <a:lstStyle/>
          <a:p>
            <a:pPr marL="0" indent="0">
              <a:buNone/>
            </a:pPr>
            <a:r>
              <a:rPr lang="en-US" dirty="0" smtClean="0">
                <a:solidFill>
                  <a:schemeClr val="tx2"/>
                </a:solidFill>
              </a:rPr>
              <a:t>18 </a:t>
            </a:r>
            <a:r>
              <a:rPr lang="en-US" dirty="0" smtClean="0"/>
              <a:t>metrics:</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28</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8" name="Rounded Rectangle 8"/>
          <p:cNvSpPr/>
          <p:nvPr/>
        </p:nvSpPr>
        <p:spPr bwMode="auto">
          <a:xfrm>
            <a:off x="188622" y="1408990"/>
            <a:ext cx="4806072" cy="3913508"/>
          </a:xfrm>
          <a:prstGeom prst="roundRect">
            <a:avLst>
              <a:gd name="adj" fmla="val 7797"/>
            </a:avLst>
          </a:prstGeom>
          <a:solidFill>
            <a:schemeClr val="tx1">
              <a:lumMod val="75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a:pPr>
            <a:r>
              <a:rPr lang="en-US" sz="2000" dirty="0" smtClean="0">
                <a:latin typeface="Gill Sans MT" panose="020B0502020104020203" pitchFamily="34" charset="0"/>
              </a:rPr>
              <a:t>Number of test cases required to achieve mutant coverage</a:t>
            </a:r>
          </a:p>
          <a:p>
            <a:pPr marL="514350" indent="-514350">
              <a:buFont typeface="+mj-lt"/>
              <a:buAutoNum type="arabicPeriod"/>
            </a:pPr>
            <a:r>
              <a:rPr lang="en-US" sz="2000" dirty="0" smtClean="0">
                <a:latin typeface="Gill Sans MT" panose="020B0502020104020203" pitchFamily="34" charset="0"/>
              </a:rPr>
              <a:t>Number of mutants to be executed</a:t>
            </a:r>
          </a:p>
          <a:p>
            <a:pPr marL="514350" indent="-514350">
              <a:buFont typeface="+mj-lt"/>
              <a:buAutoNum type="arabicPeriod"/>
            </a:pPr>
            <a:r>
              <a:rPr lang="en-US" sz="2000" dirty="0" smtClean="0">
                <a:latin typeface="Gill Sans MT" panose="020B0502020104020203" pitchFamily="34" charset="0"/>
              </a:rPr>
              <a:t>Mutant execution speedup</a:t>
            </a:r>
          </a:p>
          <a:p>
            <a:pPr marL="514350" indent="-514350">
              <a:buFont typeface="+mj-lt"/>
              <a:buAutoNum type="arabicPeriod"/>
            </a:pPr>
            <a:r>
              <a:rPr lang="en-US" sz="2000" dirty="0" smtClean="0">
                <a:latin typeface="Gill Sans MT" panose="020B0502020104020203" pitchFamily="34" charset="0"/>
              </a:rPr>
              <a:t>Mutant execution efficiency</a:t>
            </a:r>
          </a:p>
          <a:p>
            <a:pPr marL="514350" indent="-514350">
              <a:buFont typeface="+mj-lt"/>
              <a:buAutoNum type="arabicPeriod"/>
            </a:pPr>
            <a:r>
              <a:rPr lang="en-US" sz="2000" dirty="0" smtClean="0">
                <a:latin typeface="Gill Sans MT" panose="020B0502020104020203" pitchFamily="34" charset="0"/>
              </a:rPr>
              <a:t>Test generation speedup</a:t>
            </a:r>
          </a:p>
          <a:p>
            <a:pPr marL="514350" indent="-514350">
              <a:buFont typeface="+mj-lt"/>
              <a:buAutoNum type="arabicPeriod"/>
            </a:pPr>
            <a:r>
              <a:rPr lang="en-US" sz="2000" dirty="0" smtClean="0">
                <a:latin typeface="Gill Sans MT" panose="020B0502020104020203" pitchFamily="34" charset="0"/>
              </a:rPr>
              <a:t>Number of equivalent mutants automatically detected</a:t>
            </a:r>
          </a:p>
          <a:p>
            <a:pPr marL="514350" indent="-514350">
              <a:buFont typeface="+mj-lt"/>
              <a:buAutoNum type="arabicPeriod"/>
            </a:pPr>
            <a:r>
              <a:rPr lang="en-US" sz="2000" dirty="0" smtClean="0">
                <a:latin typeface="Gill Sans MT" panose="020B0502020104020203" pitchFamily="34" charset="0"/>
              </a:rPr>
              <a:t>Number of cycles or generations) in evolutionary algorithms</a:t>
            </a:r>
          </a:p>
          <a:p>
            <a:pPr marL="514350" indent="-514350">
              <a:buFont typeface="+mj-lt"/>
              <a:buAutoNum type="arabicPeriod"/>
            </a:pPr>
            <a:r>
              <a:rPr lang="en-US" sz="2000" dirty="0" smtClean="0">
                <a:latin typeface="Gill Sans MT" panose="020B0502020104020203" pitchFamily="34" charset="0"/>
              </a:rPr>
              <a:t>Mutant compilation speedup</a:t>
            </a:r>
          </a:p>
          <a:p>
            <a:pPr marL="514350" indent="-514350">
              <a:buFont typeface="+mj-lt"/>
              <a:buAutoNum type="arabicPeriod"/>
            </a:pPr>
            <a:r>
              <a:rPr lang="en-US" sz="2000" dirty="0" smtClean="0">
                <a:latin typeface="Gill Sans MT" panose="020B0502020104020203" pitchFamily="34" charset="0"/>
              </a:rPr>
              <a:t>Mutant generation speedup</a:t>
            </a:r>
          </a:p>
        </p:txBody>
      </p:sp>
      <p:sp>
        <p:nvSpPr>
          <p:cNvPr id="7" name="Rounded Rectangle 8"/>
          <p:cNvSpPr/>
          <p:nvPr/>
        </p:nvSpPr>
        <p:spPr bwMode="auto">
          <a:xfrm>
            <a:off x="4337928" y="2173184"/>
            <a:ext cx="4806072" cy="4116966"/>
          </a:xfrm>
          <a:prstGeom prst="roundRect">
            <a:avLst>
              <a:gd name="adj" fmla="val 7797"/>
            </a:avLst>
          </a:prstGeom>
          <a:solidFill>
            <a:schemeClr val="bg1">
              <a:lumMod val="60000"/>
              <a:lumOff val="40000"/>
            </a:schemeClr>
          </a:solid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514350" indent="-514350">
              <a:buFont typeface="+mj-lt"/>
              <a:buAutoNum type="arabicPeriod" startAt="10"/>
            </a:pPr>
            <a:r>
              <a:rPr lang="en-US" sz="2000" dirty="0" smtClean="0">
                <a:latin typeface="Gill Sans MT" panose="020B0502020104020203" pitchFamily="34" charset="0"/>
              </a:rPr>
              <a:t>Completeness of generated test suite</a:t>
            </a:r>
          </a:p>
          <a:p>
            <a:pPr marL="514350" indent="-514350">
              <a:buFont typeface="+mj-lt"/>
              <a:buAutoNum type="arabicPeriod" startAt="10"/>
            </a:pPr>
            <a:r>
              <a:rPr lang="en-US" sz="2000" dirty="0" smtClean="0">
                <a:latin typeface="Gill Sans MT" panose="020B0502020104020203" pitchFamily="34" charset="0"/>
              </a:rPr>
              <a:t>Number of killable mutants automatically detected</a:t>
            </a:r>
          </a:p>
          <a:p>
            <a:pPr marL="514350" indent="-514350">
              <a:buFont typeface="+mj-lt"/>
              <a:buAutoNum type="arabicPeriod" startAt="10"/>
            </a:pPr>
            <a:r>
              <a:rPr lang="en-US" sz="2000" dirty="0" smtClean="0">
                <a:latin typeface="Gill Sans MT" panose="020B0502020104020203" pitchFamily="34" charset="0"/>
              </a:rPr>
              <a:t>Number of equivalent mutants generated</a:t>
            </a:r>
          </a:p>
          <a:p>
            <a:pPr marL="514350" indent="-514350">
              <a:buFont typeface="+mj-lt"/>
              <a:buAutoNum type="arabicPeriod" startAt="10"/>
            </a:pPr>
            <a:r>
              <a:rPr lang="en-US" sz="2000" dirty="0" smtClean="0">
                <a:latin typeface="Gill Sans MT" panose="020B0502020104020203" pitchFamily="34" charset="0"/>
              </a:rPr>
              <a:t>Number of cycles in test generation algorithms</a:t>
            </a:r>
          </a:p>
          <a:p>
            <a:pPr marL="514350" indent="-514350">
              <a:buFont typeface="+mj-lt"/>
              <a:buAutoNum type="arabicPeriod" startAt="10"/>
            </a:pPr>
            <a:r>
              <a:rPr lang="en-US" sz="2000" dirty="0" smtClean="0">
                <a:latin typeface="Gill Sans MT" panose="020B0502020104020203" pitchFamily="34" charset="0"/>
              </a:rPr>
              <a:t>Mutant analysis speedup</a:t>
            </a:r>
          </a:p>
          <a:p>
            <a:pPr marL="514350" indent="-514350">
              <a:buFont typeface="+mj-lt"/>
              <a:buAutoNum type="arabicPeriod" startAt="10"/>
            </a:pPr>
            <a:r>
              <a:rPr lang="en-US" sz="2000" dirty="0" smtClean="0">
                <a:latin typeface="Gill Sans MT" panose="020B0502020104020203" pitchFamily="34" charset="0"/>
              </a:rPr>
              <a:t>Probability to kill mutants</a:t>
            </a:r>
          </a:p>
          <a:p>
            <a:pPr marL="514350" indent="-514350">
              <a:buFont typeface="+mj-lt"/>
              <a:buAutoNum type="arabicPeriod" startAt="10"/>
            </a:pPr>
            <a:r>
              <a:rPr lang="en-US" sz="2000" dirty="0" smtClean="0">
                <a:latin typeface="Gill Sans MT" panose="020B0502020104020203" pitchFamily="34" charset="0"/>
              </a:rPr>
              <a:t>Number of test case executions</a:t>
            </a:r>
          </a:p>
          <a:p>
            <a:pPr marL="514350" indent="-514350">
              <a:buFont typeface="+mj-lt"/>
              <a:buAutoNum type="arabicPeriod" startAt="10"/>
            </a:pPr>
            <a:r>
              <a:rPr lang="en-US" sz="2000" dirty="0" smtClean="0">
                <a:latin typeface="Gill Sans MT" panose="020B0502020104020203" pitchFamily="34" charset="0"/>
              </a:rPr>
              <a:t>Number of duplicated mutants automatically detected</a:t>
            </a:r>
          </a:p>
          <a:p>
            <a:pPr marL="514350" indent="-514350">
              <a:buFont typeface="+mj-lt"/>
              <a:buAutoNum type="arabicPeriod" startAt="10"/>
            </a:pPr>
            <a:r>
              <a:rPr lang="en-US" sz="2000" dirty="0" smtClean="0">
                <a:latin typeface="Gill Sans MT" panose="020B0502020104020203" pitchFamily="34" charset="0"/>
              </a:rPr>
              <a:t>Variation in mutation score</a:t>
            </a: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Cost Reduction</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29</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graphicFrame>
        <p:nvGraphicFramePr>
          <p:cNvPr id="8" name="Gráfico 7"/>
          <p:cNvGraphicFramePr/>
          <p:nvPr>
            <p:extLst>
              <p:ext uri="{D42A27DB-BD31-4B8C-83A1-F6EECF244321}">
                <p14:modId xmlns:p14="http://schemas.microsoft.com/office/powerpoint/2010/main" val="3153019696"/>
              </p:ext>
            </p:extLst>
          </p:nvPr>
        </p:nvGraphicFramePr>
        <p:xfrm>
          <a:off x="0" y="926275"/>
          <a:ext cx="9144000" cy="53676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and Motivation</a:t>
            </a:r>
            <a:endParaRPr lang="en-US" dirty="0"/>
          </a:p>
        </p:txBody>
      </p:sp>
      <p:sp>
        <p:nvSpPr>
          <p:cNvPr id="3" name="Content Placeholder 2"/>
          <p:cNvSpPr>
            <a:spLocks noGrp="1"/>
          </p:cNvSpPr>
          <p:nvPr>
            <p:ph idx="1"/>
          </p:nvPr>
        </p:nvSpPr>
        <p:spPr>
          <a:xfrm>
            <a:off x="-2" y="818535"/>
            <a:ext cx="8527313" cy="5796117"/>
          </a:xfrm>
        </p:spPr>
        <p:txBody>
          <a:bodyPr/>
          <a:lstStyle/>
          <a:p>
            <a:r>
              <a:rPr lang="en-US" dirty="0" smtClean="0"/>
              <a:t>Much research has focused on cost reduction</a:t>
            </a:r>
          </a:p>
          <a:p>
            <a:pPr lvl="1"/>
            <a:r>
              <a:rPr lang="en-US" dirty="0" smtClean="0">
                <a:solidFill>
                  <a:schemeClr val="tx2"/>
                </a:solidFill>
              </a:rPr>
              <a:t>Partial</a:t>
            </a:r>
            <a:r>
              <a:rPr lang="en-US" dirty="0" smtClean="0"/>
              <a:t> mutant execution (weak mutation, firm mutation …)</a:t>
            </a:r>
          </a:p>
          <a:p>
            <a:pPr lvl="1"/>
            <a:r>
              <a:rPr lang="en-US" dirty="0" smtClean="0">
                <a:solidFill>
                  <a:schemeClr val="tx2"/>
                </a:solidFill>
              </a:rPr>
              <a:t>Grouping</a:t>
            </a:r>
            <a:r>
              <a:rPr lang="en-US" dirty="0" smtClean="0"/>
              <a:t> (mutant schemata, mutant clustering …)</a:t>
            </a:r>
          </a:p>
          <a:p>
            <a:pPr lvl="1"/>
            <a:r>
              <a:rPr lang="en-US" dirty="0" smtClean="0"/>
              <a:t>Mutant </a:t>
            </a:r>
            <a:r>
              <a:rPr lang="en-US" dirty="0" smtClean="0">
                <a:solidFill>
                  <a:schemeClr val="tx2"/>
                </a:solidFill>
              </a:rPr>
              <a:t>reduction</a:t>
            </a:r>
            <a:r>
              <a:rPr lang="en-US" dirty="0" smtClean="0"/>
              <a:t> (selective mutation, random mutation …)</a:t>
            </a:r>
          </a:p>
          <a:p>
            <a:pPr lvl="1"/>
            <a:r>
              <a:rPr lang="en-US" dirty="0" smtClean="0">
                <a:solidFill>
                  <a:schemeClr val="tx2"/>
                </a:solidFill>
              </a:rPr>
              <a:t>Fast execution </a:t>
            </a:r>
            <a:r>
              <a:rPr lang="en-US" dirty="0" smtClean="0"/>
              <a:t>(parallel execution, compiler optimization …)</a:t>
            </a:r>
          </a:p>
          <a:p>
            <a:pPr lvl="1">
              <a:buNone/>
            </a:pPr>
            <a:endParaRPr lang="en-US" dirty="0" smtClean="0"/>
          </a:p>
          <a:p>
            <a:pPr marL="0" indent="0" algn="ctr">
              <a:buNone/>
            </a:pPr>
            <a:r>
              <a:rPr lang="en-US" dirty="0" smtClean="0"/>
              <a:t>Questions</a:t>
            </a:r>
          </a:p>
          <a:p>
            <a:pPr lvl="1"/>
            <a:r>
              <a:rPr lang="en-US" sz="2800" dirty="0" smtClean="0">
                <a:solidFill>
                  <a:srgbClr val="FFFF00"/>
                </a:solidFill>
              </a:rPr>
              <a:t>How many techniques have been explored?</a:t>
            </a:r>
          </a:p>
          <a:p>
            <a:pPr lvl="1"/>
            <a:r>
              <a:rPr lang="en-US" sz="2800" dirty="0" smtClean="0">
                <a:solidFill>
                  <a:srgbClr val="FFFF00"/>
                </a:solidFill>
              </a:rPr>
              <a:t>What are the results?</a:t>
            </a:r>
          </a:p>
          <a:p>
            <a:pPr lvl="1"/>
            <a:r>
              <a:rPr lang="en-US" sz="2800" dirty="0" smtClean="0">
                <a:solidFill>
                  <a:srgbClr val="FFFF00"/>
                </a:solidFill>
              </a:rPr>
              <a:t>What are the tradeoffs?</a:t>
            </a:r>
          </a:p>
          <a:p>
            <a:endParaRPr lang="en-US" b="1" dirty="0">
              <a:solidFill>
                <a:schemeClr val="tx2"/>
              </a:solidFill>
            </a:endParaRP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3</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50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par>
                          <p:cTn id="23" fill="hold">
                            <p:stCondLst>
                              <p:cond delay="500"/>
                            </p:stCondLst>
                            <p:childTnLst>
                              <p:par>
                                <p:cTn id="24" presetID="1" presetClass="entr" presetSubtype="0" fill="hold" nodeType="afterEffect">
                                  <p:stCondLst>
                                    <p:cond delay="500"/>
                                  </p:stCondLst>
                                  <p:childTnLst>
                                    <p:set>
                                      <p:cBhvr>
                                        <p:cTn id="25" dur="1" fill="hold">
                                          <p:stCondLst>
                                            <p:cond delay="0"/>
                                          </p:stCondLst>
                                        </p:cTn>
                                        <p:tgtEl>
                                          <p:spTgt spid="3">
                                            <p:txEl>
                                              <p:pRg st="8" end="8"/>
                                            </p:txEl>
                                          </p:spTgt>
                                        </p:tgtEl>
                                        <p:attrNameLst>
                                          <p:attrName>style.visibility</p:attrName>
                                        </p:attrNameLst>
                                      </p:cBhvr>
                                      <p:to>
                                        <p:strVal val="visible"/>
                                      </p:to>
                                    </p:set>
                                  </p:childTnLst>
                                </p:cTn>
                              </p:par>
                            </p:childTnLst>
                          </p:cTn>
                        </p:par>
                        <p:par>
                          <p:cTn id="26" fill="hold">
                            <p:stCondLst>
                              <p:cond delay="1000"/>
                            </p:stCondLst>
                            <p:childTnLst>
                              <p:par>
                                <p:cTn id="27" presetID="1" presetClass="entr" presetSubtype="0" fill="hold" nodeType="afterEffect">
                                  <p:stCondLst>
                                    <p:cond delay="50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1" y="818535"/>
            <a:ext cx="8971005" cy="5796117"/>
          </a:xfrm>
        </p:spPr>
        <p:txBody>
          <a:bodyPr/>
          <a:lstStyle/>
          <a:p>
            <a:r>
              <a:rPr lang="en-US" dirty="0" smtClean="0"/>
              <a:t>Many different techniques</a:t>
            </a:r>
          </a:p>
          <a:p>
            <a:r>
              <a:rPr lang="en-US" dirty="0" smtClean="0"/>
              <a:t>Some are combined to achieve single or multiple goals</a:t>
            </a:r>
          </a:p>
          <a:p>
            <a:pPr lvl="1"/>
            <a:r>
              <a:rPr lang="en-US" dirty="0" smtClean="0"/>
              <a:t>Selecting </a:t>
            </a:r>
            <a:r>
              <a:rPr lang="en-US" dirty="0" smtClean="0">
                <a:solidFill>
                  <a:schemeClr val="tx2"/>
                </a:solidFill>
              </a:rPr>
              <a:t>subsets of mutants </a:t>
            </a:r>
          </a:p>
          <a:p>
            <a:pPr lvl="1"/>
            <a:r>
              <a:rPr lang="en-US" dirty="0" smtClean="0"/>
              <a:t>Automatic </a:t>
            </a:r>
            <a:r>
              <a:rPr lang="en-US" dirty="0" smtClean="0">
                <a:solidFill>
                  <a:schemeClr val="tx2"/>
                </a:solidFill>
              </a:rPr>
              <a:t>equivalent</a:t>
            </a:r>
            <a:r>
              <a:rPr lang="en-US" dirty="0" smtClean="0"/>
              <a:t> mutant detection</a:t>
            </a:r>
          </a:p>
          <a:p>
            <a:pPr lvl="1"/>
            <a:r>
              <a:rPr lang="en-US" dirty="0" smtClean="0"/>
              <a:t>Fast and fewer </a:t>
            </a:r>
            <a:r>
              <a:rPr lang="en-US" dirty="0" smtClean="0">
                <a:solidFill>
                  <a:schemeClr val="tx2"/>
                </a:solidFill>
              </a:rPr>
              <a:t>executions</a:t>
            </a:r>
          </a:p>
          <a:p>
            <a:r>
              <a:rPr lang="en-US" dirty="0" smtClean="0"/>
              <a:t>Metrics to evaluate them include:</a:t>
            </a:r>
            <a:endParaRPr lang="en-US" dirty="0"/>
          </a:p>
          <a:p>
            <a:pPr lvl="1"/>
            <a:r>
              <a:rPr lang="en-US" dirty="0" smtClean="0">
                <a:solidFill>
                  <a:schemeClr val="tx2"/>
                </a:solidFill>
              </a:rPr>
              <a:t>Number </a:t>
            </a:r>
            <a:r>
              <a:rPr lang="en-US" dirty="0">
                <a:solidFill>
                  <a:schemeClr val="tx2"/>
                </a:solidFill>
              </a:rPr>
              <a:t>of mutants </a:t>
            </a:r>
            <a:r>
              <a:rPr lang="en-US" dirty="0"/>
              <a:t>to be executed</a:t>
            </a:r>
          </a:p>
          <a:p>
            <a:pPr lvl="1"/>
            <a:r>
              <a:rPr lang="en-US" dirty="0"/>
              <a:t>Mutant </a:t>
            </a:r>
            <a:r>
              <a:rPr lang="en-US" dirty="0">
                <a:solidFill>
                  <a:schemeClr val="tx2"/>
                </a:solidFill>
              </a:rPr>
              <a:t>execution speedup</a:t>
            </a:r>
          </a:p>
          <a:p>
            <a:r>
              <a:rPr lang="en-US" dirty="0" smtClean="0"/>
              <a:t>Recent and active cost </a:t>
            </a:r>
            <a:r>
              <a:rPr lang="en-US" dirty="0"/>
              <a:t>reduction </a:t>
            </a:r>
            <a:r>
              <a:rPr lang="en-US" dirty="0" smtClean="0"/>
              <a:t>approaches include:</a:t>
            </a:r>
            <a:endParaRPr lang="en-US" dirty="0"/>
          </a:p>
          <a:p>
            <a:pPr lvl="1"/>
            <a:r>
              <a:rPr lang="en-US" dirty="0"/>
              <a:t>Evolutionary algorithms</a:t>
            </a:r>
          </a:p>
          <a:p>
            <a:pPr lvl="1"/>
            <a:r>
              <a:rPr lang="en-US" dirty="0"/>
              <a:t>Control-flow analysis</a:t>
            </a:r>
          </a:p>
          <a:p>
            <a:pPr lvl="1"/>
            <a:r>
              <a:rPr lang="en-US" dirty="0" smtClean="0"/>
              <a:t>Selective </a:t>
            </a:r>
            <a:r>
              <a:rPr lang="en-US" dirty="0"/>
              <a:t>mutation (including minimal mutation)</a:t>
            </a:r>
          </a:p>
          <a:p>
            <a:endParaRPr lang="en-US" dirty="0" smtClean="0">
              <a:solidFill>
                <a:schemeClr val="tx2"/>
              </a:solidFill>
            </a:endParaRP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30</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a:xfrm>
            <a:off x="0" y="818535"/>
            <a:ext cx="8336478" cy="5796117"/>
          </a:xfrm>
        </p:spPr>
        <p:txBody>
          <a:bodyPr/>
          <a:lstStyle/>
          <a:p>
            <a:r>
              <a:rPr lang="en-US" sz="3200" dirty="0" smtClean="0">
                <a:solidFill>
                  <a:schemeClr val="tx2"/>
                </a:solidFill>
              </a:rPr>
              <a:t>Extensive analysis</a:t>
            </a:r>
            <a:r>
              <a:rPr lang="en-US" sz="3200" dirty="0" smtClean="0"/>
              <a:t> of selected studies</a:t>
            </a:r>
            <a:endParaRPr lang="en-US" sz="3200" dirty="0"/>
          </a:p>
          <a:p>
            <a:pPr lvl="1"/>
            <a:r>
              <a:rPr lang="en-US" sz="2800" dirty="0" smtClean="0"/>
              <a:t>Overall characterization of studies, techniques and metrics</a:t>
            </a:r>
          </a:p>
          <a:p>
            <a:pPr lvl="2"/>
            <a:r>
              <a:rPr lang="en-US" sz="2400" dirty="0" smtClean="0"/>
              <a:t>Research Questions RQ1 and RQ2</a:t>
            </a:r>
          </a:p>
          <a:p>
            <a:pPr lvl="1"/>
            <a:r>
              <a:rPr lang="en-US" sz="2800" dirty="0" smtClean="0"/>
              <a:t>Analysis of savings and loss of effectiveness for the techniques</a:t>
            </a:r>
          </a:p>
          <a:p>
            <a:pPr lvl="2"/>
            <a:r>
              <a:rPr lang="en-US" sz="2400" dirty="0" smtClean="0"/>
              <a:t>Research Question RQ3</a:t>
            </a:r>
          </a:p>
          <a:p>
            <a:r>
              <a:rPr lang="en-US" sz="3200" dirty="0" smtClean="0"/>
              <a:t>Much deeper and longer </a:t>
            </a:r>
            <a:r>
              <a:rPr lang="en-US" sz="3200" dirty="0" smtClean="0">
                <a:solidFill>
                  <a:schemeClr val="tx2"/>
                </a:solidFill>
              </a:rPr>
              <a:t>journal paper</a:t>
            </a:r>
            <a:endParaRPr lang="en-US" sz="3200" dirty="0">
              <a:solidFill>
                <a:schemeClr val="tx2"/>
              </a:solidFill>
            </a:endParaRPr>
          </a:p>
          <a:p>
            <a:r>
              <a:rPr lang="en-US" sz="3200" dirty="0" smtClean="0"/>
              <a:t>Regular </a:t>
            </a:r>
            <a:r>
              <a:rPr lang="en-US" sz="3200" dirty="0" smtClean="0">
                <a:solidFill>
                  <a:schemeClr val="tx2"/>
                </a:solidFill>
              </a:rPr>
              <a:t>updates of the dataset</a:t>
            </a:r>
            <a:endParaRPr lang="en-US" sz="3200" dirty="0">
              <a:solidFill>
                <a:schemeClr val="tx2"/>
              </a:solidFill>
            </a:endParaRP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31</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4" name="TextBox 3"/>
          <p:cNvSpPr txBox="1"/>
          <p:nvPr/>
        </p:nvSpPr>
        <p:spPr>
          <a:xfrm flipH="1">
            <a:off x="420129" y="5782087"/>
            <a:ext cx="2730844" cy="584775"/>
          </a:xfrm>
          <a:prstGeom prst="rect">
            <a:avLst/>
          </a:prstGeom>
          <a:noFill/>
        </p:spPr>
        <p:txBody>
          <a:bodyPr wrap="square" rtlCol="0">
            <a:spAutoFit/>
          </a:bodyPr>
          <a:lstStyle/>
          <a:p>
            <a:r>
              <a:rPr lang="en-US" sz="3200" dirty="0" smtClean="0">
                <a:solidFill>
                  <a:srgbClr val="FFFF00"/>
                </a:solidFill>
                <a:latin typeface="Verdana" panose="020B0604030504040204" pitchFamily="34" charset="0"/>
                <a:ea typeface="Verdana" panose="020B0604030504040204" pitchFamily="34" charset="0"/>
                <a:cs typeface="Verdana" panose="020B0604030504040204" pitchFamily="34" charset="0"/>
              </a:rPr>
              <a:t>Questions :</a:t>
            </a:r>
            <a:endParaRPr lang="en-US" dirty="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flipH="1">
            <a:off x="3006809" y="5535865"/>
            <a:ext cx="4098325" cy="1077218"/>
          </a:xfrm>
          <a:prstGeom prst="rect">
            <a:avLst/>
          </a:prstGeom>
          <a:noFill/>
        </p:spPr>
        <p:txBody>
          <a:bodyPr wrap="square" rtlCol="0">
            <a:spAutoFit/>
          </a:bodyPr>
          <a:lstStyle/>
          <a:p>
            <a:r>
              <a:rPr lang="en-US" sz="3200" dirty="0">
                <a:solidFill>
                  <a:srgbClr val="FFFF00"/>
                </a:solidFill>
                <a:latin typeface="Verdana" panose="020B0604030504040204" pitchFamily="34" charset="0"/>
                <a:ea typeface="Verdana" panose="020B0604030504040204" pitchFamily="34" charset="0"/>
                <a:cs typeface="Verdana" panose="020B0604030504040204" pitchFamily="34" charset="0"/>
              </a:rPr>
              <a:t>Fabiano Ferrari</a:t>
            </a:r>
          </a:p>
          <a:p>
            <a:r>
              <a:rPr lang="en-US" sz="3200" dirty="0">
                <a:solidFill>
                  <a:srgbClr val="FFFF00"/>
                </a:solidFill>
                <a:latin typeface="Verdana" panose="020B0604030504040204" pitchFamily="34" charset="0"/>
                <a:ea typeface="Verdana" panose="020B0604030504040204" pitchFamily="34" charset="0"/>
                <a:cs typeface="Verdana" panose="020B0604030504040204" pitchFamily="34" charset="0"/>
              </a:rPr>
              <a:t>fcferrari@ufscar.br</a:t>
            </a:r>
            <a:endParaRPr lang="en-US" dirty="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and Method of our Study</a:t>
            </a:r>
            <a:endParaRPr lang="en-US" dirty="0"/>
          </a:p>
        </p:txBody>
      </p:sp>
      <p:sp>
        <p:nvSpPr>
          <p:cNvPr id="3" name="Content Placeholder 2"/>
          <p:cNvSpPr>
            <a:spLocks noGrp="1"/>
          </p:cNvSpPr>
          <p:nvPr>
            <p:ph idx="1"/>
          </p:nvPr>
        </p:nvSpPr>
        <p:spPr>
          <a:xfrm>
            <a:off x="0" y="1484416"/>
            <a:ext cx="8063345" cy="5130236"/>
          </a:xfrm>
        </p:spPr>
        <p:txBody>
          <a:bodyPr/>
          <a:lstStyle/>
          <a:p>
            <a:r>
              <a:rPr lang="en-US" dirty="0" smtClean="0"/>
              <a:t>Goal: </a:t>
            </a:r>
          </a:p>
          <a:p>
            <a:pPr lvl="1"/>
            <a:r>
              <a:rPr lang="en-US" sz="2800" dirty="0" smtClean="0">
                <a:solidFill>
                  <a:schemeClr val="tx2"/>
                </a:solidFill>
              </a:rPr>
              <a:t>Characterizing the state-of-the-art of cost reduction of mutation testing</a:t>
            </a:r>
            <a:endParaRPr lang="en-US" sz="2800" dirty="0">
              <a:solidFill>
                <a:schemeClr val="tx2"/>
              </a:solidFill>
            </a:endParaRPr>
          </a:p>
          <a:p>
            <a:pPr lvl="1">
              <a:buNone/>
            </a:pPr>
            <a:endParaRPr lang="en-US" sz="2000" dirty="0"/>
          </a:p>
          <a:p>
            <a:r>
              <a:rPr lang="en-US" dirty="0" smtClean="0"/>
              <a:t>Method: </a:t>
            </a:r>
          </a:p>
          <a:p>
            <a:pPr lvl="1"/>
            <a:r>
              <a:rPr lang="en-US" sz="2800" dirty="0" smtClean="0">
                <a:solidFill>
                  <a:schemeClr val="tx2"/>
                </a:solidFill>
              </a:rPr>
              <a:t>Systematic Literature Review (SLR)</a:t>
            </a:r>
          </a:p>
          <a:p>
            <a:pPr lvl="2"/>
            <a:r>
              <a:rPr lang="en-US" sz="2400" dirty="0" smtClean="0"/>
              <a:t>Rigorous approach to identify, evaluate, and interpret all available evidence about a particular topic</a:t>
            </a:r>
            <a:endParaRPr lang="en-US" sz="2400"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4</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5</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3" name="Rounded Rectangle 2"/>
          <p:cNvSpPr/>
          <p:nvPr/>
        </p:nvSpPr>
        <p:spPr>
          <a:xfrm>
            <a:off x="2005114" y="2496069"/>
            <a:ext cx="5152768" cy="1865870"/>
          </a:xfrm>
          <a:prstGeom prst="roundRect">
            <a:avLst/>
          </a:prstGeom>
          <a:solidFill>
            <a:schemeClr val="accent2">
              <a:lumMod val="75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Review Setup</a:t>
            </a:r>
            <a:endParaRPr lang="en-US" sz="3600" dirty="0">
              <a:solidFill>
                <a:schemeClr val="tx2"/>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17475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Setup</a:t>
            </a:r>
            <a:endParaRPr lang="en-US" dirty="0"/>
          </a:p>
        </p:txBody>
      </p:sp>
      <p:sp>
        <p:nvSpPr>
          <p:cNvPr id="3" name="Content Placeholder 2"/>
          <p:cNvSpPr>
            <a:spLocks noGrp="1"/>
          </p:cNvSpPr>
          <p:nvPr>
            <p:ph idx="1"/>
          </p:nvPr>
        </p:nvSpPr>
        <p:spPr>
          <a:xfrm>
            <a:off x="0" y="818535"/>
            <a:ext cx="9144000" cy="3030134"/>
          </a:xfrm>
        </p:spPr>
        <p:txBody>
          <a:bodyPr/>
          <a:lstStyle/>
          <a:p>
            <a:r>
              <a:rPr lang="en-US" dirty="0" smtClean="0"/>
              <a:t>Research Questions:</a:t>
            </a:r>
            <a:endParaRPr lang="en-US" dirty="0"/>
          </a:p>
          <a:p>
            <a:pPr lvl="1"/>
            <a:r>
              <a:rPr lang="en-US" dirty="0" smtClean="0">
                <a:solidFill>
                  <a:schemeClr val="tx2"/>
                </a:solidFill>
              </a:rPr>
              <a:t>RQ1</a:t>
            </a:r>
            <a:r>
              <a:rPr lang="en-US" dirty="0" smtClean="0"/>
              <a:t>: Which techniques support </a:t>
            </a:r>
            <a:r>
              <a:rPr lang="en-US" dirty="0"/>
              <a:t>mutation cost </a:t>
            </a:r>
            <a:r>
              <a:rPr lang="en-US" dirty="0" smtClean="0"/>
              <a:t>reduction?</a:t>
            </a:r>
            <a:endParaRPr lang="en-US" dirty="0"/>
          </a:p>
          <a:p>
            <a:pPr lvl="1"/>
            <a:r>
              <a:rPr lang="en-US" dirty="0" smtClean="0">
                <a:solidFill>
                  <a:schemeClr val="tx2"/>
                </a:solidFill>
              </a:rPr>
              <a:t>RQ2</a:t>
            </a:r>
            <a:r>
              <a:rPr lang="en-US" dirty="0" smtClean="0"/>
              <a:t>:  Which metrics can measure mutation cost reduction?</a:t>
            </a:r>
          </a:p>
          <a:p>
            <a:pPr lvl="1"/>
            <a:r>
              <a:rPr lang="en-US" dirty="0" smtClean="0">
                <a:solidFill>
                  <a:schemeClr val="tx2"/>
                </a:solidFill>
              </a:rPr>
              <a:t>RQ3</a:t>
            </a:r>
            <a:r>
              <a:rPr lang="en-US" dirty="0" smtClean="0"/>
              <a:t>: What are the savings (</a:t>
            </a:r>
            <a:r>
              <a:rPr lang="en-US" dirty="0" smtClean="0">
                <a:solidFill>
                  <a:schemeClr val="tx2"/>
                </a:solidFill>
              </a:rPr>
              <a:t>benefit</a:t>
            </a:r>
            <a:r>
              <a:rPr lang="en-US" dirty="0" smtClean="0"/>
              <a:t>) and loss of effectiveness (</a:t>
            </a:r>
            <a:r>
              <a:rPr lang="en-US" dirty="0" smtClean="0">
                <a:solidFill>
                  <a:schemeClr val="tx2"/>
                </a:solidFill>
              </a:rPr>
              <a:t>mutation score</a:t>
            </a:r>
            <a:r>
              <a:rPr lang="en-US" dirty="0" smtClean="0"/>
              <a:t>) for the techniques?</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6</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Content Placeholder 2"/>
          <p:cNvSpPr txBox="1">
            <a:spLocks/>
          </p:cNvSpPr>
          <p:nvPr/>
        </p:nvSpPr>
        <p:spPr bwMode="auto">
          <a:xfrm>
            <a:off x="2272" y="3998794"/>
            <a:ext cx="9144000" cy="11292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ctr" defTabSz="914400" rtl="0" eaLnBrk="0" fontAlgn="base" latinLnBrk="0" hangingPunct="0">
              <a:lnSpc>
                <a:spcPct val="100000"/>
              </a:lnSpc>
              <a:spcBef>
                <a:spcPct val="20000"/>
              </a:spcBef>
              <a:spcAft>
                <a:spcPct val="0"/>
              </a:spcAft>
              <a:buClrTx/>
              <a:buSzTx/>
              <a:tabLst/>
              <a:defRPr/>
            </a:pPr>
            <a:r>
              <a:rPr kumimoji="0" lang="en-US" sz="2800" b="0" i="0" u="none" strike="noStrike" kern="0" cap="none" spc="0" normalizeH="0" baseline="0" noProof="0" dirty="0" smtClean="0">
                <a:ln>
                  <a:noFill/>
                </a:ln>
                <a:solidFill>
                  <a:schemeClr val="tx1"/>
                </a:solidFill>
                <a:effectLst/>
                <a:uLnTx/>
                <a:uFillTx/>
                <a:latin typeface="Gill Sans MT" panose="020B0502020104020203" pitchFamily="34" charset="0"/>
                <a:ea typeface="+mn-ea"/>
                <a:cs typeface="+mn-cs"/>
              </a:rPr>
              <a:t>Starting point</a:t>
            </a:r>
          </a:p>
          <a:p>
            <a:pPr marR="0" lvl="0" algn="ctr" defTabSz="914400" rtl="0" eaLnBrk="0" fontAlgn="base" latinLnBrk="0" hangingPunct="0">
              <a:lnSpc>
                <a:spcPct val="100000"/>
              </a:lnSpc>
              <a:spcBef>
                <a:spcPct val="20000"/>
              </a:spcBef>
              <a:spcAft>
                <a:spcPct val="0"/>
              </a:spcAft>
              <a:buClrTx/>
              <a:buSzTx/>
              <a:tabLst/>
              <a:defRPr/>
            </a:pPr>
            <a:r>
              <a:rPr kumimoji="0" lang="en-US" b="0" i="0" u="none" strike="noStrike" kern="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Studies cited in </a:t>
            </a:r>
            <a:r>
              <a:rPr kumimoji="0" lang="en-US" b="0" i="0" u="none" strike="noStrike" kern="0" cap="none" spc="0" normalizeH="0" baseline="0" noProof="0" dirty="0" err="1" smtClean="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Jia</a:t>
            </a:r>
            <a:r>
              <a:rPr kumimoji="0" lang="en-US" b="0" i="0" u="none" strike="noStrike" kern="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 &amp; Harman’s 2011 survey</a:t>
            </a: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Setup</a:t>
            </a:r>
            <a:endParaRPr lang="en-US" dirty="0"/>
          </a:p>
        </p:txBody>
      </p:sp>
      <p:sp>
        <p:nvSpPr>
          <p:cNvPr id="3" name="Content Placeholder 2"/>
          <p:cNvSpPr>
            <a:spLocks noGrp="1"/>
          </p:cNvSpPr>
          <p:nvPr>
            <p:ph idx="1"/>
          </p:nvPr>
        </p:nvSpPr>
        <p:spPr/>
        <p:txBody>
          <a:bodyPr/>
          <a:lstStyle/>
          <a:p>
            <a:r>
              <a:rPr lang="en-US" dirty="0" smtClean="0"/>
              <a:t>Inclusion (I) and Exclusion (E) criteria:</a:t>
            </a:r>
          </a:p>
          <a:p>
            <a:pPr lvl="1"/>
            <a:r>
              <a:rPr lang="en-US" dirty="0" smtClean="0">
                <a:solidFill>
                  <a:srgbClr val="CCFFCC"/>
                </a:solidFill>
              </a:rPr>
              <a:t>(I-</a:t>
            </a:r>
            <a:r>
              <a:rPr lang="en-US" dirty="0" smtClean="0">
                <a:solidFill>
                  <a:srgbClr val="CCFFCC"/>
                </a:solidFill>
                <a:latin typeface="Verdana" panose="020B0604030504040204" pitchFamily="34" charset="0"/>
                <a:ea typeface="Verdana" panose="020B0604030504040204" pitchFamily="34" charset="0"/>
                <a:cs typeface="Verdana" panose="020B0604030504040204" pitchFamily="34" charset="0"/>
              </a:rPr>
              <a:t>1</a:t>
            </a:r>
            <a:r>
              <a:rPr lang="en-US" dirty="0" smtClean="0">
                <a:solidFill>
                  <a:srgbClr val="CCFFCC"/>
                </a:solidFill>
              </a:rPr>
              <a:t>) The study </a:t>
            </a:r>
            <a:r>
              <a:rPr lang="en-US" b="1" dirty="0" smtClean="0">
                <a:solidFill>
                  <a:srgbClr val="CCFFCC"/>
                </a:solidFill>
              </a:rPr>
              <a:t>proposes</a:t>
            </a:r>
            <a:r>
              <a:rPr lang="en-US" dirty="0" smtClean="0">
                <a:solidFill>
                  <a:srgbClr val="CCFFCC"/>
                </a:solidFill>
              </a:rPr>
              <a:t> a way to reduce the cost of mutation</a:t>
            </a:r>
          </a:p>
          <a:p>
            <a:pPr marL="457200" lvl="1" indent="0">
              <a:buNone/>
            </a:pPr>
            <a:r>
              <a:rPr lang="en-US" dirty="0" smtClean="0">
                <a:solidFill>
                  <a:srgbClr val="CCFFCC"/>
                </a:solidFill>
              </a:rPr>
              <a:t>or</a:t>
            </a:r>
          </a:p>
          <a:p>
            <a:pPr lvl="1"/>
            <a:r>
              <a:rPr lang="en-US" dirty="0" smtClean="0">
                <a:solidFill>
                  <a:srgbClr val="CCFFCC"/>
                </a:solidFill>
              </a:rPr>
              <a:t>(I-2) The study </a:t>
            </a:r>
            <a:r>
              <a:rPr lang="en-US" b="1" dirty="0" smtClean="0">
                <a:solidFill>
                  <a:srgbClr val="CCFFCC"/>
                </a:solidFill>
              </a:rPr>
              <a:t>applies</a:t>
            </a:r>
            <a:r>
              <a:rPr lang="en-US" dirty="0" smtClean="0">
                <a:solidFill>
                  <a:srgbClr val="CCFFCC"/>
                </a:solidFill>
              </a:rPr>
              <a:t> a way to reduce the cost of mutation</a:t>
            </a:r>
          </a:p>
          <a:p>
            <a:pPr marL="457200" lvl="1" indent="0">
              <a:buNone/>
            </a:pPr>
            <a:r>
              <a:rPr lang="en-US" dirty="0" smtClean="0">
                <a:solidFill>
                  <a:srgbClr val="CCFFCC"/>
                </a:solidFill>
              </a:rPr>
              <a:t>and</a:t>
            </a:r>
          </a:p>
          <a:p>
            <a:pPr lvl="1"/>
            <a:r>
              <a:rPr lang="en-US" dirty="0" smtClean="0">
                <a:solidFill>
                  <a:srgbClr val="CCFFCC"/>
                </a:solidFill>
              </a:rPr>
              <a:t>(I-3) The study is </a:t>
            </a:r>
            <a:r>
              <a:rPr lang="en-US" b="1" dirty="0" smtClean="0">
                <a:solidFill>
                  <a:srgbClr val="CCFFCC"/>
                </a:solidFill>
              </a:rPr>
              <a:t>peer-reviewed</a:t>
            </a:r>
            <a:r>
              <a:rPr lang="en-US" dirty="0" smtClean="0">
                <a:solidFill>
                  <a:srgbClr val="CCFFCC"/>
                </a:solidFill>
              </a:rPr>
              <a:t> and published either in a conference, workshop, or journal</a:t>
            </a:r>
          </a:p>
          <a:p>
            <a:pPr lvl="1"/>
            <a:endParaRPr lang="en-US" dirty="0" smtClean="0">
              <a:solidFill>
                <a:srgbClr val="FFC000"/>
              </a:solidFill>
            </a:endParaRPr>
          </a:p>
          <a:p>
            <a:pPr lvl="1"/>
            <a:r>
              <a:rPr lang="en-US" dirty="0" smtClean="0">
                <a:solidFill>
                  <a:srgbClr val="FFFF00"/>
                </a:solidFill>
              </a:rPr>
              <a:t>(E-</a:t>
            </a:r>
            <a:r>
              <a:rPr lang="en-US" dirty="0" smtClean="0">
                <a:solidFill>
                  <a:srgbClr val="FFFF00"/>
                </a:solidFill>
                <a:latin typeface="Verdana" panose="020B0604030504040204" pitchFamily="34" charset="0"/>
                <a:ea typeface="Verdana" panose="020B0604030504040204" pitchFamily="34" charset="0"/>
                <a:cs typeface="Verdana" panose="020B0604030504040204" pitchFamily="34" charset="0"/>
              </a:rPr>
              <a:t>1</a:t>
            </a:r>
            <a:r>
              <a:rPr lang="en-US" dirty="0" smtClean="0">
                <a:solidFill>
                  <a:srgbClr val="FFFF00"/>
                </a:solidFill>
              </a:rPr>
              <a:t>) The study uses a technique that can reduce the cost of mutation, but cost reduction is not the main focus</a:t>
            </a:r>
          </a:p>
          <a:p>
            <a:pPr lvl="1"/>
            <a:r>
              <a:rPr lang="en-US" dirty="0" smtClean="0">
                <a:solidFill>
                  <a:schemeClr val="tx2"/>
                </a:solidFill>
              </a:rPr>
              <a:t>(E-2) The study uses mutation testing information for test quality assessment</a:t>
            </a:r>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7</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Setup</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8</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sp>
        <p:nvSpPr>
          <p:cNvPr id="1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12" name="Rounded Rectangle 9"/>
          <p:cNvSpPr/>
          <p:nvPr/>
        </p:nvSpPr>
        <p:spPr>
          <a:xfrm>
            <a:off x="3476348" y="2283158"/>
            <a:ext cx="2020932"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13" name="Rounded Rectangle 9"/>
          <p:cNvSpPr/>
          <p:nvPr/>
        </p:nvSpPr>
        <p:spPr>
          <a:xfrm>
            <a:off x="6524424" y="2283154"/>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cxnSp>
        <p:nvCxnSpPr>
          <p:cNvPr id="23" name="Straight Arrow Connector 13"/>
          <p:cNvCxnSpPr>
            <a:stCxn id="11" idx="3"/>
            <a:endCxn id="12" idx="1"/>
          </p:cNvCxnSpPr>
          <p:nvPr/>
        </p:nvCxnSpPr>
        <p:spPr>
          <a:xfrm>
            <a:off x="2579895" y="2877846"/>
            <a:ext cx="896453" cy="1588"/>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2" idx="3"/>
            <a:endCxn id="13" idx="1"/>
          </p:cNvCxnSpPr>
          <p:nvPr/>
        </p:nvCxnSpPr>
        <p:spPr>
          <a:xfrm flipV="1">
            <a:off x="5497280" y="2877842"/>
            <a:ext cx="1027144"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up)">
                                      <p:cBhvr>
                                        <p:cTn id="11" dur="500"/>
                                        <p:tgtEl>
                                          <p:spTgt spid="2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Setup (2)</a:t>
            </a:r>
            <a:endParaRPr lang="en-US" dirty="0"/>
          </a:p>
        </p:txBody>
      </p:sp>
      <p:sp>
        <p:nvSpPr>
          <p:cNvPr id="6" name="Slide Number Placeholder 5"/>
          <p:cNvSpPr>
            <a:spLocks noGrp="1"/>
          </p:cNvSpPr>
          <p:nvPr>
            <p:ph type="sldNum" sz="quarter" idx="12"/>
          </p:nvPr>
        </p:nvSpPr>
        <p:spPr/>
        <p:txBody>
          <a:bodyPr/>
          <a:lstStyle/>
          <a:p>
            <a:pPr>
              <a:defRPr/>
            </a:pPr>
            <a:fld id="{0DC9CB03-E83B-49A3-95A8-3CE1C35F1E70}" type="slidenum">
              <a:rPr lang="zh-CN" altLang="en-US" smtClean="0"/>
              <a:pPr>
                <a:defRPr/>
              </a:pPr>
              <a:t>9</a:t>
            </a:fld>
            <a:endParaRPr lang="en-US" altLang="zh-CN" dirty="0"/>
          </a:p>
        </p:txBody>
      </p:sp>
      <p:sp>
        <p:nvSpPr>
          <p:cNvPr id="9" name="Footer Placeholder 4"/>
          <p:cNvSpPr>
            <a:spLocks noGrp="1"/>
          </p:cNvSpPr>
          <p:nvPr>
            <p:ph type="ftr" sz="quarter" idx="11"/>
          </p:nvPr>
        </p:nvSpPr>
        <p:spPr>
          <a:xfrm>
            <a:off x="3124200" y="6613930"/>
            <a:ext cx="2895600" cy="222869"/>
          </a:xfrm>
        </p:spPr>
        <p:txBody>
          <a:bodyPr/>
          <a:lstStyle>
            <a:lvl1pPr>
              <a:defRPr/>
            </a:lvl1pPr>
          </a:lstStyle>
          <a:p>
            <a:pPr>
              <a:defRPr/>
            </a:pPr>
            <a:r>
              <a:rPr lang="en-US" altLang="zh-CN" smtClean="0"/>
              <a:t>©  Ferrari, Pizzoleto, Offutt</a:t>
            </a:r>
            <a:endParaRPr lang="en-US" altLang="zh-CN" dirty="0"/>
          </a:p>
        </p:txBody>
      </p:sp>
      <p:sp>
        <p:nvSpPr>
          <p:cNvPr id="10" name="Rounded Rectangle 11"/>
          <p:cNvSpPr/>
          <p:nvPr/>
        </p:nvSpPr>
        <p:spPr>
          <a:xfrm>
            <a:off x="109428" y="1280523"/>
            <a:ext cx="8947484" cy="4784558"/>
          </a:xfrm>
          <a:prstGeom prst="roundRect">
            <a:avLst/>
          </a:prstGeom>
          <a:solidFill>
            <a:schemeClr val="accent2">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dirty="0" smtClean="0">
                <a:latin typeface="Gill Sans MT" panose="020B0502020104020203" pitchFamily="34" charset="0"/>
              </a:rPr>
              <a:t>Study Selection Process</a:t>
            </a:r>
            <a:endParaRPr lang="en-US" sz="3200" dirty="0">
              <a:latin typeface="Gill Sans MT" panose="020B0502020104020203" pitchFamily="34" charset="0"/>
            </a:endParaRPr>
          </a:p>
        </p:txBody>
      </p:sp>
      <p:cxnSp>
        <p:nvCxnSpPr>
          <p:cNvPr id="14" name="Straight Arrow Connector 13"/>
          <p:cNvCxnSpPr>
            <a:endCxn id="15" idx="0"/>
          </p:cNvCxnSpPr>
          <p:nvPr/>
        </p:nvCxnSpPr>
        <p:spPr>
          <a:xfrm rot="16200000" flipH="1">
            <a:off x="1113608" y="4015399"/>
            <a:ext cx="1444971" cy="35924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9"/>
          <p:cNvSpPr/>
          <p:nvPr/>
        </p:nvSpPr>
        <p:spPr>
          <a:xfrm>
            <a:off x="1114055" y="4917505"/>
            <a:ext cx="1803315"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1.1  Customize Search String</a:t>
            </a:r>
            <a:endParaRPr lang="en-US" sz="1600" dirty="0">
              <a:latin typeface="Gill Sans MT" panose="020B0502020104020203" pitchFamily="34" charset="0"/>
            </a:endParaRPr>
          </a:p>
        </p:txBody>
      </p:sp>
      <p:sp>
        <p:nvSpPr>
          <p:cNvPr id="17" name="Rounded Rectangle 9"/>
          <p:cNvSpPr/>
          <p:nvPr/>
        </p:nvSpPr>
        <p:spPr>
          <a:xfrm>
            <a:off x="3258593" y="491750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1.2  Query Databases</a:t>
            </a:r>
            <a:endParaRPr lang="en-US" sz="1600" dirty="0">
              <a:latin typeface="Gill Sans MT" panose="020B0502020104020203" pitchFamily="34" charset="0"/>
            </a:endParaRPr>
          </a:p>
        </p:txBody>
      </p:sp>
      <p:sp>
        <p:nvSpPr>
          <p:cNvPr id="18" name="Rounded Rectangle 9"/>
          <p:cNvSpPr/>
          <p:nvPr/>
        </p:nvSpPr>
        <p:spPr>
          <a:xfrm>
            <a:off x="5033007" y="4906611"/>
            <a:ext cx="1400493"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1.3  Perform Pre-Selection</a:t>
            </a:r>
            <a:endParaRPr lang="en-US" sz="1600" dirty="0">
              <a:latin typeface="Gill Sans MT" panose="020B0502020104020203" pitchFamily="34" charset="0"/>
            </a:endParaRPr>
          </a:p>
        </p:txBody>
      </p:sp>
      <p:sp>
        <p:nvSpPr>
          <p:cNvPr id="19" name="Rounded Rectangle 9"/>
          <p:cNvSpPr/>
          <p:nvPr/>
        </p:nvSpPr>
        <p:spPr>
          <a:xfrm>
            <a:off x="6796535" y="4906607"/>
            <a:ext cx="1520151" cy="789995"/>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Gill Sans MT" panose="020B0502020104020203" pitchFamily="34" charset="0"/>
              </a:rPr>
              <a:t>1.4  Perform Final Selection</a:t>
            </a:r>
            <a:endParaRPr lang="en-US" sz="1600" dirty="0">
              <a:latin typeface="Gill Sans MT" panose="020B0502020104020203" pitchFamily="34" charset="0"/>
            </a:endParaRPr>
          </a:p>
        </p:txBody>
      </p:sp>
      <p:cxnSp>
        <p:nvCxnSpPr>
          <p:cNvPr id="20" name="Straight Arrow Connector 13"/>
          <p:cNvCxnSpPr>
            <a:stCxn id="15" idx="3"/>
            <a:endCxn id="17" idx="1"/>
          </p:cNvCxnSpPr>
          <p:nvPr/>
        </p:nvCxnSpPr>
        <p:spPr>
          <a:xfrm flipV="1">
            <a:off x="2917370" y="5312499"/>
            <a:ext cx="341223"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13"/>
          <p:cNvCxnSpPr>
            <a:stCxn id="17" idx="3"/>
            <a:endCxn id="18" idx="1"/>
          </p:cNvCxnSpPr>
          <p:nvPr/>
        </p:nvCxnSpPr>
        <p:spPr>
          <a:xfrm flipV="1">
            <a:off x="4659086" y="5301609"/>
            <a:ext cx="373921" cy="10890"/>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13"/>
          <p:cNvCxnSpPr>
            <a:stCxn id="18" idx="3"/>
            <a:endCxn id="19" idx="1"/>
          </p:cNvCxnSpPr>
          <p:nvPr/>
        </p:nvCxnSpPr>
        <p:spPr>
          <a:xfrm flipV="1">
            <a:off x="6433500" y="5301605"/>
            <a:ext cx="363035" cy="4"/>
          </a:xfrm>
          <a:prstGeom prst="straightConnector1">
            <a:avLst/>
          </a:prstGeom>
          <a:ln w="5715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Rounded Rectangle 9"/>
          <p:cNvSpPr/>
          <p:nvPr/>
        </p:nvSpPr>
        <p:spPr>
          <a:xfrm>
            <a:off x="602418" y="2283158"/>
            <a:ext cx="1977477" cy="1189376"/>
          </a:xfrm>
          <a:prstGeom prst="roundRect">
            <a:avLst/>
          </a:prstGeom>
          <a:solidFill>
            <a:schemeClr val="accent2">
              <a:lumMod val="75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1.  Perform Automatic </a:t>
            </a:r>
          </a:p>
          <a:p>
            <a:pPr algn="ctr"/>
            <a:r>
              <a:rPr lang="en-US" dirty="0" smtClean="0">
                <a:latin typeface="Gill Sans MT" panose="020B0502020104020203" pitchFamily="34" charset="0"/>
              </a:rPr>
              <a:t>Search</a:t>
            </a:r>
            <a:endParaRPr lang="en-US" dirty="0">
              <a:latin typeface="Gill Sans MT" panose="020B0502020104020203" pitchFamily="34" charset="0"/>
            </a:endParaRPr>
          </a:p>
        </p:txBody>
      </p:sp>
      <p:sp>
        <p:nvSpPr>
          <p:cNvPr id="32" name="Rounded Rectangle 9"/>
          <p:cNvSpPr/>
          <p:nvPr/>
        </p:nvSpPr>
        <p:spPr>
          <a:xfrm>
            <a:off x="3476348" y="2283158"/>
            <a:ext cx="2020932"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2. Perform Snowballing</a:t>
            </a:r>
            <a:endParaRPr lang="en-US" dirty="0">
              <a:latin typeface="Gill Sans MT" panose="020B0502020104020203" pitchFamily="34" charset="0"/>
            </a:endParaRPr>
          </a:p>
        </p:txBody>
      </p:sp>
      <p:sp>
        <p:nvSpPr>
          <p:cNvPr id="33" name="Rounded Rectangle 9"/>
          <p:cNvSpPr/>
          <p:nvPr/>
        </p:nvSpPr>
        <p:spPr>
          <a:xfrm>
            <a:off x="6524424" y="2283154"/>
            <a:ext cx="1977477" cy="1189376"/>
          </a:xfrm>
          <a:prstGeom prst="roundRect">
            <a:avLst/>
          </a:prstGeom>
          <a:solidFill>
            <a:schemeClr val="accent3"/>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MT" panose="020B0502020104020203" pitchFamily="34" charset="0"/>
              </a:rPr>
              <a:t>3.  Perform Author Survey</a:t>
            </a:r>
            <a:endParaRPr lang="en-US" dirty="0">
              <a:latin typeface="Gill Sans MT" panose="020B0502020104020203" pitchFamily="34" charset="0"/>
            </a:endParaRPr>
          </a:p>
        </p:txBody>
      </p:sp>
    </p:spTree>
    <p:extLst>
      <p:ext uri="{BB962C8B-B14F-4D97-AF65-F5344CB8AC3E}">
        <p14:creationId xmlns:p14="http://schemas.microsoft.com/office/powerpoint/2010/main" val="11997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up)">
                                      <p:cBhvr>
                                        <p:cTn id="23" dur="500"/>
                                        <p:tgtEl>
                                          <p:spTgt spid="23"/>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up)">
                                      <p:cBhvr>
                                        <p:cTn id="31" dur="500"/>
                                        <p:tgtEl>
                                          <p:spTgt spid="26"/>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Lst>
  </p:timing>
</p:sld>
</file>

<file path=ppt/theme/theme1.xml><?xml version="1.0" encoding="utf-8"?>
<a:theme xmlns:a="http://schemas.openxmlformats.org/drawingml/2006/main" name="Default Design">
  <a:themeElements>
    <a:clrScheme name="Custom 1">
      <a:dk1>
        <a:srgbClr val="808080"/>
      </a:dk1>
      <a:lt1>
        <a:srgbClr val="FFFFFF"/>
      </a:lt1>
      <a:dk2>
        <a:srgbClr val="000099"/>
      </a:dk2>
      <a:lt2>
        <a:srgbClr val="FFFF00"/>
      </a:lt2>
      <a:accent1>
        <a:srgbClr val="00CC99"/>
      </a:accent1>
      <a:accent2>
        <a:srgbClr val="3333CC"/>
      </a:accent2>
      <a:accent3>
        <a:srgbClr val="AAAACA"/>
      </a:accent3>
      <a:accent4>
        <a:srgbClr val="DADADA"/>
      </a:accent4>
      <a:accent5>
        <a:srgbClr val="AAE2CA"/>
      </a:accent5>
      <a:accent6>
        <a:srgbClr val="2D2DB9"/>
      </a:accent6>
      <a:hlink>
        <a:srgbClr val="FFFF00"/>
      </a:hlink>
      <a:folHlink>
        <a:srgbClr val="FFFF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10850</TotalTime>
  <Words>1519</Words>
  <Application>Microsoft Office PowerPoint</Application>
  <PresentationFormat>On-screen Show (4:3)</PresentationFormat>
  <Paragraphs>372</Paragraphs>
  <Slides>31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宋体</vt:lpstr>
      <vt:lpstr>Arial</vt:lpstr>
      <vt:lpstr>Comic Sans MS</vt:lpstr>
      <vt:lpstr>Gill Sans MT</vt:lpstr>
      <vt:lpstr>Times New Roman</vt:lpstr>
      <vt:lpstr>Verdana</vt:lpstr>
      <vt:lpstr>Default Design</vt:lpstr>
      <vt:lpstr>A Systematic Review of Cost Reduction Techniques for Mutation Testing: Preliminary Results</vt:lpstr>
      <vt:lpstr>Context and Motivation</vt:lpstr>
      <vt:lpstr>Context and Motivation</vt:lpstr>
      <vt:lpstr>Goal and Method of our Study</vt:lpstr>
      <vt:lpstr>PowerPoint Presentation</vt:lpstr>
      <vt:lpstr>Review Setup</vt:lpstr>
      <vt:lpstr>Review Setup</vt:lpstr>
      <vt:lpstr>Review Setup</vt:lpstr>
      <vt:lpstr>Review Setup (2)</vt:lpstr>
      <vt:lpstr>Review Setup (3)</vt:lpstr>
      <vt:lpstr>Review Setup (4)</vt:lpstr>
      <vt:lpstr>PowerPoint Presentation</vt:lpstr>
      <vt:lpstr>Results from Search</vt:lpstr>
      <vt:lpstr>Results from Search</vt:lpstr>
      <vt:lpstr>Results from Search</vt:lpstr>
      <vt:lpstr>Results from Search</vt:lpstr>
      <vt:lpstr>Results from Snowballin</vt:lpstr>
      <vt:lpstr>Results from Survey</vt:lpstr>
      <vt:lpstr>Summary of Papers</vt:lpstr>
      <vt:lpstr>Categorizing by Technique</vt:lpstr>
      <vt:lpstr>Counting by Year</vt:lpstr>
      <vt:lpstr>PowerPoint Presentation</vt:lpstr>
      <vt:lpstr>Primary Goals for Cost Reduction</vt:lpstr>
      <vt:lpstr>22 Techniques for Cost Reduction</vt:lpstr>
      <vt:lpstr>22 Techniques for Cost Reduction</vt:lpstr>
      <vt:lpstr>Techniques for Cost Reduction</vt:lpstr>
      <vt:lpstr>Measurement of Cost Reduction</vt:lpstr>
      <vt:lpstr>Measurement of Cost Reduction</vt:lpstr>
      <vt:lpstr>Measurement of Cost Reduction</vt:lpstr>
      <vt:lpstr>Conclusions</vt:lpstr>
      <vt:lpstr>Future Work</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Automated Tests from Behavioral Models</dc:title>
  <dc:creator>Jeff Offutt</dc:creator>
  <cp:lastModifiedBy>Jeff Offutt</cp:lastModifiedBy>
  <cp:revision>653</cp:revision>
  <dcterms:created xsi:type="dcterms:W3CDTF">2001-09-18T20:16:12Z</dcterms:created>
  <dcterms:modified xsi:type="dcterms:W3CDTF">2018-04-09T07:41:46Z</dcterms:modified>
</cp:coreProperties>
</file>