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6" r:id="rId2"/>
    <p:sldId id="434" r:id="rId3"/>
    <p:sldId id="435" r:id="rId4"/>
    <p:sldId id="436" r:id="rId5"/>
    <p:sldId id="437" r:id="rId6"/>
    <p:sldId id="438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003300"/>
    <a:srgbClr val="008000"/>
    <a:srgbClr val="FFFF00"/>
    <a:srgbClr val="CC0099"/>
    <a:srgbClr val="FFCC66"/>
    <a:srgbClr val="0000FF"/>
    <a:srgbClr val="33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8" autoAdjust="0"/>
    <p:restoredTop sz="94715" autoAdjust="0"/>
  </p:normalViewPr>
  <p:slideViewPr>
    <p:cSldViewPr>
      <p:cViewPr varScale="1">
        <p:scale>
          <a:sx n="78" d="100"/>
          <a:sy n="78" d="100"/>
        </p:scale>
        <p:origin x="-5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66" y="-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A3CD9C-A9D0-43CE-A6F5-6166C50CA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02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6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0D7020C-64BC-4783-92F3-DB57C6446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7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6646"/>
            <a:fld id="{04F645CA-CD5F-4DB5-905B-3F152A25A7AC}" type="slidenum">
              <a:rPr lang="en-US" smtClean="0">
                <a:latin typeface="Arial" pitchFamily="34" charset="0"/>
                <a:cs typeface="Arial" pitchFamily="34" charset="0"/>
              </a:rPr>
              <a:pPr defTabSz="966646"/>
              <a:t>1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</p:grpSp>
      <p:pic>
        <p:nvPicPr>
          <p:cNvPr id="44" name="Picture 47" descr="gmulogo-color15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Rectangle 4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4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1A963A7-A787-48F9-851B-428511D3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624A2-6224-4CE2-BBD9-092C277B9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479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5913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F6CF8-09BA-4068-99EA-5EA8E0561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1143000"/>
            <a:ext cx="441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44196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4196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8586C-20F8-49BE-BCF3-845D3945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757DC-6909-4280-84B1-498D80798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E5886-0194-4F8E-9B90-3E1B5C1B4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1430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54668-7E3B-4FB3-8AC8-7C94E219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E9A8-8ADA-4849-9848-2FE04E307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FB2CC-0026-474A-8143-56756D8BC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44FE-9A1B-4119-9942-148DA56A8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69B41-A495-4686-99F5-94938DCD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C1B0-56E5-45C2-8102-650CAB1BE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290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2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6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6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70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290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0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290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950076" y="0"/>
            <a:ext cx="70509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90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14400"/>
            <a:ext cx="8991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90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48438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AMOST 2015</a:t>
            </a:r>
            <a:endParaRPr lang="en-US" dirty="0"/>
          </a:p>
        </p:txBody>
      </p:sp>
      <p:sp>
        <p:nvSpPr>
          <p:cNvPr id="1290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1290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53200"/>
            <a:ext cx="195024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843853-28E4-4D1D-B0D8-C02B74129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9072" name="Line 48"/>
          <p:cNvSpPr>
            <a:spLocks noChangeShapeType="1"/>
          </p:cNvSpPr>
          <p:nvPr userDrawn="1"/>
        </p:nvSpPr>
        <p:spPr bwMode="auto">
          <a:xfrm>
            <a:off x="-1" y="852488"/>
            <a:ext cx="9131301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2800">
          <a:solidFill>
            <a:schemeClr val="tx1"/>
          </a:solidFill>
          <a:effectLst/>
          <a:latin typeface="Gill Sans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effectLst/>
          <a:latin typeface="Gill Sans MT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/>
          <a:latin typeface="Gill Sans MT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/>
          <a:latin typeface="Gill Sans MT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/>
          <a:latin typeface="Gill Sans MT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8839200" cy="838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Are My Tests Dumb?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3048000"/>
            <a:ext cx="8839200" cy="1905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 Offutt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George Mason University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Style Tests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Values</a:t>
            </a:r>
            <a:r>
              <a:rPr lang="en-US" dirty="0" smtClean="0"/>
              <a:t> invented by humans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Scripts</a:t>
            </a:r>
            <a:r>
              <a:rPr lang="en-US" dirty="0" smtClean="0"/>
              <a:t> were pieces of paper with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Turn on computer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Type : “</a:t>
            </a:r>
            <a:r>
              <a:rPr lang="en-US" i="1" dirty="0" smtClean="0"/>
              <a:t>Run </a:t>
            </a:r>
            <a:r>
              <a:rPr lang="en-US" i="1" dirty="0" err="1" smtClean="0"/>
              <a:t>myProgram</a:t>
            </a:r>
            <a:r>
              <a:rPr lang="en-US" dirty="0" smtClean="0"/>
              <a:t>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Enter name : “</a:t>
            </a:r>
            <a:r>
              <a:rPr lang="en-US" i="1" dirty="0" smtClean="0"/>
              <a:t>George P. </a:t>
            </a:r>
            <a:r>
              <a:rPr lang="en-US" i="1" dirty="0" err="1" smtClean="0"/>
              <a:t>Burdell</a:t>
            </a:r>
            <a:r>
              <a:rPr lang="en-US" dirty="0" smtClean="0"/>
              <a:t>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Enter age : “</a:t>
            </a:r>
            <a:r>
              <a:rPr lang="en-US" i="1" dirty="0" smtClean="0"/>
              <a:t>-25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Simple </a:t>
            </a:r>
            <a:r>
              <a:rPr lang="en-US" dirty="0" smtClean="0">
                <a:solidFill>
                  <a:srgbClr val="FFFF00"/>
                </a:solidFill>
              </a:rPr>
              <a:t>directions</a:t>
            </a:r>
            <a:r>
              <a:rPr lang="en-US" dirty="0" smtClean="0"/>
              <a:t> to humans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743700" y="1524000"/>
            <a:ext cx="14478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Slow!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6743700" y="2376905"/>
            <a:ext cx="1447800" cy="93044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Error prone!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362700" y="3703052"/>
            <a:ext cx="2209800" cy="93044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Limited repeatability!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019800" y="5029200"/>
            <a:ext cx="2895600" cy="13716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Almost impossible to integrate criteria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81000" y="4648200"/>
            <a:ext cx="5079332" cy="12192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These are as </a:t>
            </a:r>
            <a:r>
              <a:rPr lang="en-US" sz="36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dumb</a:t>
            </a: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 as single-cell organisms !!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6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0" y="2514600"/>
            <a:ext cx="5486400" cy="17526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Single-cell tests are in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compatible with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model-based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testing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34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Dumb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smtClean="0">
                <a:solidFill>
                  <a:srgbClr val="FFFF00"/>
                </a:solidFill>
              </a:rPr>
              <a:t>values</a:t>
            </a:r>
          </a:p>
          <a:p>
            <a:pPr lvl="1"/>
            <a:r>
              <a:rPr lang="en-US" dirty="0" smtClean="0"/>
              <a:t>Created by a mix of humans and test data generators</a:t>
            </a:r>
          </a:p>
          <a:p>
            <a:pPr lvl="1"/>
            <a:r>
              <a:rPr lang="en-US" dirty="0" smtClean="0"/>
              <a:t>Satisfy well-documented goals, test criteria, or specialized domain needs</a:t>
            </a:r>
          </a:p>
          <a:p>
            <a:r>
              <a:rPr lang="en-US" dirty="0" smtClean="0"/>
              <a:t>Integrated into </a:t>
            </a:r>
            <a:r>
              <a:rPr lang="en-US" dirty="0" smtClean="0">
                <a:solidFill>
                  <a:srgbClr val="FFFF00"/>
                </a:solidFill>
              </a:rPr>
              <a:t>automated test scripts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JUnit)</a:t>
            </a:r>
          </a:p>
          <a:p>
            <a:r>
              <a:rPr lang="en-US" dirty="0" smtClean="0"/>
              <a:t>Includes a small amount of brain power … these tests know what </a:t>
            </a:r>
            <a:r>
              <a:rPr lang="en-US" dirty="0" smtClean="0">
                <a:solidFill>
                  <a:srgbClr val="FFFF00"/>
                </a:solidFill>
              </a:rPr>
              <a:t>results to expect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JUnit assertions)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Fast</a:t>
            </a:r>
            <a:r>
              <a:rPr lang="en-US" dirty="0" smtClean="0"/>
              <a:t> … </a:t>
            </a:r>
            <a:r>
              <a:rPr lang="en-US" dirty="0" smtClean="0">
                <a:solidFill>
                  <a:srgbClr val="FFFF00"/>
                </a:solidFill>
              </a:rPr>
              <a:t>repeatable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371600" y="5029200"/>
            <a:ext cx="6400800" cy="11430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These </a:t>
            </a:r>
            <a:r>
              <a:rPr lang="en-US" sz="32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ulti-cellular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tests show the first signs of intelligence!</a:t>
            </a:r>
          </a:p>
        </p:txBody>
      </p:sp>
    </p:spTree>
    <p:extLst>
      <p:ext uri="{BB962C8B-B14F-4D97-AF65-F5344CB8AC3E}">
        <p14:creationId xmlns:p14="http://schemas.microsoft.com/office/powerpoint/2010/main" val="384788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Multicellular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701842" y="1458970"/>
            <a:ext cx="3777916" cy="3867010"/>
            <a:chOff x="2177716" y="1114064"/>
            <a:chExt cx="3777916" cy="3867010"/>
          </a:xfrm>
        </p:grpSpPr>
        <p:grpSp>
          <p:nvGrpSpPr>
            <p:cNvPr id="11" name="Group 10"/>
            <p:cNvGrpSpPr/>
            <p:nvPr/>
          </p:nvGrpSpPr>
          <p:grpSpPr>
            <a:xfrm>
              <a:off x="2177716" y="1114064"/>
              <a:ext cx="3777916" cy="3867010"/>
              <a:chOff x="2177716" y="1114064"/>
              <a:chExt cx="3777916" cy="3867010"/>
            </a:xfrm>
          </p:grpSpPr>
          <p:sp>
            <p:nvSpPr>
              <p:cNvPr id="10" name="Freeform 9"/>
              <p:cNvSpPr/>
              <p:nvPr/>
            </p:nvSpPr>
            <p:spPr bwMode="auto">
              <a:xfrm>
                <a:off x="2177716" y="1114064"/>
                <a:ext cx="3777916" cy="3867010"/>
              </a:xfrm>
              <a:custGeom>
                <a:avLst/>
                <a:gdLst>
                  <a:gd name="connsiteX0" fmla="*/ 1540042 w 3777916"/>
                  <a:gd name="connsiteY0" fmla="*/ 40968 h 3867010"/>
                  <a:gd name="connsiteX1" fmla="*/ 1203158 w 3777916"/>
                  <a:gd name="connsiteY1" fmla="*/ 173315 h 3867010"/>
                  <a:gd name="connsiteX2" fmla="*/ 1046747 w 3777916"/>
                  <a:gd name="connsiteY2" fmla="*/ 233473 h 3867010"/>
                  <a:gd name="connsiteX3" fmla="*/ 974558 w 3777916"/>
                  <a:gd name="connsiteY3" fmla="*/ 257536 h 3867010"/>
                  <a:gd name="connsiteX4" fmla="*/ 938463 w 3777916"/>
                  <a:gd name="connsiteY4" fmla="*/ 269568 h 3867010"/>
                  <a:gd name="connsiteX5" fmla="*/ 878305 w 3777916"/>
                  <a:gd name="connsiteY5" fmla="*/ 281599 h 3867010"/>
                  <a:gd name="connsiteX6" fmla="*/ 842210 w 3777916"/>
                  <a:gd name="connsiteY6" fmla="*/ 293631 h 3867010"/>
                  <a:gd name="connsiteX7" fmla="*/ 794084 w 3777916"/>
                  <a:gd name="connsiteY7" fmla="*/ 305662 h 3867010"/>
                  <a:gd name="connsiteX8" fmla="*/ 685800 w 3777916"/>
                  <a:gd name="connsiteY8" fmla="*/ 341757 h 3867010"/>
                  <a:gd name="connsiteX9" fmla="*/ 613610 w 3777916"/>
                  <a:gd name="connsiteY9" fmla="*/ 365820 h 3867010"/>
                  <a:gd name="connsiteX10" fmla="*/ 577516 w 3777916"/>
                  <a:gd name="connsiteY10" fmla="*/ 377852 h 3867010"/>
                  <a:gd name="connsiteX11" fmla="*/ 517358 w 3777916"/>
                  <a:gd name="connsiteY11" fmla="*/ 425978 h 3867010"/>
                  <a:gd name="connsiteX12" fmla="*/ 469231 w 3777916"/>
                  <a:gd name="connsiteY12" fmla="*/ 438010 h 3867010"/>
                  <a:gd name="connsiteX13" fmla="*/ 433137 w 3777916"/>
                  <a:gd name="connsiteY13" fmla="*/ 450041 h 3867010"/>
                  <a:gd name="connsiteX14" fmla="*/ 324852 w 3777916"/>
                  <a:gd name="connsiteY14" fmla="*/ 510199 h 3867010"/>
                  <a:gd name="connsiteX15" fmla="*/ 276726 w 3777916"/>
                  <a:gd name="connsiteY15" fmla="*/ 582389 h 3867010"/>
                  <a:gd name="connsiteX16" fmla="*/ 252663 w 3777916"/>
                  <a:gd name="connsiteY16" fmla="*/ 630515 h 3867010"/>
                  <a:gd name="connsiteX17" fmla="*/ 216568 w 3777916"/>
                  <a:gd name="connsiteY17" fmla="*/ 666610 h 3867010"/>
                  <a:gd name="connsiteX18" fmla="*/ 168442 w 3777916"/>
                  <a:gd name="connsiteY18" fmla="*/ 774894 h 3867010"/>
                  <a:gd name="connsiteX19" fmla="*/ 144379 w 3777916"/>
                  <a:gd name="connsiteY19" fmla="*/ 810989 h 3867010"/>
                  <a:gd name="connsiteX20" fmla="*/ 96252 w 3777916"/>
                  <a:gd name="connsiteY20" fmla="*/ 883178 h 3867010"/>
                  <a:gd name="connsiteX21" fmla="*/ 96252 w 3777916"/>
                  <a:gd name="connsiteY21" fmla="*/ 1244125 h 3867010"/>
                  <a:gd name="connsiteX22" fmla="*/ 84221 w 3777916"/>
                  <a:gd name="connsiteY22" fmla="*/ 1448662 h 3867010"/>
                  <a:gd name="connsiteX23" fmla="*/ 36095 w 3777916"/>
                  <a:gd name="connsiteY23" fmla="*/ 1520852 h 3867010"/>
                  <a:gd name="connsiteX24" fmla="*/ 24063 w 3777916"/>
                  <a:gd name="connsiteY24" fmla="*/ 1581010 h 3867010"/>
                  <a:gd name="connsiteX25" fmla="*/ 0 w 3777916"/>
                  <a:gd name="connsiteY25" fmla="*/ 1749452 h 3867010"/>
                  <a:gd name="connsiteX26" fmla="*/ 24063 w 3777916"/>
                  <a:gd name="connsiteY26" fmla="*/ 2050241 h 3867010"/>
                  <a:gd name="connsiteX27" fmla="*/ 36095 w 3777916"/>
                  <a:gd name="connsiteY27" fmla="*/ 2086336 h 3867010"/>
                  <a:gd name="connsiteX28" fmla="*/ 84221 w 3777916"/>
                  <a:gd name="connsiteY28" fmla="*/ 2158525 h 3867010"/>
                  <a:gd name="connsiteX29" fmla="*/ 132347 w 3777916"/>
                  <a:gd name="connsiteY29" fmla="*/ 2290873 h 3867010"/>
                  <a:gd name="connsiteX30" fmla="*/ 144379 w 3777916"/>
                  <a:gd name="connsiteY30" fmla="*/ 2326968 h 3867010"/>
                  <a:gd name="connsiteX31" fmla="*/ 252663 w 3777916"/>
                  <a:gd name="connsiteY31" fmla="*/ 2423220 h 3867010"/>
                  <a:gd name="connsiteX32" fmla="*/ 300789 w 3777916"/>
                  <a:gd name="connsiteY32" fmla="*/ 2495410 h 3867010"/>
                  <a:gd name="connsiteX33" fmla="*/ 348916 w 3777916"/>
                  <a:gd name="connsiteY33" fmla="*/ 2555568 h 3867010"/>
                  <a:gd name="connsiteX34" fmla="*/ 372979 w 3777916"/>
                  <a:gd name="connsiteY34" fmla="*/ 2639789 h 3867010"/>
                  <a:gd name="connsiteX35" fmla="*/ 397042 w 3777916"/>
                  <a:gd name="connsiteY35" fmla="*/ 2724010 h 3867010"/>
                  <a:gd name="connsiteX36" fmla="*/ 433137 w 3777916"/>
                  <a:gd name="connsiteY36" fmla="*/ 2772136 h 3867010"/>
                  <a:gd name="connsiteX37" fmla="*/ 457200 w 3777916"/>
                  <a:gd name="connsiteY37" fmla="*/ 2808231 h 3867010"/>
                  <a:gd name="connsiteX38" fmla="*/ 553452 w 3777916"/>
                  <a:gd name="connsiteY38" fmla="*/ 2892452 h 3867010"/>
                  <a:gd name="connsiteX39" fmla="*/ 565484 w 3777916"/>
                  <a:gd name="connsiteY39" fmla="*/ 2928547 h 3867010"/>
                  <a:gd name="connsiteX40" fmla="*/ 577516 w 3777916"/>
                  <a:gd name="connsiteY40" fmla="*/ 2988704 h 3867010"/>
                  <a:gd name="connsiteX41" fmla="*/ 613610 w 3777916"/>
                  <a:gd name="connsiteY41" fmla="*/ 3036831 h 3867010"/>
                  <a:gd name="connsiteX42" fmla="*/ 625642 w 3777916"/>
                  <a:gd name="connsiteY42" fmla="*/ 3084957 h 3867010"/>
                  <a:gd name="connsiteX43" fmla="*/ 697831 w 3777916"/>
                  <a:gd name="connsiteY43" fmla="*/ 3205273 h 3867010"/>
                  <a:gd name="connsiteX44" fmla="*/ 721895 w 3777916"/>
                  <a:gd name="connsiteY44" fmla="*/ 3253399 h 3867010"/>
                  <a:gd name="connsiteX45" fmla="*/ 854242 w 3777916"/>
                  <a:gd name="connsiteY45" fmla="*/ 3373715 h 3867010"/>
                  <a:gd name="connsiteX46" fmla="*/ 914400 w 3777916"/>
                  <a:gd name="connsiteY46" fmla="*/ 3445904 h 3867010"/>
                  <a:gd name="connsiteX47" fmla="*/ 998621 w 3777916"/>
                  <a:gd name="connsiteY47" fmla="*/ 3481999 h 3867010"/>
                  <a:gd name="connsiteX48" fmla="*/ 1106905 w 3777916"/>
                  <a:gd name="connsiteY48" fmla="*/ 3530125 h 3867010"/>
                  <a:gd name="connsiteX49" fmla="*/ 1191126 w 3777916"/>
                  <a:gd name="connsiteY49" fmla="*/ 3566220 h 3867010"/>
                  <a:gd name="connsiteX50" fmla="*/ 1275347 w 3777916"/>
                  <a:gd name="connsiteY50" fmla="*/ 3578252 h 3867010"/>
                  <a:gd name="connsiteX51" fmla="*/ 1335505 w 3777916"/>
                  <a:gd name="connsiteY51" fmla="*/ 3590283 h 3867010"/>
                  <a:gd name="connsiteX52" fmla="*/ 1503947 w 3777916"/>
                  <a:gd name="connsiteY52" fmla="*/ 3662473 h 3867010"/>
                  <a:gd name="connsiteX53" fmla="*/ 1588168 w 3777916"/>
                  <a:gd name="connsiteY53" fmla="*/ 3686536 h 3867010"/>
                  <a:gd name="connsiteX54" fmla="*/ 1636295 w 3777916"/>
                  <a:gd name="connsiteY54" fmla="*/ 3710599 h 3867010"/>
                  <a:gd name="connsiteX55" fmla="*/ 1672389 w 3777916"/>
                  <a:gd name="connsiteY55" fmla="*/ 3734662 h 3867010"/>
                  <a:gd name="connsiteX56" fmla="*/ 1744579 w 3777916"/>
                  <a:gd name="connsiteY56" fmla="*/ 3746694 h 3867010"/>
                  <a:gd name="connsiteX57" fmla="*/ 1780673 w 3777916"/>
                  <a:gd name="connsiteY57" fmla="*/ 3758725 h 3867010"/>
                  <a:gd name="connsiteX58" fmla="*/ 1828800 w 3777916"/>
                  <a:gd name="connsiteY58" fmla="*/ 3770757 h 3867010"/>
                  <a:gd name="connsiteX59" fmla="*/ 1949116 w 3777916"/>
                  <a:gd name="connsiteY59" fmla="*/ 3818883 h 3867010"/>
                  <a:gd name="connsiteX60" fmla="*/ 1985210 w 3777916"/>
                  <a:gd name="connsiteY60" fmla="*/ 3842947 h 3867010"/>
                  <a:gd name="connsiteX61" fmla="*/ 2153652 w 3777916"/>
                  <a:gd name="connsiteY61" fmla="*/ 3867010 h 3867010"/>
                  <a:gd name="connsiteX62" fmla="*/ 2466473 w 3777916"/>
                  <a:gd name="connsiteY62" fmla="*/ 3842947 h 3867010"/>
                  <a:gd name="connsiteX63" fmla="*/ 2562726 w 3777916"/>
                  <a:gd name="connsiteY63" fmla="*/ 3782789 h 3867010"/>
                  <a:gd name="connsiteX64" fmla="*/ 2695073 w 3777916"/>
                  <a:gd name="connsiteY64" fmla="*/ 3710599 h 3867010"/>
                  <a:gd name="connsiteX65" fmla="*/ 2839452 w 3777916"/>
                  <a:gd name="connsiteY65" fmla="*/ 3626378 h 3867010"/>
                  <a:gd name="connsiteX66" fmla="*/ 2995863 w 3777916"/>
                  <a:gd name="connsiteY66" fmla="*/ 3542157 h 3867010"/>
                  <a:gd name="connsiteX67" fmla="*/ 3031958 w 3777916"/>
                  <a:gd name="connsiteY67" fmla="*/ 3506062 h 3867010"/>
                  <a:gd name="connsiteX68" fmla="*/ 3104147 w 3777916"/>
                  <a:gd name="connsiteY68" fmla="*/ 3457936 h 3867010"/>
                  <a:gd name="connsiteX69" fmla="*/ 3128210 w 3777916"/>
                  <a:gd name="connsiteY69" fmla="*/ 3409810 h 3867010"/>
                  <a:gd name="connsiteX70" fmla="*/ 3152273 w 3777916"/>
                  <a:gd name="connsiteY70" fmla="*/ 3373715 h 3867010"/>
                  <a:gd name="connsiteX71" fmla="*/ 3176337 w 3777916"/>
                  <a:gd name="connsiteY71" fmla="*/ 3301525 h 3867010"/>
                  <a:gd name="connsiteX72" fmla="*/ 3188368 w 3777916"/>
                  <a:gd name="connsiteY72" fmla="*/ 3265431 h 3867010"/>
                  <a:gd name="connsiteX73" fmla="*/ 3200400 w 3777916"/>
                  <a:gd name="connsiteY73" fmla="*/ 3217304 h 3867010"/>
                  <a:gd name="connsiteX74" fmla="*/ 3212431 w 3777916"/>
                  <a:gd name="connsiteY74" fmla="*/ 3145115 h 3867010"/>
                  <a:gd name="connsiteX75" fmla="*/ 3248526 w 3777916"/>
                  <a:gd name="connsiteY75" fmla="*/ 3060894 h 3867010"/>
                  <a:gd name="connsiteX76" fmla="*/ 3272589 w 3777916"/>
                  <a:gd name="connsiteY76" fmla="*/ 2952610 h 3867010"/>
                  <a:gd name="connsiteX77" fmla="*/ 3320716 w 3777916"/>
                  <a:gd name="connsiteY77" fmla="*/ 2820262 h 3867010"/>
                  <a:gd name="connsiteX78" fmla="*/ 3356810 w 3777916"/>
                  <a:gd name="connsiteY78" fmla="*/ 2687915 h 3867010"/>
                  <a:gd name="connsiteX79" fmla="*/ 3380873 w 3777916"/>
                  <a:gd name="connsiteY79" fmla="*/ 2639789 h 3867010"/>
                  <a:gd name="connsiteX80" fmla="*/ 3404937 w 3777916"/>
                  <a:gd name="connsiteY80" fmla="*/ 2615725 h 3867010"/>
                  <a:gd name="connsiteX81" fmla="*/ 3513221 w 3777916"/>
                  <a:gd name="connsiteY81" fmla="*/ 2459315 h 3867010"/>
                  <a:gd name="connsiteX82" fmla="*/ 3621505 w 3777916"/>
                  <a:gd name="connsiteY82" fmla="*/ 2302904 h 3867010"/>
                  <a:gd name="connsiteX83" fmla="*/ 3657600 w 3777916"/>
                  <a:gd name="connsiteY83" fmla="*/ 2278841 h 3867010"/>
                  <a:gd name="connsiteX84" fmla="*/ 3681663 w 3777916"/>
                  <a:gd name="connsiteY84" fmla="*/ 2206652 h 3867010"/>
                  <a:gd name="connsiteX85" fmla="*/ 3705726 w 3777916"/>
                  <a:gd name="connsiteY85" fmla="*/ 2158525 h 3867010"/>
                  <a:gd name="connsiteX86" fmla="*/ 3717758 w 3777916"/>
                  <a:gd name="connsiteY86" fmla="*/ 2086336 h 3867010"/>
                  <a:gd name="connsiteX87" fmla="*/ 3729789 w 3777916"/>
                  <a:gd name="connsiteY87" fmla="*/ 2026178 h 3867010"/>
                  <a:gd name="connsiteX88" fmla="*/ 3741821 w 3777916"/>
                  <a:gd name="connsiteY88" fmla="*/ 1809610 h 3867010"/>
                  <a:gd name="connsiteX89" fmla="*/ 3777916 w 3777916"/>
                  <a:gd name="connsiteY89" fmla="*/ 1448662 h 3867010"/>
                  <a:gd name="connsiteX90" fmla="*/ 3753852 w 3777916"/>
                  <a:gd name="connsiteY90" fmla="*/ 1268189 h 3867010"/>
                  <a:gd name="connsiteX91" fmla="*/ 3705726 w 3777916"/>
                  <a:gd name="connsiteY91" fmla="*/ 1171936 h 3867010"/>
                  <a:gd name="connsiteX92" fmla="*/ 3645568 w 3777916"/>
                  <a:gd name="connsiteY92" fmla="*/ 1099747 h 3867010"/>
                  <a:gd name="connsiteX93" fmla="*/ 3609473 w 3777916"/>
                  <a:gd name="connsiteY93" fmla="*/ 1027557 h 3867010"/>
                  <a:gd name="connsiteX94" fmla="*/ 3549316 w 3777916"/>
                  <a:gd name="connsiteY94" fmla="*/ 955368 h 3867010"/>
                  <a:gd name="connsiteX95" fmla="*/ 3489158 w 3777916"/>
                  <a:gd name="connsiteY95" fmla="*/ 859115 h 3867010"/>
                  <a:gd name="connsiteX96" fmla="*/ 3465095 w 3777916"/>
                  <a:gd name="connsiteY96" fmla="*/ 823020 h 3867010"/>
                  <a:gd name="connsiteX97" fmla="*/ 3416968 w 3777916"/>
                  <a:gd name="connsiteY97" fmla="*/ 786925 h 3867010"/>
                  <a:gd name="connsiteX98" fmla="*/ 3260558 w 3777916"/>
                  <a:gd name="connsiteY98" fmla="*/ 666610 h 3867010"/>
                  <a:gd name="connsiteX99" fmla="*/ 3164305 w 3777916"/>
                  <a:gd name="connsiteY99" fmla="*/ 594420 h 3867010"/>
                  <a:gd name="connsiteX100" fmla="*/ 3019926 w 3777916"/>
                  <a:gd name="connsiteY100" fmla="*/ 534262 h 3867010"/>
                  <a:gd name="connsiteX101" fmla="*/ 2923673 w 3777916"/>
                  <a:gd name="connsiteY101" fmla="*/ 498168 h 3867010"/>
                  <a:gd name="connsiteX102" fmla="*/ 2851484 w 3777916"/>
                  <a:gd name="connsiteY102" fmla="*/ 474104 h 3867010"/>
                  <a:gd name="connsiteX103" fmla="*/ 2815389 w 3777916"/>
                  <a:gd name="connsiteY103" fmla="*/ 450041 h 3867010"/>
                  <a:gd name="connsiteX104" fmla="*/ 2755231 w 3777916"/>
                  <a:gd name="connsiteY104" fmla="*/ 438010 h 3867010"/>
                  <a:gd name="connsiteX105" fmla="*/ 2719137 w 3777916"/>
                  <a:gd name="connsiteY105" fmla="*/ 425978 h 3867010"/>
                  <a:gd name="connsiteX106" fmla="*/ 2695073 w 3777916"/>
                  <a:gd name="connsiteY106" fmla="*/ 401915 h 3867010"/>
                  <a:gd name="connsiteX107" fmla="*/ 2586789 w 3777916"/>
                  <a:gd name="connsiteY107" fmla="*/ 341757 h 3867010"/>
                  <a:gd name="connsiteX108" fmla="*/ 2514600 w 3777916"/>
                  <a:gd name="connsiteY108" fmla="*/ 269568 h 3867010"/>
                  <a:gd name="connsiteX109" fmla="*/ 2442410 w 3777916"/>
                  <a:gd name="connsiteY109" fmla="*/ 221441 h 3867010"/>
                  <a:gd name="connsiteX110" fmla="*/ 2406316 w 3777916"/>
                  <a:gd name="connsiteY110" fmla="*/ 185347 h 3867010"/>
                  <a:gd name="connsiteX111" fmla="*/ 2370221 w 3777916"/>
                  <a:gd name="connsiteY111" fmla="*/ 173315 h 3867010"/>
                  <a:gd name="connsiteX112" fmla="*/ 2334126 w 3777916"/>
                  <a:gd name="connsiteY112" fmla="*/ 149252 h 3867010"/>
                  <a:gd name="connsiteX113" fmla="*/ 2298031 w 3777916"/>
                  <a:gd name="connsiteY113" fmla="*/ 137220 h 3867010"/>
                  <a:gd name="connsiteX114" fmla="*/ 2261937 w 3777916"/>
                  <a:gd name="connsiteY114" fmla="*/ 113157 h 3867010"/>
                  <a:gd name="connsiteX115" fmla="*/ 2189747 w 3777916"/>
                  <a:gd name="connsiteY115" fmla="*/ 89094 h 3867010"/>
                  <a:gd name="connsiteX116" fmla="*/ 2105526 w 3777916"/>
                  <a:gd name="connsiteY116" fmla="*/ 52999 h 3867010"/>
                  <a:gd name="connsiteX117" fmla="*/ 1985210 w 3777916"/>
                  <a:gd name="connsiteY117" fmla="*/ 16904 h 3867010"/>
                  <a:gd name="connsiteX118" fmla="*/ 1720516 w 3777916"/>
                  <a:gd name="connsiteY118" fmla="*/ 4873 h 3867010"/>
                  <a:gd name="connsiteX119" fmla="*/ 1528010 w 3777916"/>
                  <a:gd name="connsiteY119" fmla="*/ 52999 h 3867010"/>
                  <a:gd name="connsiteX120" fmla="*/ 1503947 w 3777916"/>
                  <a:gd name="connsiteY120" fmla="*/ 101125 h 3867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3777916" h="3867010">
                    <a:moveTo>
                      <a:pt x="1540042" y="40968"/>
                    </a:moveTo>
                    <a:cubicBezTo>
                      <a:pt x="1144936" y="226899"/>
                      <a:pt x="1498740" y="74787"/>
                      <a:pt x="1203158" y="173315"/>
                    </a:cubicBezTo>
                    <a:cubicBezTo>
                      <a:pt x="1150164" y="190980"/>
                      <a:pt x="1099741" y="215808"/>
                      <a:pt x="1046747" y="233473"/>
                    </a:cubicBezTo>
                    <a:lnTo>
                      <a:pt x="974558" y="257536"/>
                    </a:lnTo>
                    <a:cubicBezTo>
                      <a:pt x="962526" y="261547"/>
                      <a:pt x="950899" y="267081"/>
                      <a:pt x="938463" y="269568"/>
                    </a:cubicBezTo>
                    <a:cubicBezTo>
                      <a:pt x="918410" y="273578"/>
                      <a:pt x="898144" y="276639"/>
                      <a:pt x="878305" y="281599"/>
                    </a:cubicBezTo>
                    <a:cubicBezTo>
                      <a:pt x="866001" y="284675"/>
                      <a:pt x="854405" y="290147"/>
                      <a:pt x="842210" y="293631"/>
                    </a:cubicBezTo>
                    <a:cubicBezTo>
                      <a:pt x="826311" y="298174"/>
                      <a:pt x="809922" y="300911"/>
                      <a:pt x="794084" y="305662"/>
                    </a:cubicBezTo>
                    <a:cubicBezTo>
                      <a:pt x="794061" y="305669"/>
                      <a:pt x="703859" y="335737"/>
                      <a:pt x="685800" y="341757"/>
                    </a:cubicBezTo>
                    <a:lnTo>
                      <a:pt x="613610" y="365820"/>
                    </a:lnTo>
                    <a:lnTo>
                      <a:pt x="577516" y="377852"/>
                    </a:lnTo>
                    <a:cubicBezTo>
                      <a:pt x="558112" y="397255"/>
                      <a:pt x="543917" y="414596"/>
                      <a:pt x="517358" y="425978"/>
                    </a:cubicBezTo>
                    <a:cubicBezTo>
                      <a:pt x="502159" y="432492"/>
                      <a:pt x="485131" y="433467"/>
                      <a:pt x="469231" y="438010"/>
                    </a:cubicBezTo>
                    <a:cubicBezTo>
                      <a:pt x="457037" y="441494"/>
                      <a:pt x="445168" y="446031"/>
                      <a:pt x="433137" y="450041"/>
                    </a:cubicBezTo>
                    <a:cubicBezTo>
                      <a:pt x="350395" y="505203"/>
                      <a:pt x="388384" y="489023"/>
                      <a:pt x="324852" y="510199"/>
                    </a:cubicBezTo>
                    <a:cubicBezTo>
                      <a:pt x="308810" y="534262"/>
                      <a:pt x="289660" y="556522"/>
                      <a:pt x="276726" y="582389"/>
                    </a:cubicBezTo>
                    <a:cubicBezTo>
                      <a:pt x="268705" y="598431"/>
                      <a:pt x="263088" y="615920"/>
                      <a:pt x="252663" y="630515"/>
                    </a:cubicBezTo>
                    <a:cubicBezTo>
                      <a:pt x="242773" y="644361"/>
                      <a:pt x="228600" y="654578"/>
                      <a:pt x="216568" y="666610"/>
                    </a:cubicBezTo>
                    <a:cubicBezTo>
                      <a:pt x="199379" y="709584"/>
                      <a:pt x="190924" y="735551"/>
                      <a:pt x="168442" y="774894"/>
                    </a:cubicBezTo>
                    <a:cubicBezTo>
                      <a:pt x="161268" y="787449"/>
                      <a:pt x="150846" y="798055"/>
                      <a:pt x="144379" y="810989"/>
                    </a:cubicBezTo>
                    <a:cubicBezTo>
                      <a:pt x="109555" y="880636"/>
                      <a:pt x="164675" y="814755"/>
                      <a:pt x="96252" y="883178"/>
                    </a:cubicBezTo>
                    <a:cubicBezTo>
                      <a:pt x="48494" y="1026461"/>
                      <a:pt x="96252" y="869096"/>
                      <a:pt x="96252" y="1244125"/>
                    </a:cubicBezTo>
                    <a:cubicBezTo>
                      <a:pt x="96252" y="1312422"/>
                      <a:pt x="98729" y="1381924"/>
                      <a:pt x="84221" y="1448662"/>
                    </a:cubicBezTo>
                    <a:cubicBezTo>
                      <a:pt x="78078" y="1476922"/>
                      <a:pt x="36095" y="1520852"/>
                      <a:pt x="36095" y="1520852"/>
                    </a:cubicBezTo>
                    <a:cubicBezTo>
                      <a:pt x="32084" y="1540905"/>
                      <a:pt x="27252" y="1560810"/>
                      <a:pt x="24063" y="1581010"/>
                    </a:cubicBezTo>
                    <a:cubicBezTo>
                      <a:pt x="15217" y="1637033"/>
                      <a:pt x="0" y="1749452"/>
                      <a:pt x="0" y="1749452"/>
                    </a:cubicBezTo>
                    <a:cubicBezTo>
                      <a:pt x="6234" y="1874130"/>
                      <a:pt x="-1983" y="1946058"/>
                      <a:pt x="24063" y="2050241"/>
                    </a:cubicBezTo>
                    <a:cubicBezTo>
                      <a:pt x="27139" y="2062545"/>
                      <a:pt x="29936" y="2075249"/>
                      <a:pt x="36095" y="2086336"/>
                    </a:cubicBezTo>
                    <a:cubicBezTo>
                      <a:pt x="50140" y="2111617"/>
                      <a:pt x="84221" y="2158525"/>
                      <a:pt x="84221" y="2158525"/>
                    </a:cubicBezTo>
                    <a:cubicBezTo>
                      <a:pt x="136037" y="2365792"/>
                      <a:pt x="79338" y="2184855"/>
                      <a:pt x="132347" y="2290873"/>
                    </a:cubicBezTo>
                    <a:cubicBezTo>
                      <a:pt x="138019" y="2302217"/>
                      <a:pt x="137007" y="2316648"/>
                      <a:pt x="144379" y="2326968"/>
                    </a:cubicBezTo>
                    <a:cubicBezTo>
                      <a:pt x="166474" y="2357902"/>
                      <a:pt x="224808" y="2400936"/>
                      <a:pt x="252663" y="2423220"/>
                    </a:cubicBezTo>
                    <a:cubicBezTo>
                      <a:pt x="273808" y="2486652"/>
                      <a:pt x="250721" y="2435327"/>
                      <a:pt x="300789" y="2495410"/>
                    </a:cubicBezTo>
                    <a:cubicBezTo>
                      <a:pt x="376671" y="2586469"/>
                      <a:pt x="278912" y="2485564"/>
                      <a:pt x="348916" y="2555568"/>
                    </a:cubicBezTo>
                    <a:cubicBezTo>
                      <a:pt x="386526" y="2706016"/>
                      <a:pt x="338458" y="2518965"/>
                      <a:pt x="372979" y="2639789"/>
                    </a:cubicBezTo>
                    <a:cubicBezTo>
                      <a:pt x="376329" y="2651514"/>
                      <a:pt x="388798" y="2709583"/>
                      <a:pt x="397042" y="2724010"/>
                    </a:cubicBezTo>
                    <a:cubicBezTo>
                      <a:pt x="406991" y="2741420"/>
                      <a:pt x="421482" y="2755819"/>
                      <a:pt x="433137" y="2772136"/>
                    </a:cubicBezTo>
                    <a:cubicBezTo>
                      <a:pt x="441542" y="2783903"/>
                      <a:pt x="447678" y="2797349"/>
                      <a:pt x="457200" y="2808231"/>
                    </a:cubicBezTo>
                    <a:cubicBezTo>
                      <a:pt x="506467" y="2864536"/>
                      <a:pt x="504529" y="2859836"/>
                      <a:pt x="553452" y="2892452"/>
                    </a:cubicBezTo>
                    <a:cubicBezTo>
                      <a:pt x="557463" y="2904484"/>
                      <a:pt x="562408" y="2916243"/>
                      <a:pt x="565484" y="2928547"/>
                    </a:cubicBezTo>
                    <a:cubicBezTo>
                      <a:pt x="570444" y="2948386"/>
                      <a:pt x="569211" y="2970017"/>
                      <a:pt x="577516" y="2988704"/>
                    </a:cubicBezTo>
                    <a:cubicBezTo>
                      <a:pt x="585660" y="3007028"/>
                      <a:pt x="601579" y="3020789"/>
                      <a:pt x="613610" y="3036831"/>
                    </a:cubicBezTo>
                    <a:cubicBezTo>
                      <a:pt x="617621" y="3052873"/>
                      <a:pt x="618799" y="3069903"/>
                      <a:pt x="625642" y="3084957"/>
                    </a:cubicBezTo>
                    <a:cubicBezTo>
                      <a:pt x="677808" y="3199721"/>
                      <a:pt x="657234" y="3134230"/>
                      <a:pt x="697831" y="3205273"/>
                    </a:cubicBezTo>
                    <a:cubicBezTo>
                      <a:pt x="706730" y="3220845"/>
                      <a:pt x="710691" y="3239394"/>
                      <a:pt x="721895" y="3253399"/>
                    </a:cubicBezTo>
                    <a:cubicBezTo>
                      <a:pt x="813852" y="3368345"/>
                      <a:pt x="766296" y="3285769"/>
                      <a:pt x="854242" y="3373715"/>
                    </a:cubicBezTo>
                    <a:cubicBezTo>
                      <a:pt x="907012" y="3426485"/>
                      <a:pt x="845407" y="3396623"/>
                      <a:pt x="914400" y="3445904"/>
                    </a:cubicBezTo>
                    <a:cubicBezTo>
                      <a:pt x="940423" y="3464492"/>
                      <a:pt x="969161" y="3472180"/>
                      <a:pt x="998621" y="3481999"/>
                    </a:cubicBezTo>
                    <a:cubicBezTo>
                      <a:pt x="1056399" y="3539777"/>
                      <a:pt x="1011576" y="3508941"/>
                      <a:pt x="1106905" y="3530125"/>
                    </a:cubicBezTo>
                    <a:cubicBezTo>
                      <a:pt x="1232389" y="3558010"/>
                      <a:pt x="1029306" y="3522087"/>
                      <a:pt x="1191126" y="3566220"/>
                    </a:cubicBezTo>
                    <a:cubicBezTo>
                      <a:pt x="1218485" y="3573682"/>
                      <a:pt x="1247374" y="3573590"/>
                      <a:pt x="1275347" y="3578252"/>
                    </a:cubicBezTo>
                    <a:cubicBezTo>
                      <a:pt x="1295519" y="3581614"/>
                      <a:pt x="1315452" y="3586273"/>
                      <a:pt x="1335505" y="3590283"/>
                    </a:cubicBezTo>
                    <a:cubicBezTo>
                      <a:pt x="1391936" y="3618500"/>
                      <a:pt x="1440020" y="3644208"/>
                      <a:pt x="1503947" y="3662473"/>
                    </a:cubicBezTo>
                    <a:cubicBezTo>
                      <a:pt x="1532021" y="3670494"/>
                      <a:pt x="1560729" y="3676558"/>
                      <a:pt x="1588168" y="3686536"/>
                    </a:cubicBezTo>
                    <a:cubicBezTo>
                      <a:pt x="1605024" y="3692665"/>
                      <a:pt x="1620722" y="3701700"/>
                      <a:pt x="1636295" y="3710599"/>
                    </a:cubicBezTo>
                    <a:cubicBezTo>
                      <a:pt x="1648850" y="3717773"/>
                      <a:pt x="1658671" y="3730089"/>
                      <a:pt x="1672389" y="3734662"/>
                    </a:cubicBezTo>
                    <a:cubicBezTo>
                      <a:pt x="1695532" y="3742377"/>
                      <a:pt x="1720765" y="3741402"/>
                      <a:pt x="1744579" y="3746694"/>
                    </a:cubicBezTo>
                    <a:cubicBezTo>
                      <a:pt x="1756959" y="3749445"/>
                      <a:pt x="1768479" y="3755241"/>
                      <a:pt x="1780673" y="3758725"/>
                    </a:cubicBezTo>
                    <a:cubicBezTo>
                      <a:pt x="1796573" y="3763268"/>
                      <a:pt x="1812758" y="3766746"/>
                      <a:pt x="1828800" y="3770757"/>
                    </a:cubicBezTo>
                    <a:cubicBezTo>
                      <a:pt x="1980402" y="3861719"/>
                      <a:pt x="1801396" y="3763487"/>
                      <a:pt x="1949116" y="3818883"/>
                    </a:cubicBezTo>
                    <a:cubicBezTo>
                      <a:pt x="1962655" y="3823960"/>
                      <a:pt x="1971492" y="3838374"/>
                      <a:pt x="1985210" y="3842947"/>
                    </a:cubicBezTo>
                    <a:cubicBezTo>
                      <a:pt x="2006020" y="3849884"/>
                      <a:pt x="2143566" y="3865749"/>
                      <a:pt x="2153652" y="3867010"/>
                    </a:cubicBezTo>
                    <a:cubicBezTo>
                      <a:pt x="2257926" y="3858989"/>
                      <a:pt x="2362809" y="3856769"/>
                      <a:pt x="2466473" y="3842947"/>
                    </a:cubicBezTo>
                    <a:cubicBezTo>
                      <a:pt x="2495847" y="3839030"/>
                      <a:pt x="2541269" y="3797094"/>
                      <a:pt x="2562726" y="3782789"/>
                    </a:cubicBezTo>
                    <a:cubicBezTo>
                      <a:pt x="2719856" y="3678036"/>
                      <a:pt x="2516947" y="3820215"/>
                      <a:pt x="2695073" y="3710599"/>
                    </a:cubicBezTo>
                    <a:cubicBezTo>
                      <a:pt x="2843610" y="3619192"/>
                      <a:pt x="2718003" y="3674958"/>
                      <a:pt x="2839452" y="3626378"/>
                    </a:cubicBezTo>
                    <a:cubicBezTo>
                      <a:pt x="2962793" y="3503037"/>
                      <a:pt x="2825686" y="3619510"/>
                      <a:pt x="2995863" y="3542157"/>
                    </a:cubicBezTo>
                    <a:cubicBezTo>
                      <a:pt x="3011353" y="3535116"/>
                      <a:pt x="3018527" y="3516508"/>
                      <a:pt x="3031958" y="3506062"/>
                    </a:cubicBezTo>
                    <a:cubicBezTo>
                      <a:pt x="3054786" y="3488307"/>
                      <a:pt x="3104147" y="3457936"/>
                      <a:pt x="3104147" y="3457936"/>
                    </a:cubicBezTo>
                    <a:cubicBezTo>
                      <a:pt x="3112168" y="3441894"/>
                      <a:pt x="3119312" y="3425382"/>
                      <a:pt x="3128210" y="3409810"/>
                    </a:cubicBezTo>
                    <a:cubicBezTo>
                      <a:pt x="3135384" y="3397255"/>
                      <a:pt x="3146400" y="3386929"/>
                      <a:pt x="3152273" y="3373715"/>
                    </a:cubicBezTo>
                    <a:cubicBezTo>
                      <a:pt x="3162575" y="3350536"/>
                      <a:pt x="3168316" y="3325588"/>
                      <a:pt x="3176337" y="3301525"/>
                    </a:cubicBezTo>
                    <a:cubicBezTo>
                      <a:pt x="3180347" y="3289494"/>
                      <a:pt x="3185292" y="3277734"/>
                      <a:pt x="3188368" y="3265431"/>
                    </a:cubicBezTo>
                    <a:cubicBezTo>
                      <a:pt x="3192379" y="3249389"/>
                      <a:pt x="3197157" y="3233519"/>
                      <a:pt x="3200400" y="3217304"/>
                    </a:cubicBezTo>
                    <a:cubicBezTo>
                      <a:pt x="3205184" y="3193383"/>
                      <a:pt x="3207139" y="3168929"/>
                      <a:pt x="3212431" y="3145115"/>
                    </a:cubicBezTo>
                    <a:cubicBezTo>
                      <a:pt x="3219512" y="3113251"/>
                      <a:pt x="3233814" y="3090318"/>
                      <a:pt x="3248526" y="3060894"/>
                    </a:cubicBezTo>
                    <a:cubicBezTo>
                      <a:pt x="3258844" y="2998988"/>
                      <a:pt x="3254819" y="2999998"/>
                      <a:pt x="3272589" y="2952610"/>
                    </a:cubicBezTo>
                    <a:cubicBezTo>
                      <a:pt x="3285915" y="2917073"/>
                      <a:pt x="3313496" y="2856365"/>
                      <a:pt x="3320716" y="2820262"/>
                    </a:cubicBezTo>
                    <a:cubicBezTo>
                      <a:pt x="3329517" y="2776254"/>
                      <a:pt x="3336456" y="2728623"/>
                      <a:pt x="3356810" y="2687915"/>
                    </a:cubicBezTo>
                    <a:cubicBezTo>
                      <a:pt x="3364831" y="2671873"/>
                      <a:pt x="3370924" y="2654712"/>
                      <a:pt x="3380873" y="2639789"/>
                    </a:cubicBezTo>
                    <a:cubicBezTo>
                      <a:pt x="3387165" y="2630350"/>
                      <a:pt x="3399221" y="2625524"/>
                      <a:pt x="3404937" y="2615725"/>
                    </a:cubicBezTo>
                    <a:cubicBezTo>
                      <a:pt x="3494545" y="2462112"/>
                      <a:pt x="3420064" y="2529184"/>
                      <a:pt x="3513221" y="2459315"/>
                    </a:cubicBezTo>
                    <a:cubicBezTo>
                      <a:pt x="3542934" y="2411775"/>
                      <a:pt x="3579645" y="2344764"/>
                      <a:pt x="3621505" y="2302904"/>
                    </a:cubicBezTo>
                    <a:cubicBezTo>
                      <a:pt x="3631730" y="2292679"/>
                      <a:pt x="3645568" y="2286862"/>
                      <a:pt x="3657600" y="2278841"/>
                    </a:cubicBezTo>
                    <a:cubicBezTo>
                      <a:pt x="3665621" y="2254778"/>
                      <a:pt x="3672243" y="2230202"/>
                      <a:pt x="3681663" y="2206652"/>
                    </a:cubicBezTo>
                    <a:cubicBezTo>
                      <a:pt x="3688324" y="2189999"/>
                      <a:pt x="3700572" y="2175704"/>
                      <a:pt x="3705726" y="2158525"/>
                    </a:cubicBezTo>
                    <a:cubicBezTo>
                      <a:pt x="3712736" y="2135159"/>
                      <a:pt x="3713394" y="2110337"/>
                      <a:pt x="3717758" y="2086336"/>
                    </a:cubicBezTo>
                    <a:cubicBezTo>
                      <a:pt x="3721416" y="2066216"/>
                      <a:pt x="3725779" y="2046231"/>
                      <a:pt x="3729789" y="2026178"/>
                    </a:cubicBezTo>
                    <a:cubicBezTo>
                      <a:pt x="3733800" y="1953989"/>
                      <a:pt x="3736276" y="1881698"/>
                      <a:pt x="3741821" y="1809610"/>
                    </a:cubicBezTo>
                    <a:cubicBezTo>
                      <a:pt x="3752138" y="1675495"/>
                      <a:pt x="3763920" y="1574623"/>
                      <a:pt x="3777916" y="1448662"/>
                    </a:cubicBezTo>
                    <a:cubicBezTo>
                      <a:pt x="3769895" y="1388504"/>
                      <a:pt x="3765754" y="1327700"/>
                      <a:pt x="3753852" y="1268189"/>
                    </a:cubicBezTo>
                    <a:cubicBezTo>
                      <a:pt x="3747335" y="1235606"/>
                      <a:pt x="3726425" y="1198550"/>
                      <a:pt x="3705726" y="1171936"/>
                    </a:cubicBezTo>
                    <a:cubicBezTo>
                      <a:pt x="3686495" y="1147211"/>
                      <a:pt x="3664799" y="1124472"/>
                      <a:pt x="3645568" y="1099747"/>
                    </a:cubicBezTo>
                    <a:cubicBezTo>
                      <a:pt x="3597297" y="1037685"/>
                      <a:pt x="3641139" y="1090890"/>
                      <a:pt x="3609473" y="1027557"/>
                    </a:cubicBezTo>
                    <a:cubicBezTo>
                      <a:pt x="3592722" y="994055"/>
                      <a:pt x="3575926" y="981978"/>
                      <a:pt x="3549316" y="955368"/>
                    </a:cubicBezTo>
                    <a:cubicBezTo>
                      <a:pt x="3527779" y="890759"/>
                      <a:pt x="3548009" y="937584"/>
                      <a:pt x="3489158" y="859115"/>
                    </a:cubicBezTo>
                    <a:cubicBezTo>
                      <a:pt x="3480482" y="847547"/>
                      <a:pt x="3475320" y="833245"/>
                      <a:pt x="3465095" y="823020"/>
                    </a:cubicBezTo>
                    <a:cubicBezTo>
                      <a:pt x="3450915" y="808840"/>
                      <a:pt x="3431806" y="800414"/>
                      <a:pt x="3416968" y="786925"/>
                    </a:cubicBezTo>
                    <a:cubicBezTo>
                      <a:pt x="3193180" y="583482"/>
                      <a:pt x="3449941" y="788356"/>
                      <a:pt x="3260558" y="666610"/>
                    </a:cubicBezTo>
                    <a:cubicBezTo>
                      <a:pt x="3226822" y="644923"/>
                      <a:pt x="3202352" y="607102"/>
                      <a:pt x="3164305" y="594420"/>
                    </a:cubicBezTo>
                    <a:cubicBezTo>
                      <a:pt x="2999498" y="539484"/>
                      <a:pt x="3185969" y="605423"/>
                      <a:pt x="3019926" y="534262"/>
                    </a:cubicBezTo>
                    <a:cubicBezTo>
                      <a:pt x="2988431" y="520764"/>
                      <a:pt x="2955943" y="509693"/>
                      <a:pt x="2923673" y="498168"/>
                    </a:cubicBezTo>
                    <a:cubicBezTo>
                      <a:pt x="2899786" y="489637"/>
                      <a:pt x="2874663" y="484406"/>
                      <a:pt x="2851484" y="474104"/>
                    </a:cubicBezTo>
                    <a:cubicBezTo>
                      <a:pt x="2838270" y="468231"/>
                      <a:pt x="2828929" y="455118"/>
                      <a:pt x="2815389" y="450041"/>
                    </a:cubicBezTo>
                    <a:cubicBezTo>
                      <a:pt x="2796241" y="442861"/>
                      <a:pt x="2775070" y="442970"/>
                      <a:pt x="2755231" y="438010"/>
                    </a:cubicBezTo>
                    <a:cubicBezTo>
                      <a:pt x="2742927" y="434934"/>
                      <a:pt x="2731168" y="429989"/>
                      <a:pt x="2719137" y="425978"/>
                    </a:cubicBezTo>
                    <a:cubicBezTo>
                      <a:pt x="2711116" y="417957"/>
                      <a:pt x="2704800" y="407751"/>
                      <a:pt x="2695073" y="401915"/>
                    </a:cubicBezTo>
                    <a:cubicBezTo>
                      <a:pt x="2619429" y="356529"/>
                      <a:pt x="2697155" y="452123"/>
                      <a:pt x="2586789" y="341757"/>
                    </a:cubicBezTo>
                    <a:cubicBezTo>
                      <a:pt x="2562726" y="317694"/>
                      <a:pt x="2542915" y="288445"/>
                      <a:pt x="2514600" y="269568"/>
                    </a:cubicBezTo>
                    <a:cubicBezTo>
                      <a:pt x="2490537" y="253526"/>
                      <a:pt x="2462860" y="241891"/>
                      <a:pt x="2442410" y="221441"/>
                    </a:cubicBezTo>
                    <a:cubicBezTo>
                      <a:pt x="2430379" y="209410"/>
                      <a:pt x="2420473" y="194785"/>
                      <a:pt x="2406316" y="185347"/>
                    </a:cubicBezTo>
                    <a:cubicBezTo>
                      <a:pt x="2395764" y="178312"/>
                      <a:pt x="2381565" y="178987"/>
                      <a:pt x="2370221" y="173315"/>
                    </a:cubicBezTo>
                    <a:cubicBezTo>
                      <a:pt x="2357287" y="166848"/>
                      <a:pt x="2347060" y="155719"/>
                      <a:pt x="2334126" y="149252"/>
                    </a:cubicBezTo>
                    <a:cubicBezTo>
                      <a:pt x="2322782" y="143580"/>
                      <a:pt x="2309375" y="142892"/>
                      <a:pt x="2298031" y="137220"/>
                    </a:cubicBezTo>
                    <a:cubicBezTo>
                      <a:pt x="2285098" y="130753"/>
                      <a:pt x="2275151" y="119030"/>
                      <a:pt x="2261937" y="113157"/>
                    </a:cubicBezTo>
                    <a:cubicBezTo>
                      <a:pt x="2238758" y="102855"/>
                      <a:pt x="2189747" y="89094"/>
                      <a:pt x="2189747" y="89094"/>
                    </a:cubicBezTo>
                    <a:cubicBezTo>
                      <a:pt x="2132482" y="50918"/>
                      <a:pt x="2176155" y="74188"/>
                      <a:pt x="2105526" y="52999"/>
                    </a:cubicBezTo>
                    <a:cubicBezTo>
                      <a:pt x="2091082" y="48666"/>
                      <a:pt x="2010071" y="18816"/>
                      <a:pt x="1985210" y="16904"/>
                    </a:cubicBezTo>
                    <a:cubicBezTo>
                      <a:pt x="1897148" y="10130"/>
                      <a:pt x="1808747" y="8883"/>
                      <a:pt x="1720516" y="4873"/>
                    </a:cubicBezTo>
                    <a:cubicBezTo>
                      <a:pt x="1450926" y="22845"/>
                      <a:pt x="1575192" y="-41366"/>
                      <a:pt x="1528010" y="52999"/>
                    </a:cubicBezTo>
                    <a:cubicBezTo>
                      <a:pt x="1501722" y="105574"/>
                      <a:pt x="1503947" y="70989"/>
                      <a:pt x="1503947" y="101125"/>
                    </a:cubicBezTo>
                  </a:path>
                </a:pathLst>
              </a:custGeom>
              <a:solidFill>
                <a:schemeClr val="tx2">
                  <a:lumMod val="65000"/>
                </a:schemeClr>
              </a:solidFill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2831432" y="2362200"/>
                <a:ext cx="11430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Test Values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3124200" y="3276600"/>
                <a:ext cx="16764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Expected results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276600" y="14478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Before values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974432" y="23622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After values</a:t>
                </a:r>
              </a:p>
            </p:txBody>
          </p:sp>
        </p:grpSp>
        <p:sp>
          <p:nvSpPr>
            <p:cNvPr id="13" name="Up-Down Arrow 12"/>
            <p:cNvSpPr/>
            <p:nvPr/>
          </p:nvSpPr>
          <p:spPr bwMode="auto">
            <a:xfrm>
              <a:off x="3326732" y="2057400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Up-Down Arrow 14"/>
            <p:cNvSpPr/>
            <p:nvPr/>
          </p:nvSpPr>
          <p:spPr bwMode="auto">
            <a:xfrm>
              <a:off x="3810000" y="30676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>
              <a:off x="4058653" y="29914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Left-Right Arrow 17"/>
            <p:cNvSpPr/>
            <p:nvPr/>
          </p:nvSpPr>
          <p:spPr bwMode="auto">
            <a:xfrm>
              <a:off x="3810000" y="2438400"/>
              <a:ext cx="381000" cy="152400"/>
            </a:xfrm>
            <a:prstGeom prst="leftRight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 bwMode="auto">
          <a:xfrm>
            <a:off x="5625766" y="2991853"/>
            <a:ext cx="25908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Why is it there?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4876800" y="1371600"/>
            <a:ext cx="4088732" cy="11430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But </a:t>
            </a: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this test does not </a:t>
            </a: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know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5320966" y="3849675"/>
            <a:ext cx="32004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 should it run?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5042235" y="4592053"/>
            <a:ext cx="3757863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should it change?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5308935" y="5486400"/>
            <a:ext cx="3224463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should it die?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3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981200" y="1600200"/>
            <a:ext cx="5181600" cy="3886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Intelligent </a:t>
            </a: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tests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need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self-awareness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and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self-determination</a:t>
            </a: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!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47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3790</TotalTime>
  <Words>229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Beam</vt:lpstr>
      <vt:lpstr>Why Are My Tests Dumb?</vt:lpstr>
      <vt:lpstr>Old Style Tests</vt:lpstr>
      <vt:lpstr>Limitations</vt:lpstr>
      <vt:lpstr>Modern Dumb Tests</vt:lpstr>
      <vt:lpstr>Multicellular Tests</vt:lpstr>
      <vt:lpstr>Intelligent Tests</vt:lpstr>
    </vt:vector>
  </TitlesOfParts>
  <Company>GMU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and Software</dc:title>
  <dc:creator>Jeff Offutt</dc:creator>
  <cp:lastModifiedBy>Jeff Offutt</cp:lastModifiedBy>
  <cp:revision>429</cp:revision>
  <dcterms:created xsi:type="dcterms:W3CDTF">2005-11-01T03:10:52Z</dcterms:created>
  <dcterms:modified xsi:type="dcterms:W3CDTF">2015-04-17T10:03:25Z</dcterms:modified>
</cp:coreProperties>
</file>