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62" r:id="rId2"/>
    <p:sldId id="377" r:id="rId3"/>
    <p:sldId id="467" r:id="rId4"/>
    <p:sldId id="460" r:id="rId5"/>
    <p:sldId id="457" r:id="rId6"/>
    <p:sldId id="461" r:id="rId7"/>
    <p:sldId id="416" r:id="rId8"/>
    <p:sldId id="417" r:id="rId9"/>
    <p:sldId id="423" r:id="rId10"/>
    <p:sldId id="424" r:id="rId11"/>
    <p:sldId id="466" r:id="rId12"/>
    <p:sldId id="458" r:id="rId13"/>
    <p:sldId id="428" r:id="rId14"/>
    <p:sldId id="437" r:id="rId15"/>
    <p:sldId id="438" r:id="rId16"/>
    <p:sldId id="439" r:id="rId17"/>
    <p:sldId id="440" r:id="rId18"/>
    <p:sldId id="442" r:id="rId19"/>
    <p:sldId id="441" r:id="rId20"/>
    <p:sldId id="459" r:id="rId21"/>
    <p:sldId id="446" r:id="rId22"/>
    <p:sldId id="447" r:id="rId23"/>
    <p:sldId id="388" r:id="rId24"/>
    <p:sldId id="463" r:id="rId25"/>
    <p:sldId id="464" r:id="rId26"/>
    <p:sldId id="465" r:id="rId2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frameSlides="1"/>
  <p:clrMru>
    <a:srgbClr val="9900FF"/>
    <a:srgbClr val="660066"/>
    <a:srgbClr val="FF6600"/>
    <a:srgbClr val="000066"/>
    <a:srgbClr val="FFFF00"/>
    <a:srgbClr val="FF9933"/>
    <a:srgbClr val="000000"/>
    <a:srgbClr val="99CCFF"/>
    <a:srgbClr val="009973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5522" autoAdjust="0"/>
    <p:restoredTop sz="94518" autoAdjust="0"/>
  </p:normalViewPr>
  <p:slideViewPr>
    <p:cSldViewPr snapToGrid="0">
      <p:cViewPr varScale="1">
        <p:scale>
          <a:sx n="79" d="100"/>
          <a:sy n="79" d="100"/>
        </p:scale>
        <p:origin x="-175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032"/>
    </p:cViewPr>
  </p:sorterViewPr>
  <p:notesViewPr>
    <p:cSldViewPr snapToGrid="0">
      <p:cViewPr varScale="1">
        <p:scale>
          <a:sx n="58" d="100"/>
          <a:sy n="58" d="100"/>
        </p:scale>
        <p:origin x="-504" y="-5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an\Dropbox\papers\testOracle\experiment_Jan201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pPr>
            <a:r>
              <a:rPr lang="en-US" sz="2000" b="0" i="0" baseline="0" dirty="0" smtClean="0">
                <a:effectLst/>
                <a:latin typeface="Gill Sans MT" panose="020B0502020104020203" pitchFamily="34" charset="0"/>
              </a:rPr>
              <a:t>Time Ratio = Time using STALE /  Time with manual generation</a:t>
            </a:r>
            <a:endParaRPr lang="en-US" dirty="0" smtClean="0">
              <a:effectLst/>
              <a:latin typeface="Gill Sans MT" panose="020B0502020104020203" pitchFamily="34" charset="0"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tx2"/>
            </a:solidFill>
            <a:ln>
              <a:solidFill>
                <a:srgbClr val="9900FF"/>
              </a:solidFill>
            </a:ln>
          </c:spPr>
          <c:invertIfNegative val="0"/>
          <c:cat>
            <c:strRef>
              <c:f>Sheet1!$A$2:$A$18</c:f>
              <c:strCache>
                <c:ptCount val="17"/>
                <c:pt idx="0">
                  <c:v>ATM</c:v>
                </c:pt>
                <c:pt idx="1">
                  <c:v>BlackJack</c:v>
                </c:pt>
                <c:pt idx="2">
                  <c:v>Calendar</c:v>
                </c:pt>
                <c:pt idx="3">
                  <c:v>Chess</c:v>
                </c:pt>
                <c:pt idx="4">
                  <c:v>CrossLogic</c:v>
                </c:pt>
                <c:pt idx="5">
                  <c:v>DFCoverage</c:v>
                </c:pt>
                <c:pt idx="6">
                  <c:v>DynamicParser</c:v>
                </c:pt>
                <c:pt idx="7">
                  <c:v>GraphCoverage</c:v>
                </c:pt>
                <c:pt idx="8">
                  <c:v>Jmines</c:v>
                </c:pt>
                <c:pt idx="9">
                  <c:v>LogicCoverage</c:v>
                </c:pt>
                <c:pt idx="10">
                  <c:v>MIMCoverage</c:v>
                </c:pt>
                <c:pt idx="11">
                  <c:v>Poly</c:v>
                </c:pt>
                <c:pt idx="12">
                  <c:v>Snake</c:v>
                </c:pt>
                <c:pt idx="13">
                  <c:v>TicTacToe</c:v>
                </c:pt>
                <c:pt idx="14">
                  <c:v>Tree</c:v>
                </c:pt>
                <c:pt idx="15">
                  <c:v>Triangle</c:v>
                </c:pt>
                <c:pt idx="16">
                  <c:v>VendingMachine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0.35</c:v>
                </c:pt>
                <c:pt idx="1">
                  <c:v>0.61</c:v>
                </c:pt>
                <c:pt idx="2">
                  <c:v>0.13</c:v>
                </c:pt>
                <c:pt idx="3">
                  <c:v>0.57999999999999996</c:v>
                </c:pt>
                <c:pt idx="4">
                  <c:v>0.28999999999999998</c:v>
                </c:pt>
                <c:pt idx="5">
                  <c:v>0.14000000000000001</c:v>
                </c:pt>
                <c:pt idx="6">
                  <c:v>0.13</c:v>
                </c:pt>
                <c:pt idx="7">
                  <c:v>0.14000000000000001</c:v>
                </c:pt>
                <c:pt idx="8">
                  <c:v>0.19</c:v>
                </c:pt>
                <c:pt idx="9">
                  <c:v>0.11</c:v>
                </c:pt>
                <c:pt idx="10">
                  <c:v>0.12</c:v>
                </c:pt>
                <c:pt idx="11">
                  <c:v>0.21</c:v>
                </c:pt>
                <c:pt idx="12">
                  <c:v>0.52</c:v>
                </c:pt>
                <c:pt idx="13">
                  <c:v>0.43</c:v>
                </c:pt>
                <c:pt idx="14">
                  <c:v>0.42</c:v>
                </c:pt>
                <c:pt idx="15">
                  <c:v>0.31</c:v>
                </c:pt>
                <c:pt idx="16">
                  <c:v>0.32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2880768"/>
        <c:axId val="102882304"/>
      </c:barChart>
      <c:catAx>
        <c:axId val="102880768"/>
        <c:scaling>
          <c:orientation val="minMax"/>
        </c:scaling>
        <c:delete val="0"/>
        <c:axPos val="b"/>
        <c:majorTickMark val="out"/>
        <c:minorTickMark val="none"/>
        <c:tickLblPos val="nextTo"/>
        <c:crossAx val="102882304"/>
        <c:crosses val="autoZero"/>
        <c:auto val="1"/>
        <c:lblAlgn val="ctr"/>
        <c:lblOffset val="100"/>
        <c:noMultiLvlLbl val="0"/>
      </c:catAx>
      <c:valAx>
        <c:axId val="1028823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28807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Edge </a:t>
            </a:r>
            <a:r>
              <a:rPr lang="en-US" dirty="0" smtClean="0"/>
              <a:t>Coverage Tests</a:t>
            </a:r>
            <a:endParaRPr lang="en-US" dirty="0"/>
          </a:p>
        </c:rich>
      </c:tx>
      <c:layout>
        <c:manualLayout>
          <c:xMode val="edge"/>
          <c:yMode val="edge"/>
          <c:x val="0.37"/>
          <c:y val="0.05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Edge Coverage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cat>
            <c:strRef>
              <c:f>Sheet1!$A$2:$A$8</c:f>
              <c:strCache>
                <c:ptCount val="7"/>
                <c:pt idx="0">
                  <c:v>NOS</c:v>
                </c:pt>
                <c:pt idx="1">
                  <c:v>SIOS</c:v>
                </c:pt>
                <c:pt idx="2">
                  <c:v>OS1</c:v>
                </c:pt>
                <c:pt idx="3">
                  <c:v>OS2</c:v>
                </c:pt>
                <c:pt idx="4">
                  <c:v>OS3</c:v>
                </c:pt>
                <c:pt idx="5">
                  <c:v>OS5</c:v>
                </c:pt>
                <c:pt idx="6">
                  <c:v>OS6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0.34496727952633099</c:v>
                </c:pt>
                <c:pt idx="1">
                  <c:v>0.53734288978913503</c:v>
                </c:pt>
                <c:pt idx="2">
                  <c:v>0.60499999999999998</c:v>
                </c:pt>
                <c:pt idx="3">
                  <c:v>0.57515321491638105</c:v>
                </c:pt>
                <c:pt idx="4">
                  <c:v>0.60912018281915403</c:v>
                </c:pt>
                <c:pt idx="5">
                  <c:v>0.58055468993455905</c:v>
                </c:pt>
                <c:pt idx="6">
                  <c:v>0.61400228523943101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6994816"/>
        <c:axId val="96996352"/>
      </c:barChart>
      <c:catAx>
        <c:axId val="96994816"/>
        <c:scaling>
          <c:orientation val="minMax"/>
        </c:scaling>
        <c:delete val="0"/>
        <c:axPos val="b"/>
        <c:majorTickMark val="out"/>
        <c:minorTickMark val="none"/>
        <c:tickLblPos val="nextTo"/>
        <c:crossAx val="96996352"/>
        <c:crosses val="autoZero"/>
        <c:auto val="1"/>
        <c:lblAlgn val="ctr"/>
        <c:lblOffset val="100"/>
        <c:noMultiLvlLbl val="0"/>
      </c:catAx>
      <c:valAx>
        <c:axId val="969963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69948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628108947843799E-2"/>
          <c:y val="3.66083471355289E-2"/>
          <c:w val="0.789060393198046"/>
          <c:h val="0.90026447368895202"/>
        </c:manualLayout>
      </c:layout>
      <c:barChart>
        <c:barDir val="col"/>
        <c:grouping val="clustered"/>
        <c:varyColors val="0"/>
        <c:ser>
          <c:idx val="0"/>
          <c:order val="0"/>
          <c:tx>
            <c:v>Multiple</c:v>
          </c:tx>
          <c:spPr>
            <a:solidFill>
              <a:schemeClr val="tx2"/>
            </a:solidFill>
          </c:spPr>
          <c:invertIfNegative val="0"/>
          <c:val>
            <c:numRef>
              <c:f>summary_phase2!$G$63:$K$63</c:f>
              <c:numCache>
                <c:formatCode>0.00</c:formatCode>
                <c:ptCount val="5"/>
                <c:pt idx="0">
                  <c:v>0.60236833904643206</c:v>
                </c:pt>
                <c:pt idx="1">
                  <c:v>0.57515321491638105</c:v>
                </c:pt>
                <c:pt idx="2">
                  <c:v>0.60912018281915403</c:v>
                </c:pt>
                <c:pt idx="3">
                  <c:v>0.58055468993455905</c:v>
                </c:pt>
                <c:pt idx="4">
                  <c:v>0.61400228523943101</c:v>
                </c:pt>
              </c:numCache>
            </c:numRef>
          </c:val>
        </c:ser>
        <c:ser>
          <c:idx val="1"/>
          <c:order val="1"/>
          <c:tx>
            <c:v>Once</c:v>
          </c:tx>
          <c:spPr>
            <a:solidFill>
              <a:srgbClr val="00B050"/>
            </a:solidFill>
          </c:spPr>
          <c:invertIfNegative val="0"/>
          <c:val>
            <c:numRef>
              <c:f>summary_phase2!$D$84:$H$84</c:f>
              <c:numCache>
                <c:formatCode>0.00</c:formatCode>
                <c:ptCount val="5"/>
                <c:pt idx="0">
                  <c:v>0.58554066687441597</c:v>
                </c:pt>
                <c:pt idx="1">
                  <c:v>0.55385893840240996</c:v>
                </c:pt>
                <c:pt idx="2">
                  <c:v>0.58855302794224496</c:v>
                </c:pt>
                <c:pt idx="3">
                  <c:v>0.55936428794016801</c:v>
                </c:pt>
                <c:pt idx="4">
                  <c:v>0.59395450296042396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7049216"/>
        <c:axId val="97132928"/>
      </c:barChart>
      <c:catAx>
        <c:axId val="970492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7132928"/>
        <c:crosses val="autoZero"/>
        <c:auto val="1"/>
        <c:lblAlgn val="ctr"/>
        <c:lblOffset val="100"/>
        <c:noMultiLvlLbl val="0"/>
      </c:catAx>
      <c:valAx>
        <c:axId val="97132928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7049216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2000">
                <a:latin typeface="Gill Sans MT" panose="020B0502020104020203" pitchFamily="34" charset="0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2000">
                <a:latin typeface="Gill Sans MT" panose="020B0502020104020203" pitchFamily="34" charset="0"/>
              </a:defRPr>
            </a:pPr>
            <a:endParaRPr lang="en-US"/>
          </a:p>
        </c:txPr>
      </c:legendEntry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3DF8F328-6988-4659-91EF-4CB4EE2CD8D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0045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F6FB9554-397F-48F2-9E50-3D9FEE38E09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887195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FB9554-397F-48F2-9E50-3D9FEE38E095}" type="slidenum">
              <a:rPr lang="zh-CN" altLang="en-US" smtClean="0"/>
              <a:pPr>
                <a:defRPr/>
              </a:pPr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32734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failures can be revealed when the observed final program state has overlap with the incorrect final program state.</a:t>
            </a:r>
          </a:p>
          <a:p>
            <a:r>
              <a:rPr lang="en-US" baseline="0" dirty="0" smtClean="0"/>
              <a:t>The question is: should testers check the entire program state? How to observe the incorrect program state in a cost-effective manner.</a:t>
            </a:r>
          </a:p>
          <a:p>
            <a:r>
              <a:rPr lang="en-US" baseline="0" dirty="0" smtClean="0"/>
              <a:t>Getting the overlap as big as possible and use the cost as small as possible.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4AA23D-2477-604E-A752-CB22A82737C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609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31D23-390E-405E-8AD4-F30314049B1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C8547-4423-4647-844E-1165F35A050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F2111-9D23-486C-BACD-4C1CE154714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0" y="1219200"/>
            <a:ext cx="9144000" cy="51816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D5190-9DD7-4646-BDAF-E78333A90B1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53" y="0"/>
            <a:ext cx="8085104" cy="1219200"/>
          </a:xfrm>
        </p:spPr>
        <p:txBody>
          <a:bodyPr/>
          <a:lstStyle>
            <a:lvl1pPr algn="ctr"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18535"/>
            <a:ext cx="9144000" cy="579611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©  Jeff Offutt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C9CB03-E83B-49A3-95A8-3CE1C35F1E70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5824A-164E-41E3-82AA-1FF6B066704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800">
                <a:latin typeface="Comic Sans MS" pitchFamily="66" charset="0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>
                <a:latin typeface="Comic Sans MS" pitchFamily="66" charset="0"/>
              </a:defRPr>
            </a:lvl1pPr>
          </a:lstStyle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00">
                <a:latin typeface="Comic Sans MS" pitchFamily="66" charset="0"/>
              </a:defRPr>
            </a:lvl1pPr>
          </a:lstStyle>
          <a:p>
            <a:pPr>
              <a:defRPr/>
            </a:pPr>
            <a:fld id="{11B780DA-4779-4652-8E6B-DBD65B6C150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" y="2174874"/>
            <a:ext cx="4344988" cy="4225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346575" cy="4225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2451D-FA51-40C6-AFE5-E346C75C1B3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F80E7-B056-4C76-86F1-135BF336DD8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0A2D9-3984-4BAF-B138-D6DB38AF6FA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28F80-B56A-4D79-88BD-11153BC576B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7C1DD-5102-4756-A1EF-11E13CC0E33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66"/>
            </a:gs>
            <a:gs pos="67000">
              <a:schemeClr val="bg1">
                <a:gamma/>
                <a:shade val="46275"/>
                <a:invGamma/>
                <a:alpha val="93000"/>
              </a:schemeClr>
            </a:gs>
            <a:gs pos="100000">
              <a:schemeClr val="bg1">
                <a:gamma/>
                <a:shade val="46275"/>
                <a:invGamma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8"/>
          <p:cNvGrpSpPr>
            <a:grpSpLocks/>
          </p:cNvGrpSpPr>
          <p:nvPr/>
        </p:nvGrpSpPr>
        <p:grpSpPr bwMode="auto">
          <a:xfrm>
            <a:off x="7901047" y="6018953"/>
            <a:ext cx="1219200" cy="838200"/>
            <a:chOff x="4697184" y="3010665"/>
            <a:chExt cx="1676401" cy="914400"/>
          </a:xfrm>
        </p:grpSpPr>
        <p:sp>
          <p:nvSpPr>
            <p:cNvPr id="10" name="Rectangle 9"/>
            <p:cNvSpPr/>
            <p:nvPr/>
          </p:nvSpPr>
          <p:spPr>
            <a:xfrm>
              <a:off x="4697184" y="3010665"/>
              <a:ext cx="1676401" cy="9144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txBody>
            <a:bodyPr wrap="none">
              <a:prstTxWarp prst="textRingInside">
                <a:avLst/>
              </a:prstTxWarp>
              <a:spAutoFit/>
            </a:bodyPr>
            <a:lstStyle/>
            <a:p>
              <a:pPr algn="ctr">
                <a:defRPr/>
              </a:pPr>
              <a:r>
                <a:rPr lang="en-US" sz="2000" b="1" spc="300" dirty="0">
                  <a:ln w="11430" cmpd="sng">
                    <a:solidFill>
                      <a:schemeClr val="accent1">
                        <a:tint val="10000"/>
                      </a:schemeClr>
                    </a:solidFill>
                    <a:prstDash val="solid"/>
                    <a:miter lim="800000"/>
                  </a:ln>
                  <a:gradFill>
                    <a:gsLst>
                      <a:gs pos="10000">
                        <a:schemeClr val="accent1">
                          <a:tint val="83000"/>
                          <a:shade val="100000"/>
                          <a:satMod val="200000"/>
                        </a:schemeClr>
                      </a:gs>
                      <a:gs pos="75000">
                        <a:schemeClr val="accent1">
                          <a:tint val="100000"/>
                          <a:shade val="50000"/>
                          <a:satMod val="150000"/>
                        </a:schemeClr>
                      </a:gs>
                    </a:gsLst>
                    <a:lin ang="5400000"/>
                  </a:gradFill>
                  <a:effectLst>
                    <a:glow rad="45500">
                      <a:schemeClr val="accent1">
                        <a:satMod val="220000"/>
                        <a:alpha val="35000"/>
                      </a:schemeClr>
                    </a:glow>
                  </a:effectLst>
                </a:rPr>
                <a:t>Software Engineering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018243" y="3248689"/>
              <a:ext cx="936314" cy="360622"/>
            </a:xfrm>
            <a:prstGeom prst="rect">
              <a:avLst/>
            </a:prstGeom>
            <a:noFill/>
          </p:spPr>
          <p:txBody>
            <a:bodyPr wrap="none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algn="ctr">
                <a:defRPr/>
              </a:pPr>
              <a:r>
                <a:rPr lang="en-US" sz="1800" b="1" cap="all" dirty="0">
                  <a:ln w="0"/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reflection blurRad="12700" stA="50000" endPos="50000" dist="5000" dir="5400000" sy="-100000" rotWithShape="0"/>
                  </a:effectLst>
                </a:rPr>
                <a:t>@ GMU</a:t>
              </a:r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53" y="0"/>
            <a:ext cx="808098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825023"/>
            <a:ext cx="9144000" cy="5747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239000" y="6634284"/>
            <a:ext cx="1905000" cy="222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800">
                <a:latin typeface="Comic Sans MS" pitchFamily="66" charset="0"/>
                <a:ea typeface="宋体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13930"/>
            <a:ext cx="2895600" cy="222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800">
                <a:latin typeface="Arial" panose="020B0604020202020204" pitchFamily="34" charset="0"/>
                <a:ea typeface="宋体" charset="-122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©  Jeff Offutt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613083"/>
            <a:ext cx="1696192" cy="244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800">
                <a:latin typeface="Comic Sans MS" pitchFamily="66" charset="0"/>
                <a:ea typeface="宋体" charset="-122"/>
              </a:defRPr>
            </a:lvl1pPr>
          </a:lstStyle>
          <a:p>
            <a:pPr>
              <a:defRPr/>
            </a:pPr>
            <a:fld id="{FCA47576-273B-4C08-83E9-0BA01A75FC5D}" type="slidenum">
              <a:rPr lang="zh-CN" altLang="en-US" smtClean="0"/>
              <a:pPr>
                <a:defRPr/>
              </a:pPr>
              <a:t>‹#›</a:t>
            </a:fld>
            <a:endParaRPr lang="en-US" altLang="zh-CN" dirty="0"/>
          </a:p>
        </p:txBody>
      </p:sp>
      <p:pic>
        <p:nvPicPr>
          <p:cNvPr id="1032" name="Picture 9" descr="gmulogo-color150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0"/>
            <a:ext cx="1143000" cy="85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0" y="838200"/>
            <a:ext cx="8001000" cy="0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42514" y="6642556"/>
            <a:ext cx="4512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800" b="0" dirty="0" smtClean="0">
                <a:effectLst/>
                <a:latin typeface="Arial" pitchFamily="34" charset="0"/>
                <a:cs typeface="Arial" pitchFamily="34" charset="0"/>
              </a:rPr>
              <a:t> of 23</a:t>
            </a:r>
            <a:endParaRPr lang="en-US" sz="800" b="0" dirty="0"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129" r:id="rId1"/>
    <p:sldLayoutId id="2147484130" r:id="rId2"/>
    <p:sldLayoutId id="2147484131" r:id="rId3"/>
    <p:sldLayoutId id="2147484132" r:id="rId4"/>
    <p:sldLayoutId id="2147484133" r:id="rId5"/>
    <p:sldLayoutId id="2147484134" r:id="rId6"/>
    <p:sldLayoutId id="2147484135" r:id="rId7"/>
    <p:sldLayoutId id="2147484136" r:id="rId8"/>
    <p:sldLayoutId id="2147484137" r:id="rId9"/>
    <p:sldLayoutId id="2147484138" r:id="rId10"/>
    <p:sldLayoutId id="2147484139" r:id="rId11"/>
    <p:sldLayoutId id="2147484140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0"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Gill Sans MT" panose="020B0502020104020203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 panose="020B0502020104020203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Gill Sans MT" panose="020B0502020104020203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Gill Sans MT" panose="020B0502020104020203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132573"/>
            <a:ext cx="8458200" cy="1333500"/>
          </a:xfrm>
        </p:spPr>
        <p:txBody>
          <a:bodyPr/>
          <a:lstStyle/>
          <a:p>
            <a:pPr eaLnBrk="1" hangingPunct="1"/>
            <a:r>
              <a:rPr lang="en-US" sz="4000" b="1" dirty="0" smtClean="0"/>
              <a:t>Generating Automated Tests from Behavioral Models</a:t>
            </a: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3221661" y="2442409"/>
            <a:ext cx="4586037" cy="3674917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Jeff Offutt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Research with Dr. Nan Li, currently with </a:t>
            </a:r>
            <a:r>
              <a:rPr lang="en-US" i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MediData</a:t>
            </a:r>
            <a:r>
              <a:rPr lang="en-US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Solutions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Software 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Engineering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George Mason University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Fairfax, VA   USA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www.cs.gmu.edu/~offutt/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offutt@gmu.edu</a:t>
            </a:r>
          </a:p>
        </p:txBody>
      </p:sp>
      <p:sp>
        <p:nvSpPr>
          <p:cNvPr id="2" name="Rectangle 1"/>
          <p:cNvSpPr/>
          <p:nvPr/>
        </p:nvSpPr>
        <p:spPr>
          <a:xfrm>
            <a:off x="216565" y="6665485"/>
            <a:ext cx="601579" cy="192515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149" y="5517232"/>
            <a:ext cx="2880320" cy="10121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53" y="-1"/>
            <a:ext cx="8085104" cy="1191127"/>
          </a:xfrm>
        </p:spPr>
        <p:txBody>
          <a:bodyPr/>
          <a:lstStyle/>
          <a:p>
            <a:r>
              <a:rPr lang="en-US" dirty="0" smtClean="0"/>
              <a:t>STALE vs. Hand Test Generation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C9CB03-E83B-49A3-95A8-3CE1C35F1E70}" type="slidenum">
              <a:rPr lang="zh-CN" altLang="en-US" smtClean="0"/>
              <a:pPr>
                <a:defRPr/>
              </a:pPr>
              <a:t>10</a:t>
            </a:fld>
            <a:endParaRPr lang="en-US" altLang="zh-CN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164433" y="1058767"/>
            <a:ext cx="5201651" cy="2033336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1" dirty="0" smtClean="0">
                <a:latin typeface="Gill Sans MT" panose="020B0502020104020203" pitchFamily="34" charset="0"/>
              </a:rPr>
              <a:t>Generating Tests by Hand</a:t>
            </a:r>
            <a:endParaRPr lang="en-US" b="1" dirty="0" smtClean="0">
              <a:latin typeface="Gill Sans MT" panose="020B0502020104020203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Gill Sans MT" panose="020B0502020104020203" pitchFamily="34" charset="0"/>
              </a:rPr>
              <a:t>Write tests by hand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Gill Sans MT" panose="020B0502020104020203" pitchFamily="34" charset="0"/>
              </a:rPr>
              <a:t>Ensure that constraints in models were satisfied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Gill Sans MT" panose="020B0502020104020203" pitchFamily="34" charset="0"/>
              </a:rPr>
              <a:t>Compile and run the tests</a:t>
            </a:r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2602849" y="3272588"/>
            <a:ext cx="6316560" cy="1985204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1" dirty="0" smtClean="0">
                <a:latin typeface="Gill Sans MT" panose="020B0502020104020203" pitchFamily="34" charset="0"/>
              </a:rPr>
              <a:t>Generating Test with STALE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Gill Sans MT" panose="020B0502020104020203" pitchFamily="34" charset="0"/>
              </a:rPr>
              <a:t>Import model and program into STALE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Gill Sans MT" panose="020B0502020104020203" pitchFamily="34" charset="0"/>
              </a:rPr>
              <a:t>Create test component mappings by hand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Gill Sans MT" panose="020B0502020104020203" pitchFamily="34" charset="0"/>
              </a:rPr>
              <a:t>STALE creates concrete tests to satisfy transition (edge) coverage</a:t>
            </a:r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1519969" y="5474361"/>
            <a:ext cx="3918282" cy="1114938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1" dirty="0" smtClean="0">
                <a:latin typeface="Gill Sans MT" panose="020B0502020104020203" pitchFamily="34" charset="0"/>
              </a:rPr>
              <a:t>Measurements</a:t>
            </a:r>
          </a:p>
          <a:p>
            <a:pPr marL="274320" indent="-274320">
              <a:buFont typeface="Arial" panose="020B0604020202020204" pitchFamily="34" charset="0"/>
              <a:buChar char="•"/>
            </a:pPr>
            <a:r>
              <a:rPr lang="en-US" dirty="0" smtClean="0">
                <a:latin typeface="Gill Sans MT" panose="020B0502020104020203" pitchFamily="34" charset="0"/>
              </a:rPr>
              <a:t>Time</a:t>
            </a:r>
          </a:p>
          <a:p>
            <a:pPr marL="274320" indent="-274320">
              <a:buFont typeface="Arial" panose="020B0604020202020204" pitchFamily="34" charset="0"/>
              <a:buChar char="•"/>
            </a:pPr>
            <a:r>
              <a:rPr lang="en-US" dirty="0" smtClean="0">
                <a:latin typeface="Gill Sans MT" panose="020B0502020104020203" pitchFamily="34" charset="0"/>
              </a:rPr>
              <a:t>Number of errors in tests</a:t>
            </a:r>
            <a:endParaRPr lang="en-US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097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Mapping Problem Results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0F80E7-B056-4C76-86F1-135BF336DD8E}" type="slidenum">
              <a:rPr lang="zh-CN" altLang="en-US" smtClean="0"/>
              <a:pPr>
                <a:defRPr/>
              </a:pPr>
              <a:t>11</a:t>
            </a:fld>
            <a:endParaRPr lang="en-US" altLang="zh-CN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908421282"/>
              </p:ext>
            </p:extLst>
          </p:nvPr>
        </p:nvGraphicFramePr>
        <p:xfrm>
          <a:off x="288759" y="1082843"/>
          <a:ext cx="8650704" cy="4788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52083" y="5772918"/>
            <a:ext cx="6036653" cy="461665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anose="020B0502020104020203" pitchFamily="34" charset="0"/>
              </a:rPr>
              <a:t>48 errors with manual approach, 0 with STALE</a:t>
            </a:r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35230" y="6270671"/>
            <a:ext cx="29219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ill Sans MT" panose="020B0502020104020203" pitchFamily="34" charset="0"/>
              </a:rPr>
              <a:t>Joint work with Dr. Nan Li</a:t>
            </a:r>
            <a:endParaRPr lang="en-US" sz="20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373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C9CB03-E83B-49A3-95A8-3CE1C35F1E70}" type="slidenum">
              <a:rPr lang="zh-CN" altLang="en-US" smtClean="0"/>
              <a:pPr>
                <a:defRPr/>
              </a:pPr>
              <a:t>12</a:t>
            </a:fld>
            <a:endParaRPr lang="en-US" altLang="zh-CN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83060" y="1452852"/>
            <a:ext cx="8377881" cy="232506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kern="0" dirty="0" smtClean="0">
                <a:latin typeface="Comic Sans MS" pitchFamily="66" charset="0"/>
              </a:rPr>
              <a:t>Overview of Model-Based Testing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kern="0" dirty="0" smtClean="0">
                <a:latin typeface="Comic Sans MS" pitchFamily="66" charset="0"/>
              </a:rPr>
              <a:t>The Mapping Problem</a:t>
            </a:r>
          </a:p>
          <a:p>
            <a:pPr marL="514350" indent="-514350">
              <a:buFont typeface="+mj-lt"/>
              <a:buAutoNum type="arabicPeriod"/>
            </a:pPr>
            <a:r>
              <a:rPr lang="en-US" kern="0" dirty="0" smtClean="0">
                <a:latin typeface="Comic Sans MS" pitchFamily="66" charset="0"/>
              </a:rPr>
              <a:t>The Test Oracle Problem</a:t>
            </a:r>
          </a:p>
          <a:p>
            <a:pPr marL="514350" indent="-514350">
              <a:buFont typeface="+mj-lt"/>
              <a:buAutoNum type="arabicPeriod"/>
            </a:pPr>
            <a:r>
              <a:rPr lang="en-US" kern="0" dirty="0" smtClean="0">
                <a:latin typeface="Comic Sans MS" pitchFamily="66" charset="0"/>
              </a:rPr>
              <a:t>Summary &amp; Conclusions</a:t>
            </a:r>
            <a:endParaRPr lang="en-US" kern="0" dirty="0">
              <a:latin typeface="Comic Sans MS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2859" y="2528710"/>
            <a:ext cx="4887130" cy="421240"/>
          </a:xfrm>
          <a:prstGeom prst="rect">
            <a:avLst/>
          </a:prstGeom>
          <a:solidFill>
            <a:srgbClr val="FFFF00">
              <a:alpha val="49020"/>
            </a:srgbClr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246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288" y="-1"/>
            <a:ext cx="7953305" cy="123808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RIPR </a:t>
            </a:r>
            <a:r>
              <a:rPr lang="en-US" dirty="0" smtClean="0">
                <a:solidFill>
                  <a:srgbClr val="FFFF00"/>
                </a:solidFill>
              </a:rPr>
              <a:t>Model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08006" y="974435"/>
            <a:ext cx="2912919" cy="52846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 smtClean="0">
                <a:latin typeface="Gill Sans MT" panose="020B0502020104020203" pitchFamily="34" charset="0"/>
                <a:ea typeface="宋体" pitchFamily="2" charset="-122"/>
              </a:rPr>
              <a:t>Reachability</a:t>
            </a:r>
          </a:p>
          <a:p>
            <a:r>
              <a:rPr lang="en-US" altLang="zh-CN" dirty="0" smtClean="0">
                <a:latin typeface="Gill Sans MT" panose="020B0502020104020203" pitchFamily="34" charset="0"/>
                <a:ea typeface="宋体" pitchFamily="2" charset="-122"/>
              </a:rPr>
              <a:t>Infection</a:t>
            </a:r>
          </a:p>
          <a:p>
            <a:r>
              <a:rPr lang="en-US" altLang="zh-CN" dirty="0" smtClean="0">
                <a:latin typeface="Gill Sans MT" panose="020B0502020104020203" pitchFamily="34" charset="0"/>
                <a:ea typeface="宋体" pitchFamily="2" charset="-122"/>
              </a:rPr>
              <a:t>Propagation</a:t>
            </a:r>
          </a:p>
          <a:p>
            <a:r>
              <a:rPr lang="en-US" altLang="zh-CN" dirty="0" err="1" smtClean="0">
                <a:latin typeface="Gill Sans MT" panose="020B0502020104020203" pitchFamily="34" charset="0"/>
                <a:ea typeface="宋体" pitchFamily="2" charset="-122"/>
              </a:rPr>
              <a:t>Revealability</a:t>
            </a:r>
            <a:r>
              <a:rPr lang="en-US" altLang="zh-CN" dirty="0" smtClean="0">
                <a:latin typeface="Gill Sans MT" panose="020B0502020104020203" pitchFamily="34" charset="0"/>
                <a:ea typeface="宋体" pitchFamily="2" charset="-122"/>
              </a:rPr>
              <a:t> </a:t>
            </a:r>
          </a:p>
        </p:txBody>
      </p:sp>
      <p:sp>
        <p:nvSpPr>
          <p:cNvPr id="3" name="Oval 2"/>
          <p:cNvSpPr/>
          <p:nvPr/>
        </p:nvSpPr>
        <p:spPr>
          <a:xfrm>
            <a:off x="3605545" y="937696"/>
            <a:ext cx="1361404" cy="1083491"/>
          </a:xfrm>
          <a:prstGeom prst="ellipse">
            <a:avLst/>
          </a:prstGeom>
          <a:solidFill>
            <a:schemeClr val="tx2">
              <a:lumMod val="75000"/>
            </a:schemeClr>
          </a:solidFill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Gill Sans MT" panose="020B0502020104020203" pitchFamily="34" charset="0"/>
              </a:rPr>
              <a:t>Test</a:t>
            </a:r>
          </a:p>
        </p:txBody>
      </p:sp>
      <p:sp>
        <p:nvSpPr>
          <p:cNvPr id="8" name="Oval 7"/>
          <p:cNvSpPr/>
          <p:nvPr/>
        </p:nvSpPr>
        <p:spPr>
          <a:xfrm>
            <a:off x="3508937" y="2540773"/>
            <a:ext cx="1554621" cy="1269154"/>
          </a:xfrm>
          <a:prstGeom prst="ellipse">
            <a:avLst/>
          </a:prstGeom>
          <a:solidFill>
            <a:schemeClr val="tx2">
              <a:lumMod val="75000"/>
            </a:schemeClr>
          </a:solidFill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Gill Sans MT" panose="020B0502020104020203" pitchFamily="34" charset="0"/>
              </a:rPr>
              <a:t>Fault</a:t>
            </a:r>
          </a:p>
        </p:txBody>
      </p:sp>
      <p:sp>
        <p:nvSpPr>
          <p:cNvPr id="9" name="Oval 8"/>
          <p:cNvSpPr/>
          <p:nvPr/>
        </p:nvSpPr>
        <p:spPr>
          <a:xfrm>
            <a:off x="3213487" y="4329512"/>
            <a:ext cx="2145520" cy="1860910"/>
          </a:xfrm>
          <a:prstGeom prst="ellipse">
            <a:avLst/>
          </a:prstGeom>
          <a:solidFill>
            <a:schemeClr val="tx2">
              <a:lumMod val="75000"/>
            </a:schemeClr>
          </a:solidFill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Gill Sans MT" panose="020B0502020104020203" pitchFamily="34" charset="0"/>
              </a:rPr>
              <a:t>Incorrect Program State</a:t>
            </a:r>
          </a:p>
        </p:txBody>
      </p:sp>
      <p:sp>
        <p:nvSpPr>
          <p:cNvPr id="10" name="Oval 9"/>
          <p:cNvSpPr/>
          <p:nvPr/>
        </p:nvSpPr>
        <p:spPr>
          <a:xfrm>
            <a:off x="5359007" y="898267"/>
            <a:ext cx="3639789" cy="3577582"/>
          </a:xfrm>
          <a:prstGeom prst="ellipse">
            <a:avLst/>
          </a:prstGeom>
          <a:solidFill>
            <a:schemeClr val="tx2">
              <a:lumMod val="75000"/>
            </a:schemeClr>
          </a:solidFill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</p:txBody>
      </p:sp>
      <p:sp>
        <p:nvSpPr>
          <p:cNvPr id="11" name="Oval 10"/>
          <p:cNvSpPr/>
          <p:nvPr/>
        </p:nvSpPr>
        <p:spPr>
          <a:xfrm>
            <a:off x="6244389" y="5225372"/>
            <a:ext cx="1949116" cy="1416051"/>
          </a:xfrm>
          <a:prstGeom prst="ellipse">
            <a:avLst/>
          </a:prstGeom>
          <a:solidFill>
            <a:schemeClr val="tx2">
              <a:lumMod val="75000"/>
            </a:schemeClr>
          </a:solidFill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Gill Sans MT" panose="020B0502020104020203" pitchFamily="34" charset="0"/>
              </a:rPr>
              <a:t>Test Oracles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59007" y="1430830"/>
            <a:ext cx="3639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Gill Sans MT" panose="020B0502020104020203" pitchFamily="34" charset="0"/>
              </a:rPr>
              <a:t>Final </a:t>
            </a:r>
            <a:r>
              <a:rPr lang="en-US" sz="2400" b="1" dirty="0">
                <a:latin typeface="Gill Sans MT" panose="020B0502020104020203" pitchFamily="34" charset="0"/>
              </a:rPr>
              <a:t>Program </a:t>
            </a:r>
            <a:r>
              <a:rPr lang="en-US" sz="2400" b="1" dirty="0" smtClean="0">
                <a:latin typeface="Gill Sans MT" panose="020B0502020104020203" pitchFamily="34" charset="0"/>
              </a:rPr>
              <a:t>State</a:t>
            </a:r>
            <a:endParaRPr lang="en-US" sz="2400" b="1" dirty="0">
              <a:latin typeface="Gill Sans MT" panose="020B0502020104020203" pitchFamily="34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6096001" y="1960472"/>
            <a:ext cx="2902796" cy="131642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Observed Final Program State</a:t>
            </a:r>
          </a:p>
        </p:txBody>
      </p:sp>
      <p:sp>
        <p:nvSpPr>
          <p:cNvPr id="16" name="Oval 15"/>
          <p:cNvSpPr/>
          <p:nvPr/>
        </p:nvSpPr>
        <p:spPr>
          <a:xfrm>
            <a:off x="5769428" y="2826445"/>
            <a:ext cx="1935239" cy="1169297"/>
          </a:xfrm>
          <a:prstGeom prst="ellipse">
            <a:avLst/>
          </a:prstGeom>
          <a:solidFill>
            <a:schemeClr val="accent1">
              <a:alpha val="28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Incorrect Final State</a:t>
            </a:r>
          </a:p>
        </p:txBody>
      </p:sp>
      <p:cxnSp>
        <p:nvCxnSpPr>
          <p:cNvPr id="18" name="Straight Arrow Connector 17"/>
          <p:cNvCxnSpPr>
            <a:endCxn id="8" idx="0"/>
          </p:cNvCxnSpPr>
          <p:nvPr/>
        </p:nvCxnSpPr>
        <p:spPr>
          <a:xfrm>
            <a:off x="4286247" y="2024847"/>
            <a:ext cx="1" cy="515926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4"/>
            <a:endCxn id="9" idx="0"/>
          </p:cNvCxnSpPr>
          <p:nvPr/>
        </p:nvCxnSpPr>
        <p:spPr>
          <a:xfrm flipH="1">
            <a:off x="4286247" y="3809927"/>
            <a:ext cx="1" cy="519585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9" idx="7"/>
            <a:endCxn id="41" idx="2"/>
          </p:cNvCxnSpPr>
          <p:nvPr/>
        </p:nvCxnSpPr>
        <p:spPr>
          <a:xfrm flipV="1">
            <a:off x="5044803" y="3773258"/>
            <a:ext cx="833067" cy="828778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1" idx="0"/>
          </p:cNvCxnSpPr>
          <p:nvPr/>
        </p:nvCxnSpPr>
        <p:spPr>
          <a:xfrm flipH="1" flipV="1">
            <a:off x="7177659" y="3007895"/>
            <a:ext cx="41288" cy="22174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098952" y="1914275"/>
            <a:ext cx="1377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Gill Sans MT" panose="020B0502020104020203" pitchFamily="34" charset="0"/>
              </a:rPr>
              <a:t>R</a:t>
            </a:r>
            <a:r>
              <a:rPr lang="en-US" sz="2400" dirty="0" smtClean="0">
                <a:latin typeface="Gill Sans MT" panose="020B0502020104020203" pitchFamily="34" charset="0"/>
              </a:rPr>
              <a:t>eaches</a:t>
            </a:r>
            <a:endParaRPr lang="en-US" sz="2400" dirty="0">
              <a:latin typeface="Gill Sans MT" panose="020B0502020104020203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108893" y="3639239"/>
            <a:ext cx="1058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Gill Sans MT" panose="020B0502020104020203" pitchFamily="34" charset="0"/>
              </a:rPr>
              <a:t>Infects</a:t>
            </a:r>
            <a:endParaRPr lang="en-US" sz="2400" dirty="0">
              <a:latin typeface="Gill Sans MT" panose="020B0502020104020203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297735" y="4494175"/>
            <a:ext cx="1692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Gill Sans MT" panose="020B0502020104020203" pitchFamily="34" charset="0"/>
              </a:rPr>
              <a:t>Propagates</a:t>
            </a:r>
            <a:endParaRPr lang="en-US" sz="2400" dirty="0">
              <a:latin typeface="Gill Sans MT" panose="020B0502020104020203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177659" y="4739149"/>
            <a:ext cx="1276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Gill Sans MT" panose="020B0502020104020203" pitchFamily="34" charset="0"/>
              </a:rPr>
              <a:t>Reveals</a:t>
            </a:r>
            <a:endParaRPr lang="en-US" sz="2400" dirty="0">
              <a:latin typeface="Gill Sans MT" panose="020B0502020104020203" pitchFamily="34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5877870" y="3276897"/>
            <a:ext cx="1959843" cy="992722"/>
          </a:xfrm>
          <a:prstGeom prst="ellipse">
            <a:avLst/>
          </a:prstGeom>
          <a:solidFill>
            <a:schemeClr val="tx2">
              <a:lumMod val="75000"/>
              <a:alpha val="28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FFFF"/>
                </a:solidFill>
              </a:rPr>
              <a:t>Incorrect Final State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 Jeff Offutt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13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3039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6604"/>
    </mc:Choice>
    <mc:Fallback xmlns="">
      <p:transition xmlns:p14="http://schemas.microsoft.com/office/powerpoint/2010/main" spd="slow" advTm="15660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8EE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8EE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 animBg="1"/>
      <p:bldP spid="10" grpId="0" animBg="1"/>
      <p:bldP spid="11" grpId="0" animBg="1"/>
      <p:bldP spid="14" grpId="0"/>
      <p:bldP spid="15" grpId="0" animBg="1"/>
      <p:bldP spid="16" grpId="0" animBg="1"/>
      <p:bldP spid="29" grpId="0"/>
      <p:bldP spid="31" grpId="0"/>
      <p:bldP spid="32" grpId="0"/>
      <p:bldP spid="33" grpId="0"/>
      <p:bldP spid="41" grpId="0" animBg="1"/>
      <p:bldP spid="41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Oracle Problem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C9CB03-E83B-49A3-95A8-3CE1C35F1E70}" type="slidenum">
              <a:rPr lang="zh-CN" altLang="en-US" smtClean="0"/>
              <a:pPr>
                <a:defRPr/>
              </a:pPr>
              <a:t>14</a:t>
            </a:fld>
            <a:endParaRPr lang="en-US" altLang="zh-CN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1143008" y="914390"/>
            <a:ext cx="6833920" cy="1371617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dirty="0" smtClean="0">
                <a:latin typeface="Gill Sans MT" panose="020B0502020104020203" pitchFamily="34" charset="0"/>
              </a:rPr>
              <a:t>An automated test must check whether the behavior was correct</a:t>
            </a:r>
          </a:p>
          <a:p>
            <a:pPr algn="ctr"/>
            <a:r>
              <a:rPr lang="en-US" dirty="0">
                <a:latin typeface="Gill Sans MT" panose="020B0502020104020203" pitchFamily="34" charset="0"/>
              </a:rPr>
              <a:t>(</a:t>
            </a:r>
            <a:r>
              <a:rPr lang="en-US" i="1" dirty="0" smtClean="0">
                <a:latin typeface="Gill Sans MT" panose="020B0502020104020203" pitchFamily="34" charset="0"/>
              </a:rPr>
              <a:t>assertions in </a:t>
            </a:r>
            <a:r>
              <a:rPr lang="en-US" i="1" dirty="0" err="1" smtClean="0">
                <a:latin typeface="Gill Sans MT" panose="020B0502020104020203" pitchFamily="34" charset="0"/>
              </a:rPr>
              <a:t>Junit</a:t>
            </a:r>
            <a:r>
              <a:rPr lang="en-US" dirty="0" smtClean="0">
                <a:latin typeface="Gill Sans MT" panose="020B0502020104020203" pitchFamily="34" charset="0"/>
              </a:rPr>
              <a:t>)</a:t>
            </a:r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168441" y="2481852"/>
            <a:ext cx="7988970" cy="878297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latin typeface="Gill Sans MT" panose="020B0502020104020203" pitchFamily="34" charset="0"/>
              </a:rPr>
              <a:t>How much of the program state </a:t>
            </a:r>
            <a:r>
              <a:rPr lang="en-US" sz="2800" dirty="0" smtClean="0">
                <a:latin typeface="Gill Sans MT" panose="020B0502020104020203" pitchFamily="34" charset="0"/>
              </a:rPr>
              <a:t>should be checked ?</a:t>
            </a:r>
          </a:p>
          <a:p>
            <a:r>
              <a:rPr lang="en-US" sz="2800" dirty="0" smtClean="0">
                <a:latin typeface="Gill Sans MT" panose="020B0502020104020203" pitchFamily="34" charset="0"/>
              </a:rPr>
              <a:t>(That is, which </a:t>
            </a:r>
            <a:r>
              <a:rPr lang="en-US" sz="2800" dirty="0">
                <a:latin typeface="Gill Sans MT" panose="020B0502020104020203" pitchFamily="34" charset="0"/>
              </a:rPr>
              <a:t>variables </a:t>
            </a:r>
            <a:r>
              <a:rPr lang="en-US" sz="2800" dirty="0" smtClean="0">
                <a:latin typeface="Gill Sans MT" panose="020B0502020104020203" pitchFamily="34" charset="0"/>
              </a:rPr>
              <a:t>?)</a:t>
            </a:r>
            <a:endParaRPr lang="en-US" sz="2800" dirty="0">
              <a:latin typeface="Gill Sans MT" panose="020B0502020104020203" pitchFamily="34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2201779" y="5414208"/>
            <a:ext cx="5642809" cy="120316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How often should state be checked ?</a:t>
            </a:r>
          </a:p>
          <a:p>
            <a:pPr marL="274320" indent="-274320">
              <a:buFont typeface="Arial" panose="020B0604020202020204" pitchFamily="34" charset="0"/>
              <a:buChar char="•"/>
            </a:pPr>
            <a:r>
              <a:rPr lang="en-US" dirty="0" smtClean="0">
                <a:latin typeface="Gill Sans MT" panose="020B0502020104020203" pitchFamily="34" charset="0"/>
              </a:rPr>
              <a:t>Once at end of test ?</a:t>
            </a:r>
          </a:p>
          <a:p>
            <a:pPr marL="274320" indent="-274320">
              <a:buFont typeface="Arial" panose="020B0604020202020204" pitchFamily="34" charset="0"/>
              <a:buChar char="•"/>
            </a:pPr>
            <a:r>
              <a:rPr lang="en-US" dirty="0" smtClean="0">
                <a:latin typeface="Gill Sans MT" panose="020B0502020104020203" pitchFamily="34" charset="0"/>
              </a:rPr>
              <a:t>After every transition ?</a:t>
            </a:r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818148" y="3555994"/>
            <a:ext cx="5486400" cy="1662368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More checking adds more cost</a:t>
            </a:r>
          </a:p>
          <a:p>
            <a:pPr marL="274320" indent="-274320">
              <a:buFont typeface="Arial" panose="020B0604020202020204" pitchFamily="34" charset="0"/>
              <a:buChar char="•"/>
            </a:pPr>
            <a:r>
              <a:rPr lang="en-US" dirty="0" smtClean="0">
                <a:latin typeface="Gill Sans MT" panose="020B0502020104020203" pitchFamily="34" charset="0"/>
              </a:rPr>
              <a:t>Method return values ?</a:t>
            </a:r>
          </a:p>
          <a:p>
            <a:pPr marL="274320" indent="-274320">
              <a:buFont typeface="Arial" panose="020B0604020202020204" pitchFamily="34" charset="0"/>
              <a:buChar char="•"/>
            </a:pPr>
            <a:r>
              <a:rPr lang="en-US" dirty="0" smtClean="0">
                <a:latin typeface="Gill Sans MT" panose="020B0502020104020203" pitchFamily="34" charset="0"/>
              </a:rPr>
              <a:t>Method parameters ?</a:t>
            </a:r>
          </a:p>
          <a:p>
            <a:pPr marL="274320" indent="-274320">
              <a:buFont typeface="Arial" panose="020B0604020202020204" pitchFamily="34" charset="0"/>
              <a:buChar char="•"/>
            </a:pPr>
            <a:r>
              <a:rPr lang="en-US" dirty="0" smtClean="0">
                <a:latin typeface="Gill Sans MT" panose="020B0502020104020203" pitchFamily="34" charset="0"/>
              </a:rPr>
              <a:t>Global variables ?</a:t>
            </a:r>
            <a:endParaRPr lang="en-US" sz="20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983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Oracle Strategies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0F80E7-B056-4C76-86F1-135BF336DD8E}" type="slidenum">
              <a:rPr lang="zh-CN" altLang="en-US" smtClean="0"/>
              <a:pPr>
                <a:defRPr/>
              </a:pPr>
              <a:t>15</a:t>
            </a:fld>
            <a:endParaRPr lang="en-US" altLang="zh-CN"/>
          </a:p>
        </p:txBody>
      </p:sp>
      <p:sp>
        <p:nvSpPr>
          <p:cNvPr id="5" name="TextBox 4"/>
          <p:cNvSpPr txBox="1"/>
          <p:nvPr/>
        </p:nvSpPr>
        <p:spPr>
          <a:xfrm>
            <a:off x="166038" y="4300424"/>
            <a:ext cx="104387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NOS</a:t>
            </a:r>
          </a:p>
          <a:p>
            <a:pPr algn="ctr"/>
            <a:r>
              <a:rPr lang="en-US" dirty="0" smtClean="0">
                <a:latin typeface="Gill Sans MT" panose="020B0502020104020203" pitchFamily="34" charset="0"/>
              </a:rPr>
              <a:t>null</a:t>
            </a:r>
          </a:p>
          <a:p>
            <a:pPr algn="ctr"/>
            <a:r>
              <a:rPr lang="en-US" dirty="0" smtClean="0">
                <a:latin typeface="Gill Sans MT" panose="020B0502020104020203" pitchFamily="34" charset="0"/>
              </a:rPr>
              <a:t>(crash)</a:t>
            </a:r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66499" y="4300424"/>
            <a:ext cx="124437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SIOS</a:t>
            </a:r>
          </a:p>
          <a:p>
            <a:pPr algn="ctr"/>
            <a:r>
              <a:rPr lang="en-US" dirty="0" smtClean="0">
                <a:latin typeface="Gill Sans MT" panose="020B0502020104020203" pitchFamily="34" charset="0"/>
              </a:rPr>
              <a:t>state</a:t>
            </a:r>
          </a:p>
          <a:p>
            <a:pPr algn="ctr"/>
            <a:r>
              <a:rPr lang="en-US" dirty="0" smtClean="0">
                <a:latin typeface="Gill Sans MT" panose="020B0502020104020203" pitchFamily="34" charset="0"/>
              </a:rPr>
              <a:t>invariant</a:t>
            </a:r>
          </a:p>
          <a:p>
            <a:pPr algn="ctr"/>
            <a:r>
              <a:rPr lang="en-US" dirty="0" smtClean="0">
                <a:latin typeface="Gill Sans MT" panose="020B0502020104020203" pitchFamily="34" charset="0"/>
              </a:rPr>
              <a:t>(SI)</a:t>
            </a:r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83493" y="4300424"/>
            <a:ext cx="122982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OS1</a:t>
            </a:r>
          </a:p>
          <a:p>
            <a:pPr algn="ctr"/>
            <a:r>
              <a:rPr lang="en-US" dirty="0" smtClean="0">
                <a:latin typeface="Gill Sans MT" panose="020B0502020104020203" pitchFamily="34" charset="0"/>
              </a:rPr>
              <a:t>SI</a:t>
            </a:r>
          </a:p>
          <a:p>
            <a:pPr algn="ctr"/>
            <a:r>
              <a:rPr lang="en-US" dirty="0">
                <a:latin typeface="Gill Sans MT" panose="020B0502020104020203" pitchFamily="34" charset="0"/>
              </a:rPr>
              <a:t>m</a:t>
            </a:r>
            <a:r>
              <a:rPr lang="en-US" dirty="0" smtClean="0">
                <a:latin typeface="Gill Sans MT" panose="020B0502020104020203" pitchFamily="34" charset="0"/>
              </a:rPr>
              <a:t>ember</a:t>
            </a:r>
          </a:p>
          <a:p>
            <a:pPr algn="ctr"/>
            <a:r>
              <a:rPr lang="en-US" dirty="0" smtClean="0">
                <a:latin typeface="Gill Sans MT" panose="020B0502020104020203" pitchFamily="34" charset="0"/>
              </a:rPr>
              <a:t>objects</a:t>
            </a:r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67369" y="4300424"/>
            <a:ext cx="10986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OS2</a:t>
            </a:r>
          </a:p>
          <a:p>
            <a:pPr algn="ctr"/>
            <a:r>
              <a:rPr lang="en-US" dirty="0" smtClean="0">
                <a:latin typeface="Gill Sans MT" panose="020B0502020104020203" pitchFamily="34" charset="0"/>
              </a:rPr>
              <a:t>SI</a:t>
            </a:r>
          </a:p>
          <a:p>
            <a:pPr algn="ctr"/>
            <a:r>
              <a:rPr lang="en-US" dirty="0" smtClean="0">
                <a:latin typeface="Gill Sans MT" panose="020B0502020104020203" pitchFamily="34" charset="0"/>
              </a:rPr>
              <a:t>returns</a:t>
            </a:r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09122" y="4300424"/>
            <a:ext cx="109863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OS3</a:t>
            </a:r>
          </a:p>
          <a:p>
            <a:pPr algn="ctr"/>
            <a:r>
              <a:rPr lang="en-US" dirty="0" smtClean="0">
                <a:latin typeface="Gill Sans MT" panose="020B0502020104020203" pitchFamily="34" charset="0"/>
              </a:rPr>
              <a:t>SI</a:t>
            </a:r>
          </a:p>
          <a:p>
            <a:pPr algn="ctr"/>
            <a:r>
              <a:rPr lang="en-US" dirty="0" smtClean="0">
                <a:latin typeface="Gill Sans MT" panose="020B0502020104020203" pitchFamily="34" charset="0"/>
              </a:rPr>
              <a:t>objects</a:t>
            </a:r>
          </a:p>
          <a:p>
            <a:pPr algn="ctr"/>
            <a:r>
              <a:rPr lang="en-US" dirty="0" smtClean="0">
                <a:latin typeface="Gill Sans MT" panose="020B0502020104020203" pitchFamily="34" charset="0"/>
              </a:rPr>
              <a:t>returns</a:t>
            </a:r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49785" y="4300424"/>
            <a:ext cx="10791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OS4</a:t>
            </a:r>
          </a:p>
          <a:p>
            <a:pPr algn="ctr"/>
            <a:r>
              <a:rPr lang="en-US" dirty="0" smtClean="0">
                <a:latin typeface="Gill Sans MT" panose="020B0502020104020203" pitchFamily="34" charset="0"/>
              </a:rPr>
              <a:t>SI</a:t>
            </a:r>
          </a:p>
          <a:p>
            <a:pPr algn="ctr"/>
            <a:r>
              <a:rPr lang="en-US" dirty="0" err="1" smtClean="0">
                <a:latin typeface="Gill Sans MT" panose="020B0502020104020203" pitchFamily="34" charset="0"/>
              </a:rPr>
              <a:t>params</a:t>
            </a:r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70955" y="4300424"/>
            <a:ext cx="1098634" cy="1938992"/>
          </a:xfrm>
          <a:prstGeom prst="rect">
            <a:avLst/>
          </a:prstGeom>
          <a:solidFill>
            <a:srgbClr val="000066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OS5</a:t>
            </a:r>
          </a:p>
          <a:p>
            <a:pPr algn="ctr"/>
            <a:r>
              <a:rPr lang="en-US" dirty="0" smtClean="0">
                <a:latin typeface="Gill Sans MT" panose="020B0502020104020203" pitchFamily="34" charset="0"/>
              </a:rPr>
              <a:t>SI</a:t>
            </a:r>
          </a:p>
          <a:p>
            <a:pPr algn="ctr"/>
            <a:r>
              <a:rPr lang="en-US" dirty="0">
                <a:latin typeface="Gill Sans MT" panose="020B0502020104020203" pitchFamily="34" charset="0"/>
              </a:rPr>
              <a:t>o</a:t>
            </a:r>
            <a:r>
              <a:rPr lang="en-US" dirty="0" smtClean="0">
                <a:latin typeface="Gill Sans MT" panose="020B0502020104020203" pitchFamily="34" charset="0"/>
              </a:rPr>
              <a:t>bjects</a:t>
            </a:r>
          </a:p>
          <a:p>
            <a:pPr algn="ctr"/>
            <a:r>
              <a:rPr lang="en-US" dirty="0" smtClean="0">
                <a:latin typeface="Gill Sans MT" panose="020B0502020104020203" pitchFamily="34" charset="0"/>
              </a:rPr>
              <a:t>returns</a:t>
            </a:r>
          </a:p>
          <a:p>
            <a:pPr algn="ctr"/>
            <a:r>
              <a:rPr lang="en-US" dirty="0" err="1" smtClean="0">
                <a:latin typeface="Gill Sans MT" panose="020B0502020104020203" pitchFamily="34" charset="0"/>
              </a:rPr>
              <a:t>params</a:t>
            </a:r>
            <a:endParaRPr lang="en-US" dirty="0">
              <a:latin typeface="Gill Sans MT" panose="020B0502020104020203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60947" y="4114813"/>
            <a:ext cx="8410074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724933" y="3505973"/>
            <a:ext cx="16896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Gill Sans MT" panose="020B0502020104020203" pitchFamily="34" charset="0"/>
              </a:rPr>
              <a:t>precision</a:t>
            </a:r>
            <a:endParaRPr lang="en-US" sz="3200" dirty="0">
              <a:latin typeface="Gill Sans MT" panose="020B0502020104020203" pitchFamily="34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1848853" y="1058779"/>
            <a:ext cx="0" cy="288759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310664" y="1170870"/>
            <a:ext cx="340903" cy="27755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60000"/>
              </a:lnSpc>
            </a:pPr>
            <a:r>
              <a:rPr lang="en-US" sz="3200" dirty="0" smtClean="0">
                <a:latin typeface="Gill Sans MT" panose="020B0502020104020203" pitchFamily="34" charset="0"/>
              </a:rPr>
              <a:t>f </a:t>
            </a:r>
            <a:r>
              <a:rPr lang="en-US" sz="3200" dirty="0" err="1" smtClean="0">
                <a:latin typeface="Gill Sans MT" panose="020B0502020104020203" pitchFamily="34" charset="0"/>
              </a:rPr>
              <a:t>requency</a:t>
            </a:r>
            <a:endParaRPr lang="en-US" sz="3200" dirty="0">
              <a:latin typeface="Gill Sans MT" panose="020B0502020104020203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75596" y="2591849"/>
            <a:ext cx="30316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Once at end of test</a:t>
            </a:r>
            <a:endParaRPr lang="en-US" sz="2800" dirty="0">
              <a:latin typeface="Gill Sans MT" panose="020B0502020104020203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75596" y="1541097"/>
            <a:ext cx="31983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After each transition</a:t>
            </a:r>
            <a:endParaRPr lang="en-US" sz="2800" dirty="0">
              <a:latin typeface="Gill Sans MT" panose="020B0502020104020203" pitchFamily="34" charset="0"/>
            </a:endParaRPr>
          </a:p>
        </p:txBody>
      </p:sp>
      <p:cxnSp>
        <p:nvCxnSpPr>
          <p:cNvPr id="24" name="Straight Connector 23"/>
          <p:cNvCxnSpPr>
            <a:endCxn id="5" idx="0"/>
          </p:cNvCxnSpPr>
          <p:nvPr/>
        </p:nvCxnSpPr>
        <p:spPr>
          <a:xfrm>
            <a:off x="687976" y="4114813"/>
            <a:ext cx="0" cy="18561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6" idx="0"/>
          </p:cNvCxnSpPr>
          <p:nvPr/>
        </p:nvCxnSpPr>
        <p:spPr>
          <a:xfrm>
            <a:off x="1988687" y="4114813"/>
            <a:ext cx="2" cy="18561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endCxn id="7" idx="0"/>
          </p:cNvCxnSpPr>
          <p:nvPr/>
        </p:nvCxnSpPr>
        <p:spPr>
          <a:xfrm>
            <a:off x="3398404" y="4114813"/>
            <a:ext cx="1" cy="18561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8" idx="0"/>
          </p:cNvCxnSpPr>
          <p:nvPr/>
        </p:nvCxnSpPr>
        <p:spPr>
          <a:xfrm>
            <a:off x="4716686" y="4114813"/>
            <a:ext cx="0" cy="18561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endCxn id="9" idx="0"/>
          </p:cNvCxnSpPr>
          <p:nvPr/>
        </p:nvCxnSpPr>
        <p:spPr>
          <a:xfrm>
            <a:off x="5958439" y="4114813"/>
            <a:ext cx="0" cy="18561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10" idx="0"/>
          </p:cNvCxnSpPr>
          <p:nvPr/>
        </p:nvCxnSpPr>
        <p:spPr>
          <a:xfrm>
            <a:off x="7189355" y="4114813"/>
            <a:ext cx="1" cy="18561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11" idx="0"/>
          </p:cNvCxnSpPr>
          <p:nvPr/>
        </p:nvCxnSpPr>
        <p:spPr>
          <a:xfrm>
            <a:off x="8420271" y="4114813"/>
            <a:ext cx="1" cy="18561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endCxn id="19" idx="1"/>
          </p:cNvCxnSpPr>
          <p:nvPr/>
        </p:nvCxnSpPr>
        <p:spPr>
          <a:xfrm>
            <a:off x="1848853" y="2853459"/>
            <a:ext cx="22674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endCxn id="20" idx="1"/>
          </p:cNvCxnSpPr>
          <p:nvPr/>
        </p:nvCxnSpPr>
        <p:spPr>
          <a:xfrm>
            <a:off x="1848853" y="1802707"/>
            <a:ext cx="22674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2207949" y="5883443"/>
            <a:ext cx="4313172" cy="372979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Gill Sans MT" panose="020B0502020104020203" pitchFamily="34" charset="0"/>
              </a:rPr>
              <a:t>Can be created from mappings</a:t>
            </a:r>
            <a:endParaRPr lang="en-US" dirty="0">
              <a:latin typeface="Gill Sans MT" panose="020B0502020104020203" pitchFamily="34" charset="0"/>
            </a:endParaRPr>
          </a:p>
        </p:txBody>
      </p:sp>
      <p:cxnSp>
        <p:nvCxnSpPr>
          <p:cNvPr id="46" name="Elbow Connector 45"/>
          <p:cNvCxnSpPr>
            <a:stCxn id="6" idx="2"/>
            <a:endCxn id="44" idx="1"/>
          </p:cNvCxnSpPr>
          <p:nvPr/>
        </p:nvCxnSpPr>
        <p:spPr>
          <a:xfrm rot="16200000" flipH="1">
            <a:off x="1998395" y="5860378"/>
            <a:ext cx="199849" cy="219260"/>
          </a:xfrm>
          <a:prstGeom prst="bentConnector2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93971" y="6116306"/>
            <a:ext cx="1094718" cy="372979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Gill Sans MT" panose="020B0502020104020203" pitchFamily="34" charset="0"/>
              </a:rPr>
              <a:t>Free</a:t>
            </a:r>
            <a:endParaRPr lang="en-US" dirty="0">
              <a:latin typeface="Gill Sans MT" panose="020B0502020104020203" pitchFamily="34" charset="0"/>
            </a:endParaRPr>
          </a:p>
        </p:txBody>
      </p:sp>
      <p:cxnSp>
        <p:nvCxnSpPr>
          <p:cNvPr id="48" name="Elbow Connector 47"/>
          <p:cNvCxnSpPr>
            <a:stCxn id="5" idx="2"/>
            <a:endCxn id="47" idx="1"/>
          </p:cNvCxnSpPr>
          <p:nvPr/>
        </p:nvCxnSpPr>
        <p:spPr>
          <a:xfrm rot="16200000" flipH="1">
            <a:off x="389952" y="5798776"/>
            <a:ext cx="802043" cy="205995"/>
          </a:xfrm>
          <a:prstGeom prst="bentConnector2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ight Brace 52"/>
          <p:cNvSpPr/>
          <p:nvPr/>
        </p:nvSpPr>
        <p:spPr>
          <a:xfrm rot="16523843">
            <a:off x="5663596" y="752381"/>
            <a:ext cx="766679" cy="5273647"/>
          </a:xfrm>
          <a:prstGeom prst="rightBrace">
            <a:avLst>
              <a:gd name="adj1" fmla="val 8333"/>
              <a:gd name="adj2" fmla="val 50165"/>
            </a:avLst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 rot="339070">
            <a:off x="5117120" y="2650605"/>
            <a:ext cx="3473557" cy="372979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Gill Sans MT" panose="020B0502020104020203" pitchFamily="34" charset="0"/>
              </a:rPr>
              <a:t>Requires analysis by tester</a:t>
            </a:r>
            <a:endParaRPr lang="en-US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849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7" grpId="0" animBg="1"/>
      <p:bldP spid="53" grpId="0" animBg="1"/>
      <p:bldP spid="5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53" y="-1"/>
            <a:ext cx="8085104" cy="1696449"/>
          </a:xfrm>
        </p:spPr>
        <p:txBody>
          <a:bodyPr/>
          <a:lstStyle/>
          <a:p>
            <a:r>
              <a:rPr lang="en-US" dirty="0" smtClean="0"/>
              <a:t>Empirical Evaluation of Test Oracle Strategies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C9CB03-E83B-49A3-95A8-3CE1C35F1E70}" type="slidenum">
              <a:rPr lang="zh-CN" altLang="en-US" smtClean="0"/>
              <a:pPr>
                <a:defRPr/>
              </a:pPr>
              <a:t>16</a:t>
            </a:fld>
            <a:endParaRPr lang="en-US" altLang="zh-CN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252666" y="1479878"/>
            <a:ext cx="8618620" cy="1395668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dirty="0" smtClean="0">
                <a:latin typeface="Gill Sans MT" panose="020B0502020104020203" pitchFamily="34" charset="0"/>
              </a:rPr>
              <a:t>Do more precise </a:t>
            </a:r>
            <a:r>
              <a:rPr lang="en-US" sz="3200" dirty="0" err="1" smtClean="0">
                <a:latin typeface="Gill Sans MT" panose="020B0502020104020203" pitchFamily="34" charset="0"/>
              </a:rPr>
              <a:t>OSes</a:t>
            </a:r>
            <a:r>
              <a:rPr lang="en-US" sz="3200" dirty="0" smtClean="0">
                <a:latin typeface="Gill Sans MT" panose="020B0502020104020203" pitchFamily="34" charset="0"/>
              </a:rPr>
              <a:t> reveal more failures ?</a:t>
            </a:r>
          </a:p>
          <a:p>
            <a:pPr algn="ctr"/>
            <a:r>
              <a:rPr lang="en-US" sz="3200" dirty="0" smtClean="0">
                <a:latin typeface="Gill Sans MT" panose="020B0502020104020203" pitchFamily="34" charset="0"/>
              </a:rPr>
              <a:t>Do more frequent checks reveal more failures ?</a:t>
            </a:r>
            <a:endParaRPr lang="en-US" sz="3200" dirty="0">
              <a:latin typeface="Gill Sans MT" panose="020B0502020104020203" pitchFamily="34" charset="0"/>
            </a:endParaRPr>
          </a:p>
          <a:p>
            <a:pPr algn="ctr"/>
            <a:r>
              <a:rPr lang="en-US" sz="3200" dirty="0" smtClean="0">
                <a:latin typeface="Gill Sans MT" panose="020B0502020104020203" pitchFamily="34" charset="0"/>
              </a:rPr>
              <a:t>Which OS balances cost and effectiveness ?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2755233" y="2995863"/>
            <a:ext cx="6256420" cy="1588168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1" dirty="0" smtClean="0">
                <a:latin typeface="Gill Sans MT" panose="020B0502020104020203" pitchFamily="34" charset="0"/>
              </a:rPr>
              <a:t>Subjects</a:t>
            </a:r>
            <a:endParaRPr lang="en-US" b="1" dirty="0" smtClean="0">
              <a:latin typeface="Gill Sans MT" panose="020B0502020104020203" pitchFamily="34" charset="0"/>
            </a:endParaRPr>
          </a:p>
          <a:p>
            <a:pPr marL="274320" indent="-274320">
              <a:buFont typeface="Arial" panose="020B0604020202020204" pitchFamily="34" charset="0"/>
              <a:buChar char="•"/>
            </a:pPr>
            <a:r>
              <a:rPr lang="en-US" dirty="0" smtClean="0">
                <a:latin typeface="Gill Sans MT" panose="020B0502020104020203" pitchFamily="34" charset="0"/>
              </a:rPr>
              <a:t>16 Java programs &amp; UML </a:t>
            </a:r>
            <a:r>
              <a:rPr lang="en-US" dirty="0" err="1" smtClean="0">
                <a:latin typeface="Gill Sans MT" panose="020B0502020104020203" pitchFamily="34" charset="0"/>
              </a:rPr>
              <a:t>statecharts</a:t>
            </a:r>
            <a:endParaRPr lang="en-US" dirty="0" smtClean="0">
              <a:latin typeface="Gill Sans MT" panose="020B0502020104020203" pitchFamily="34" charset="0"/>
            </a:endParaRPr>
          </a:p>
          <a:p>
            <a:pPr marL="274320" indent="-274320">
              <a:buFont typeface="Arial" panose="020B0604020202020204" pitchFamily="34" charset="0"/>
              <a:buChar char="•"/>
            </a:pPr>
            <a:r>
              <a:rPr lang="en-US" dirty="0" smtClean="0">
                <a:latin typeface="Gill Sans MT" panose="020B0502020104020203" pitchFamily="34" charset="0"/>
              </a:rPr>
              <a:t>24 test sets for each OS for edge coverage</a:t>
            </a:r>
          </a:p>
          <a:p>
            <a:pPr marL="274320" indent="-274320">
              <a:buFont typeface="Arial" panose="020B0604020202020204" pitchFamily="34" charset="0"/>
              <a:buChar char="•"/>
            </a:pPr>
            <a:r>
              <a:rPr lang="en-US" dirty="0" smtClean="0">
                <a:latin typeface="Gill Sans MT" panose="020B0502020104020203" pitchFamily="34" charset="0"/>
              </a:rPr>
              <a:t>9627 faults (mutants) generated using </a:t>
            </a:r>
            <a:r>
              <a:rPr lang="en-US" dirty="0" err="1" smtClean="0">
                <a:latin typeface="Gill Sans MT" panose="020B0502020104020203" pitchFamily="34" charset="0"/>
              </a:rPr>
              <a:t>muJava</a:t>
            </a:r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601578" y="4704346"/>
            <a:ext cx="5297904" cy="1925058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1" dirty="0" smtClean="0">
                <a:latin typeface="Gill Sans MT" panose="020B0502020104020203" pitchFamily="34" charset="0"/>
              </a:rPr>
              <a:t>Experimental Variables</a:t>
            </a:r>
          </a:p>
          <a:p>
            <a:pPr marL="274320" indent="-274320">
              <a:buFont typeface="Arial" panose="020B0604020202020204" pitchFamily="34" charset="0"/>
              <a:buChar char="•"/>
            </a:pPr>
            <a:r>
              <a:rPr lang="en-US" dirty="0" smtClean="0">
                <a:latin typeface="Gill Sans MT" panose="020B0502020104020203" pitchFamily="34" charset="0"/>
              </a:rPr>
              <a:t>Independent : 13 oracle strategies</a:t>
            </a:r>
          </a:p>
          <a:p>
            <a:pPr marL="274320" indent="-274320">
              <a:buFont typeface="Arial" panose="020B0604020202020204" pitchFamily="34" charset="0"/>
              <a:buChar char="•"/>
            </a:pPr>
            <a:r>
              <a:rPr lang="en-US" dirty="0" smtClean="0">
                <a:latin typeface="Gill Sans MT" panose="020B0502020104020203" pitchFamily="34" charset="0"/>
              </a:rPr>
              <a:t>Dependent 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latin typeface="Gill Sans MT" panose="020B0502020104020203" pitchFamily="34" charset="0"/>
              </a:rPr>
              <a:t>Cost (number of assertions)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latin typeface="Gill Sans MT" panose="020B0502020104020203" pitchFamily="34" charset="0"/>
              </a:rPr>
              <a:t>Faults revealed</a:t>
            </a:r>
            <a:endParaRPr lang="en-US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088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Precision—% Faults Revealed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0F80E7-B056-4C76-86F1-135BF336DD8E}" type="slidenum">
              <a:rPr lang="zh-CN" altLang="en-US" smtClean="0"/>
              <a:pPr>
                <a:defRPr/>
              </a:pPr>
              <a:t>17</a:t>
            </a:fld>
            <a:endParaRPr lang="en-US" altLang="zh-CN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729093499"/>
              </p:ext>
            </p:extLst>
          </p:nvPr>
        </p:nvGraphicFramePr>
        <p:xfrm>
          <a:off x="914838" y="1285546"/>
          <a:ext cx="73152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60933" y="964750"/>
            <a:ext cx="84230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28,881,000 tests executed </a:t>
            </a:r>
            <a:r>
              <a:rPr lang="en-US" dirty="0" smtClean="0">
                <a:latin typeface="Gill Sans MT" panose="020B0502020104020203" pitchFamily="34" charset="0"/>
              </a:rPr>
              <a:t>(12 </a:t>
            </a:r>
            <a:r>
              <a:rPr lang="en-US" dirty="0" err="1" smtClean="0">
                <a:latin typeface="Gill Sans MT" panose="020B0502020104020203" pitchFamily="34" charset="0"/>
              </a:rPr>
              <a:t>OSes</a:t>
            </a:r>
            <a:r>
              <a:rPr lang="en-US" dirty="0">
                <a:latin typeface="Gill Sans MT" panose="020B0502020104020203" pitchFamily="34" charset="0"/>
              </a:rPr>
              <a:t> </a:t>
            </a:r>
            <a:r>
              <a:rPr lang="en-US" dirty="0" smtClean="0">
                <a:latin typeface="Gill Sans MT" panose="020B0502020104020203" pitchFamily="34" charset="0"/>
              </a:rPr>
              <a:t>* 250 tests * 9627 faults)</a:t>
            </a:r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289196" y="5349546"/>
            <a:ext cx="8566484" cy="1015663"/>
          </a:xfrm>
          <a:prstGeom prst="rect">
            <a:avLst/>
          </a:prstGeom>
          <a:gradFill flip="none" rotWithShape="1">
            <a:gsLst>
              <a:gs pos="15000">
                <a:schemeClr val="bg1">
                  <a:lumMod val="75000"/>
                </a:schemeClr>
              </a:gs>
              <a:gs pos="47000">
                <a:schemeClr val="bg1">
                  <a:lumMod val="60000"/>
                  <a:lumOff val="40000"/>
                </a:schemeClr>
              </a:gs>
              <a:gs pos="96000">
                <a:schemeClr val="bg1">
                  <a:lumMod val="75000"/>
                </a:schemeClr>
              </a:gs>
            </a:gsLst>
            <a:lin ang="5400000" scaled="0"/>
            <a:tileRect/>
          </a:gradFill>
          <a:ln w="1905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anose="020B0502020104020203" pitchFamily="34" charset="0"/>
                <a:ea typeface="宋体" charset="-122"/>
              </a:rPr>
              <a:t>More precise </a:t>
            </a:r>
            <a:r>
              <a:rPr lang="en-US" altLang="zh-CN" sz="32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anose="020B0502020104020203" pitchFamily="34" charset="0"/>
                <a:ea typeface="宋体" charset="-122"/>
              </a:rPr>
              <a:t>OSes</a:t>
            </a:r>
            <a:r>
              <a:rPr lang="en-US" altLang="zh-CN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anose="020B0502020104020203" pitchFamily="34" charset="0"/>
                <a:ea typeface="宋体" charset="-122"/>
              </a:rPr>
              <a:t> are not always more effective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Gill Sans MT" panose="020B0502020104020203" pitchFamily="34" charset="0"/>
                <a:ea typeface="宋体" charset="-122"/>
              </a:rPr>
              <a:t>One-tailed Wilcoxon  signed-rank test</a:t>
            </a:r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  <a:latin typeface="Gill Sans MT" panose="020B0502020104020203" pitchFamily="34" charset="0"/>
              <a:ea typeface="宋体" charset="-122"/>
            </a:endParaRPr>
          </a:p>
        </p:txBody>
      </p:sp>
      <p:sp>
        <p:nvSpPr>
          <p:cNvPr id="5" name="Oval 4"/>
          <p:cNvSpPr/>
          <p:nvPr/>
        </p:nvSpPr>
        <p:spPr>
          <a:xfrm>
            <a:off x="1419725" y="3248526"/>
            <a:ext cx="1082843" cy="61361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245893" y="2081464"/>
            <a:ext cx="6609787" cy="74194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927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5" grpId="0" animBg="1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Frequency—% Faults Revealed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0F80E7-B056-4C76-86F1-135BF336DD8E}" type="slidenum">
              <a:rPr lang="zh-CN" altLang="en-US" smtClean="0"/>
              <a:pPr>
                <a:defRPr/>
              </a:pPr>
              <a:t>18</a:t>
            </a:fld>
            <a:endParaRPr lang="en-US" altLang="zh-CN"/>
          </a:p>
        </p:txBody>
      </p:sp>
      <p:graphicFrame>
        <p:nvGraphicFramePr>
          <p:cNvPr id="5" name="图表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795728"/>
              </p:ext>
            </p:extLst>
          </p:nvPr>
        </p:nvGraphicFramePr>
        <p:xfrm>
          <a:off x="377442" y="1279728"/>
          <a:ext cx="8373291" cy="4523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69217" y="891431"/>
            <a:ext cx="81897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anose="020B0502020104020203" pitchFamily="34" charset="0"/>
              </a:rPr>
              <a:t>Checking after each transition vs. checking at the end of the test</a:t>
            </a:r>
            <a:endParaRPr lang="en-US" sz="2000" dirty="0">
              <a:latin typeface="Gill Sans MT" panose="020B0502020104020203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89196" y="5592900"/>
            <a:ext cx="8566484" cy="1015663"/>
          </a:xfrm>
          <a:prstGeom prst="rect">
            <a:avLst/>
          </a:prstGeom>
          <a:gradFill flip="none" rotWithShape="1">
            <a:gsLst>
              <a:gs pos="15000">
                <a:schemeClr val="bg1">
                  <a:lumMod val="75000"/>
                </a:schemeClr>
              </a:gs>
              <a:gs pos="47000">
                <a:schemeClr val="bg1">
                  <a:lumMod val="60000"/>
                  <a:lumOff val="40000"/>
                </a:schemeClr>
              </a:gs>
              <a:gs pos="96000">
                <a:schemeClr val="bg1">
                  <a:lumMod val="75000"/>
                </a:schemeClr>
              </a:gs>
            </a:gsLst>
            <a:lin ang="5400000" scaled="0"/>
            <a:tileRect/>
          </a:gradFill>
          <a:ln w="1905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anose="020B0502020104020203" pitchFamily="34" charset="0"/>
                <a:ea typeface="宋体" charset="-122"/>
              </a:rPr>
              <a:t>Multiple checks is not significantly more effective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Gill Sans MT" panose="020B0502020104020203" pitchFamily="34" charset="0"/>
                <a:ea typeface="宋体" charset="-122"/>
              </a:rPr>
              <a:t>One-tailed Wilcoxon signed-rank test</a:t>
            </a:r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  <a:latin typeface="Gill Sans MT" panose="020B0502020104020203" pitchFamily="34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92041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Oracle Strategy Findings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0F80E7-B056-4C76-86F1-135BF336DD8E}" type="slidenum">
              <a:rPr lang="zh-CN" altLang="en-US" smtClean="0"/>
              <a:pPr>
                <a:defRPr/>
              </a:pPr>
              <a:t>19</a:t>
            </a:fld>
            <a:endParaRPr lang="en-US" altLang="zh-CN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684416" y="1095501"/>
            <a:ext cx="5762145" cy="1077218"/>
          </a:xfrm>
          <a:prstGeom prst="rect">
            <a:avLst/>
          </a:prstGeom>
          <a:gradFill flip="none" rotWithShape="1">
            <a:gsLst>
              <a:gs pos="15000">
                <a:schemeClr val="bg1">
                  <a:lumMod val="75000"/>
                </a:schemeClr>
              </a:gs>
              <a:gs pos="47000">
                <a:schemeClr val="bg1">
                  <a:lumMod val="60000"/>
                  <a:lumOff val="40000"/>
                </a:schemeClr>
              </a:gs>
              <a:gs pos="96000">
                <a:schemeClr val="bg1">
                  <a:lumMod val="75000"/>
                </a:schemeClr>
              </a:gs>
            </a:gsLst>
            <a:lin ang="5400000" scaled="0"/>
            <a:tileRect/>
          </a:gradFill>
          <a:ln w="1905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zh-CN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anose="020B0502020104020203" pitchFamily="34" charset="0"/>
                <a:ea typeface="宋体" charset="-122"/>
              </a:rPr>
              <a:t>NOS is useless—wastes almost half of testing effort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40625" y="3125521"/>
            <a:ext cx="8662742" cy="2616101"/>
          </a:xfrm>
          <a:prstGeom prst="rect">
            <a:avLst/>
          </a:prstGeom>
          <a:gradFill flip="none" rotWithShape="1">
            <a:gsLst>
              <a:gs pos="15000">
                <a:schemeClr val="bg1">
                  <a:lumMod val="75000"/>
                </a:schemeClr>
              </a:gs>
              <a:gs pos="47000">
                <a:schemeClr val="bg1">
                  <a:lumMod val="60000"/>
                  <a:lumOff val="40000"/>
                </a:schemeClr>
              </a:gs>
              <a:gs pos="96000">
                <a:schemeClr val="bg1">
                  <a:lumMod val="75000"/>
                </a:schemeClr>
              </a:gs>
            </a:gsLst>
            <a:lin ang="5400000" scaled="0"/>
            <a:tileRect/>
          </a:gradFill>
          <a:ln w="1905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zh-CN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anose="020B0502020104020203" pitchFamily="34" charset="0"/>
                <a:ea typeface="宋体" charset="-122"/>
              </a:rPr>
              <a:t>The most cost-effective choice is to check the state invariants once at the end of the tests (SIOS)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altLang="zh-CN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anose="020B0502020104020203" pitchFamily="34" charset="0"/>
                <a:ea typeface="宋体" charset="-122"/>
              </a:rPr>
              <a:t>Only one check needed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altLang="zh-CN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anose="020B0502020104020203" pitchFamily="34" charset="0"/>
                <a:ea typeface="宋体" charset="-122"/>
              </a:rPr>
              <a:t>Can be partially derived automatically from the model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35230" y="6108929"/>
            <a:ext cx="29219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ill Sans MT" panose="020B0502020104020203" pitchFamily="34" charset="0"/>
              </a:rPr>
              <a:t>Joint work with Dr. Nan Li</a:t>
            </a:r>
            <a:endParaRPr lang="en-US" sz="20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88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C9CB03-E83B-49A3-95A8-3CE1C35F1E70}" type="slidenum">
              <a:rPr lang="zh-CN" altLang="en-US" smtClean="0"/>
              <a:pPr>
                <a:defRPr/>
              </a:pPr>
              <a:t>2</a:t>
            </a:fld>
            <a:endParaRPr lang="en-US" altLang="zh-CN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83060" y="1452852"/>
            <a:ext cx="8377881" cy="232506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kern="0" dirty="0" smtClean="0">
                <a:latin typeface="Comic Sans MS" pitchFamily="66" charset="0"/>
              </a:rPr>
              <a:t>Overview of Model-Based Testing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kern="0" dirty="0" smtClean="0">
                <a:latin typeface="Comic Sans MS" pitchFamily="66" charset="0"/>
              </a:rPr>
              <a:t>The Mapping Problem</a:t>
            </a:r>
          </a:p>
          <a:p>
            <a:pPr marL="514350" indent="-514350">
              <a:buFont typeface="+mj-lt"/>
              <a:buAutoNum type="arabicPeriod"/>
            </a:pPr>
            <a:r>
              <a:rPr lang="en-US" kern="0" dirty="0" smtClean="0">
                <a:latin typeface="Comic Sans MS" pitchFamily="66" charset="0"/>
              </a:rPr>
              <a:t>The Test Oracle Problem</a:t>
            </a:r>
          </a:p>
          <a:p>
            <a:pPr marL="514350" indent="-514350">
              <a:buFont typeface="+mj-lt"/>
              <a:buAutoNum type="arabicPeriod"/>
            </a:pPr>
            <a:r>
              <a:rPr lang="en-US" kern="0" dirty="0" smtClean="0">
                <a:latin typeface="Comic Sans MS" pitchFamily="66" charset="0"/>
              </a:rPr>
              <a:t>Summary &amp; Conclusions</a:t>
            </a:r>
            <a:endParaRPr lang="en-US" kern="0" dirty="0">
              <a:latin typeface="Comic Sans MS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2859" y="1510301"/>
            <a:ext cx="6294825" cy="421240"/>
          </a:xfrm>
          <a:prstGeom prst="rect">
            <a:avLst/>
          </a:prstGeom>
          <a:solidFill>
            <a:srgbClr val="FFFF00">
              <a:alpha val="49020"/>
            </a:srgbClr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568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C9CB03-E83B-49A3-95A8-3CE1C35F1E70}" type="slidenum">
              <a:rPr lang="zh-CN" altLang="en-US" smtClean="0"/>
              <a:pPr>
                <a:defRPr/>
              </a:pPr>
              <a:t>20</a:t>
            </a:fld>
            <a:endParaRPr lang="en-US" altLang="zh-CN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83060" y="1452852"/>
            <a:ext cx="8377881" cy="232506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kern="0" dirty="0" smtClean="0">
                <a:latin typeface="Comic Sans MS" pitchFamily="66" charset="0"/>
              </a:rPr>
              <a:t>Overview of Model-Based Testing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kern="0" dirty="0" smtClean="0">
                <a:latin typeface="Comic Sans MS" pitchFamily="66" charset="0"/>
              </a:rPr>
              <a:t>The Mapping Problem</a:t>
            </a:r>
          </a:p>
          <a:p>
            <a:pPr marL="514350" indent="-514350">
              <a:buFont typeface="+mj-lt"/>
              <a:buAutoNum type="arabicPeriod"/>
            </a:pPr>
            <a:r>
              <a:rPr lang="en-US" kern="0" dirty="0" smtClean="0">
                <a:latin typeface="Comic Sans MS" pitchFamily="66" charset="0"/>
              </a:rPr>
              <a:t>The Test Oracle Problem</a:t>
            </a:r>
          </a:p>
          <a:p>
            <a:pPr marL="514350" indent="-514350">
              <a:buFont typeface="+mj-lt"/>
              <a:buAutoNum type="arabicPeriod"/>
            </a:pPr>
            <a:r>
              <a:rPr lang="en-US" kern="0" dirty="0" smtClean="0">
                <a:latin typeface="Comic Sans MS" pitchFamily="66" charset="0"/>
              </a:rPr>
              <a:t>Summary &amp; Conclusions</a:t>
            </a:r>
            <a:endParaRPr lang="en-US" kern="0" dirty="0">
              <a:latin typeface="Comic Sans MS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2860" y="3048425"/>
            <a:ext cx="4550246" cy="421240"/>
          </a:xfrm>
          <a:prstGeom prst="rect">
            <a:avLst/>
          </a:prstGeom>
          <a:solidFill>
            <a:srgbClr val="FFFF00">
              <a:alpha val="49020"/>
            </a:srgbClr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319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 in Context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C9CB03-E83B-49A3-95A8-3CE1C35F1E70}" type="slidenum">
              <a:rPr lang="zh-CN" altLang="en-US" smtClean="0"/>
              <a:pPr>
                <a:defRPr/>
              </a:pPr>
              <a:t>21</a:t>
            </a:fld>
            <a:endParaRPr lang="en-US" altLang="zh-CN" dirty="0"/>
          </a:p>
        </p:txBody>
      </p:sp>
      <p:grpSp>
        <p:nvGrpSpPr>
          <p:cNvPr id="19" name="Group 18"/>
          <p:cNvGrpSpPr/>
          <p:nvPr/>
        </p:nvGrpSpPr>
        <p:grpSpPr>
          <a:xfrm>
            <a:off x="194974" y="930327"/>
            <a:ext cx="3827583" cy="5777103"/>
            <a:chOff x="194974" y="930327"/>
            <a:chExt cx="3827583" cy="5777103"/>
          </a:xfrm>
        </p:grpSpPr>
        <p:sp>
          <p:nvSpPr>
            <p:cNvPr id="23" name="Rounded Rectangle 22"/>
            <p:cNvSpPr>
              <a:spLocks noChangeArrowheads="1"/>
            </p:cNvSpPr>
            <p:nvPr/>
          </p:nvSpPr>
          <p:spPr bwMode="auto">
            <a:xfrm>
              <a:off x="194974" y="930327"/>
              <a:ext cx="914400" cy="45720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9525" algn="ctr">
              <a:solidFill>
                <a:schemeClr val="accent1">
                  <a:lumMod val="40000"/>
                  <a:lumOff val="6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altLang="zh-CN" sz="2000" dirty="0">
                  <a:solidFill>
                    <a:schemeClr val="bg1"/>
                  </a:solidFill>
                  <a:latin typeface="Gill Sans MT" panose="020B0502020104020203" pitchFamily="34" charset="0"/>
                  <a:ea typeface="宋体" pitchFamily="2" charset="-122"/>
                </a:rPr>
                <a:t>Model</a:t>
              </a:r>
            </a:p>
          </p:txBody>
        </p:sp>
        <p:sp>
          <p:nvSpPr>
            <p:cNvPr id="24" name="Rounded Rectangle 23"/>
            <p:cNvSpPr>
              <a:spLocks noChangeArrowheads="1"/>
            </p:cNvSpPr>
            <p:nvPr/>
          </p:nvSpPr>
          <p:spPr bwMode="auto">
            <a:xfrm>
              <a:off x="2411245" y="930327"/>
              <a:ext cx="1066800" cy="45720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altLang="zh-CN" sz="2000" dirty="0">
                  <a:solidFill>
                    <a:schemeClr val="bg1"/>
                  </a:solidFill>
                  <a:latin typeface="Gill Sans MT" panose="020B0502020104020203" pitchFamily="34" charset="0"/>
                  <a:ea typeface="宋体" pitchFamily="2" charset="-122"/>
                </a:rPr>
                <a:t>Criteria</a:t>
              </a:r>
            </a:p>
          </p:txBody>
        </p:sp>
        <p:sp>
          <p:nvSpPr>
            <p:cNvPr id="25" name="Rounded Rectangle 24"/>
            <p:cNvSpPr>
              <a:spLocks noChangeArrowheads="1"/>
            </p:cNvSpPr>
            <p:nvPr/>
          </p:nvSpPr>
          <p:spPr bwMode="auto">
            <a:xfrm>
              <a:off x="842674" y="1716487"/>
              <a:ext cx="1752600" cy="68580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altLang="zh-CN" sz="2000" dirty="0">
                  <a:solidFill>
                    <a:schemeClr val="bg1"/>
                  </a:solidFill>
                  <a:latin typeface="Gill Sans MT" panose="020B0502020104020203" pitchFamily="34" charset="0"/>
                  <a:ea typeface="宋体" pitchFamily="2" charset="-122"/>
                </a:rPr>
                <a:t>Test Requirements</a:t>
              </a:r>
            </a:p>
          </p:txBody>
        </p:sp>
        <p:cxnSp>
          <p:nvCxnSpPr>
            <p:cNvPr id="26" name="Straight Arrow Connector 25"/>
            <p:cNvCxnSpPr>
              <a:cxnSpLocks noChangeShapeType="1"/>
              <a:stCxn id="23" idx="2"/>
              <a:endCxn id="25" idx="0"/>
            </p:cNvCxnSpPr>
            <p:nvPr/>
          </p:nvCxnSpPr>
          <p:spPr bwMode="auto">
            <a:xfrm>
              <a:off x="652174" y="1387527"/>
              <a:ext cx="1066800" cy="32896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triangle" w="lg" len="med"/>
            </a:ln>
          </p:spPr>
        </p:cxnSp>
        <p:cxnSp>
          <p:nvCxnSpPr>
            <p:cNvPr id="27" name="Straight Arrow Connector 26"/>
            <p:cNvCxnSpPr>
              <a:cxnSpLocks noChangeShapeType="1"/>
              <a:stCxn id="24" idx="2"/>
              <a:endCxn id="25" idx="0"/>
            </p:cNvCxnSpPr>
            <p:nvPr/>
          </p:nvCxnSpPr>
          <p:spPr bwMode="auto">
            <a:xfrm flipH="1">
              <a:off x="1718974" y="1387527"/>
              <a:ext cx="1225671" cy="32896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triangle" w="lg" len="med"/>
            </a:ln>
          </p:spPr>
        </p:cxnSp>
        <p:sp>
          <p:nvSpPr>
            <p:cNvPr id="28" name="Rounded Rectangle 27"/>
            <p:cNvSpPr>
              <a:spLocks noChangeArrowheads="1"/>
            </p:cNvSpPr>
            <p:nvPr/>
          </p:nvSpPr>
          <p:spPr bwMode="auto">
            <a:xfrm>
              <a:off x="1109374" y="2765123"/>
              <a:ext cx="1219200" cy="68580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altLang="zh-CN" sz="2000" dirty="0">
                  <a:solidFill>
                    <a:schemeClr val="bg1"/>
                  </a:solidFill>
                  <a:latin typeface="Gill Sans MT" panose="020B0502020104020203" pitchFamily="34" charset="0"/>
                  <a:ea typeface="宋体" pitchFamily="2" charset="-122"/>
                </a:rPr>
                <a:t>Abstract Tests</a:t>
              </a:r>
            </a:p>
          </p:txBody>
        </p:sp>
        <p:sp>
          <p:nvSpPr>
            <p:cNvPr id="29" name="Rounded Rectangle 28"/>
            <p:cNvSpPr>
              <a:spLocks noChangeArrowheads="1"/>
            </p:cNvSpPr>
            <p:nvPr/>
          </p:nvSpPr>
          <p:spPr bwMode="auto">
            <a:xfrm>
              <a:off x="2803357" y="3426309"/>
              <a:ext cx="1219200" cy="68580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eaLnBrk="0" hangingPunct="0"/>
              <a:r>
                <a:rPr lang="en-US" altLang="zh-CN" sz="2000" dirty="0">
                  <a:solidFill>
                    <a:schemeClr val="bg1"/>
                  </a:solidFill>
                  <a:latin typeface="Gill Sans MT" panose="020B0502020104020203" pitchFamily="34" charset="0"/>
                  <a:ea typeface="宋体" pitchFamily="2" charset="-122"/>
                </a:rPr>
                <a:t>Extra</a:t>
              </a:r>
              <a:r>
                <a:rPr lang="en-US" altLang="zh-CN" dirty="0">
                  <a:solidFill>
                    <a:schemeClr val="bg1"/>
                  </a:solidFill>
                  <a:latin typeface="Gill Sans MT" panose="020B0502020104020203" pitchFamily="34" charset="0"/>
                  <a:ea typeface="宋体" pitchFamily="2" charset="-122"/>
                </a:rPr>
                <a:t> Info</a:t>
              </a:r>
            </a:p>
          </p:txBody>
        </p:sp>
        <p:sp>
          <p:nvSpPr>
            <p:cNvPr id="30" name="Rounded Rectangle 29"/>
            <p:cNvSpPr>
              <a:spLocks noChangeArrowheads="1"/>
            </p:cNvSpPr>
            <p:nvPr/>
          </p:nvSpPr>
          <p:spPr bwMode="auto">
            <a:xfrm>
              <a:off x="1082759" y="3871493"/>
              <a:ext cx="1269879" cy="68580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altLang="zh-CN" sz="2000" dirty="0">
                  <a:solidFill>
                    <a:schemeClr val="bg1"/>
                  </a:solidFill>
                  <a:latin typeface="Gill Sans MT" panose="020B0502020104020203" pitchFamily="34" charset="0"/>
                  <a:ea typeface="宋体" pitchFamily="2" charset="-122"/>
                </a:rPr>
                <a:t>Concrete Tests</a:t>
              </a:r>
            </a:p>
          </p:txBody>
        </p:sp>
        <p:sp>
          <p:nvSpPr>
            <p:cNvPr id="31" name="Rounded Rectangle 30"/>
            <p:cNvSpPr>
              <a:spLocks noChangeArrowheads="1"/>
            </p:cNvSpPr>
            <p:nvPr/>
          </p:nvSpPr>
          <p:spPr bwMode="auto">
            <a:xfrm>
              <a:off x="804574" y="5021139"/>
              <a:ext cx="1828800" cy="53340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altLang="zh-CN" sz="2000" dirty="0">
                  <a:solidFill>
                    <a:schemeClr val="bg1"/>
                  </a:solidFill>
                  <a:latin typeface="Gill Sans MT" panose="020B0502020104020203" pitchFamily="34" charset="0"/>
                  <a:ea typeface="宋体" pitchFamily="2" charset="-122"/>
                </a:rPr>
                <a:t>Test Execution</a:t>
              </a:r>
            </a:p>
          </p:txBody>
        </p:sp>
        <p:cxnSp>
          <p:nvCxnSpPr>
            <p:cNvPr id="32" name="Straight Arrow Connector 31"/>
            <p:cNvCxnSpPr>
              <a:cxnSpLocks noChangeShapeType="1"/>
              <a:stCxn id="25" idx="2"/>
              <a:endCxn id="28" idx="0"/>
            </p:cNvCxnSpPr>
            <p:nvPr/>
          </p:nvCxnSpPr>
          <p:spPr bwMode="auto">
            <a:xfrm>
              <a:off x="1718974" y="2402287"/>
              <a:ext cx="0" cy="362836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triangle" w="lg" len="med"/>
            </a:ln>
          </p:spPr>
        </p:cxnSp>
        <p:cxnSp>
          <p:nvCxnSpPr>
            <p:cNvPr id="33" name="Straight Arrow Connector 32"/>
            <p:cNvCxnSpPr>
              <a:cxnSpLocks noChangeShapeType="1"/>
              <a:stCxn id="28" idx="2"/>
              <a:endCxn id="30" idx="0"/>
            </p:cNvCxnSpPr>
            <p:nvPr/>
          </p:nvCxnSpPr>
          <p:spPr bwMode="auto">
            <a:xfrm flipH="1">
              <a:off x="1717699" y="3450923"/>
              <a:ext cx="1275" cy="42057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triangle" w="lg" len="med"/>
            </a:ln>
          </p:spPr>
        </p:cxnSp>
        <p:cxnSp>
          <p:nvCxnSpPr>
            <p:cNvPr id="34" name="Straight Arrow Connector 33"/>
            <p:cNvCxnSpPr>
              <a:cxnSpLocks noChangeShapeType="1"/>
              <a:stCxn id="29" idx="1"/>
              <a:endCxn id="30" idx="3"/>
            </p:cNvCxnSpPr>
            <p:nvPr/>
          </p:nvCxnSpPr>
          <p:spPr bwMode="auto">
            <a:xfrm flipH="1">
              <a:off x="2352638" y="3769209"/>
              <a:ext cx="450719" cy="445184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triangle" w="lg" len="med"/>
            </a:ln>
          </p:spPr>
        </p:cxnSp>
        <p:cxnSp>
          <p:nvCxnSpPr>
            <p:cNvPr id="35" name="Straight Arrow Connector 34"/>
            <p:cNvCxnSpPr>
              <a:cxnSpLocks noChangeShapeType="1"/>
              <a:stCxn id="30" idx="2"/>
              <a:endCxn id="31" idx="0"/>
            </p:cNvCxnSpPr>
            <p:nvPr/>
          </p:nvCxnSpPr>
          <p:spPr bwMode="auto">
            <a:xfrm>
              <a:off x="1717699" y="4557293"/>
              <a:ext cx="1275" cy="463846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triangle" w="lg" len="med"/>
            </a:ln>
          </p:spPr>
        </p:cxnSp>
        <p:cxnSp>
          <p:nvCxnSpPr>
            <p:cNvPr id="36" name="Straight Arrow Connector 35"/>
            <p:cNvCxnSpPr>
              <a:cxnSpLocks noChangeShapeType="1"/>
              <a:stCxn id="31" idx="2"/>
            </p:cNvCxnSpPr>
            <p:nvPr/>
          </p:nvCxnSpPr>
          <p:spPr bwMode="auto">
            <a:xfrm>
              <a:off x="1718974" y="5554539"/>
              <a:ext cx="0" cy="45720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triangle" w="lg" len="med"/>
            </a:ln>
          </p:spPr>
        </p:cxnSp>
        <p:sp>
          <p:nvSpPr>
            <p:cNvPr id="37" name="Rounded Rectangle 36"/>
            <p:cNvSpPr>
              <a:spLocks noChangeArrowheads="1"/>
            </p:cNvSpPr>
            <p:nvPr/>
          </p:nvSpPr>
          <p:spPr bwMode="auto">
            <a:xfrm>
              <a:off x="1058695" y="6021630"/>
              <a:ext cx="1352550" cy="68580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altLang="zh-CN" sz="2000" dirty="0">
                  <a:solidFill>
                    <a:schemeClr val="bg1"/>
                  </a:solidFill>
                  <a:latin typeface="Gill Sans MT" panose="020B0502020104020203" pitchFamily="34" charset="0"/>
                  <a:ea typeface="宋体" pitchFamily="2" charset="-122"/>
                </a:rPr>
                <a:t>Test Reports</a:t>
              </a:r>
            </a:p>
          </p:txBody>
        </p:sp>
      </p:grpSp>
      <p:sp>
        <p:nvSpPr>
          <p:cNvPr id="3" name="Oval 2"/>
          <p:cNvSpPr/>
          <p:nvPr/>
        </p:nvSpPr>
        <p:spPr>
          <a:xfrm>
            <a:off x="577517" y="2583705"/>
            <a:ext cx="2298032" cy="146785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355432" y="1898159"/>
            <a:ext cx="4235116" cy="1725869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A language like STAL can significantly ease the transformation of abstract tests to concrete tests</a:t>
            </a:r>
            <a:endParaRPr lang="en-US" sz="2800" dirty="0">
              <a:latin typeface="Gill Sans MT" panose="020B0502020104020203" pitchFamily="34" charset="0"/>
            </a:endParaRPr>
          </a:p>
        </p:txBody>
      </p:sp>
      <p:cxnSp>
        <p:nvCxnSpPr>
          <p:cNvPr id="8" name="Straight Connector 7"/>
          <p:cNvCxnSpPr>
            <a:stCxn id="3" idx="6"/>
            <a:endCxn id="6" idx="1"/>
          </p:cNvCxnSpPr>
          <p:nvPr/>
        </p:nvCxnSpPr>
        <p:spPr>
          <a:xfrm flipV="1">
            <a:off x="2875549" y="2761094"/>
            <a:ext cx="1479883" cy="55653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2009274" y="4051555"/>
            <a:ext cx="2201779" cy="137468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ounded Rectangle 48"/>
          <p:cNvSpPr/>
          <p:nvPr/>
        </p:nvSpPr>
        <p:spPr>
          <a:xfrm>
            <a:off x="4802339" y="4644606"/>
            <a:ext cx="3935776" cy="1286465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Test oracles are effective with modest, but not zero, cost</a:t>
            </a:r>
            <a:endParaRPr lang="en-US" sz="2800" dirty="0">
              <a:latin typeface="Gill Sans MT" panose="020B0502020104020203" pitchFamily="34" charset="0"/>
            </a:endParaRPr>
          </a:p>
        </p:txBody>
      </p:sp>
      <p:sp>
        <p:nvSpPr>
          <p:cNvPr id="38" name="Rounded Rectangle 37"/>
          <p:cNvSpPr>
            <a:spLocks noChangeArrowheads="1"/>
          </p:cNvSpPr>
          <p:nvPr/>
        </p:nvSpPr>
        <p:spPr bwMode="auto">
          <a:xfrm>
            <a:off x="2815389" y="4496959"/>
            <a:ext cx="1219200" cy="685800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altLang="zh-CN" sz="2000" dirty="0" smtClean="0">
                <a:solidFill>
                  <a:schemeClr val="bg1"/>
                </a:solidFill>
                <a:latin typeface="Gill Sans MT" panose="020B0502020104020203" pitchFamily="34" charset="0"/>
                <a:ea typeface="宋体" pitchFamily="2" charset="-122"/>
              </a:rPr>
              <a:t>Test Oracle</a:t>
            </a:r>
            <a:endParaRPr lang="en-US" altLang="zh-CN" dirty="0">
              <a:solidFill>
                <a:schemeClr val="bg1"/>
              </a:solidFill>
              <a:latin typeface="Gill Sans MT" panose="020B0502020104020203" pitchFamily="34" charset="0"/>
              <a:ea typeface="宋体" pitchFamily="2" charset="-122"/>
            </a:endParaRPr>
          </a:p>
        </p:txBody>
      </p:sp>
      <p:cxnSp>
        <p:nvCxnSpPr>
          <p:cNvPr id="39" name="Straight Arrow Connector 38"/>
          <p:cNvCxnSpPr>
            <a:cxnSpLocks noChangeShapeType="1"/>
            <a:stCxn id="38" idx="1"/>
            <a:endCxn id="30" idx="3"/>
          </p:cNvCxnSpPr>
          <p:nvPr/>
        </p:nvCxnSpPr>
        <p:spPr bwMode="auto">
          <a:xfrm flipH="1" flipV="1">
            <a:off x="2352638" y="4214393"/>
            <a:ext cx="462751" cy="625466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</p:spPr>
      </p:cxnSp>
      <p:cxnSp>
        <p:nvCxnSpPr>
          <p:cNvPr id="50" name="Straight Connector 49"/>
          <p:cNvCxnSpPr>
            <a:stCxn id="48" idx="6"/>
            <a:endCxn id="49" idx="1"/>
          </p:cNvCxnSpPr>
          <p:nvPr/>
        </p:nvCxnSpPr>
        <p:spPr>
          <a:xfrm>
            <a:off x="4211053" y="4738899"/>
            <a:ext cx="591286" cy="54894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0049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48" grpId="0" animBg="1"/>
      <p:bldP spid="4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  <a:spcBef>
                <a:spcPts val="1200"/>
              </a:spcBef>
            </a:pPr>
            <a:r>
              <a:rPr lang="en-US" dirty="0" smtClean="0">
                <a:solidFill>
                  <a:schemeClr val="tx2"/>
                </a:solidFill>
              </a:rPr>
              <a:t>Algorithms</a:t>
            </a:r>
            <a:r>
              <a:rPr lang="en-US" dirty="0" smtClean="0"/>
              <a:t> for computing efficient test paths on models</a:t>
            </a:r>
          </a:p>
          <a:p>
            <a:pPr>
              <a:lnSpc>
                <a:spcPct val="130000"/>
              </a:lnSpc>
              <a:spcBef>
                <a:spcPts val="1200"/>
              </a:spcBef>
            </a:pPr>
            <a:r>
              <a:rPr lang="en-US" dirty="0" smtClean="0">
                <a:solidFill>
                  <a:schemeClr val="tx2"/>
                </a:solidFill>
              </a:rPr>
              <a:t>Language</a:t>
            </a:r>
            <a:r>
              <a:rPr lang="en-US" dirty="0" smtClean="0"/>
              <a:t> to partially automate mappings from abstract tests to concrete tests</a:t>
            </a:r>
          </a:p>
          <a:p>
            <a:pPr lvl="1">
              <a:lnSpc>
                <a:spcPct val="130000"/>
              </a:lnSpc>
              <a:spcBef>
                <a:spcPts val="1200"/>
              </a:spcBef>
            </a:pPr>
            <a:r>
              <a:rPr lang="en-US" dirty="0" smtClean="0"/>
              <a:t>Based on </a:t>
            </a:r>
            <a:r>
              <a:rPr lang="en-US" dirty="0" smtClean="0">
                <a:solidFill>
                  <a:schemeClr val="tx2"/>
                </a:solidFill>
              </a:rPr>
              <a:t>assembling</a:t>
            </a:r>
            <a:r>
              <a:rPr lang="en-US" dirty="0" smtClean="0"/>
              <a:t> test components</a:t>
            </a:r>
          </a:p>
          <a:p>
            <a:pPr>
              <a:lnSpc>
                <a:spcPct val="130000"/>
              </a:lnSpc>
              <a:spcBef>
                <a:spcPts val="1200"/>
              </a:spcBef>
            </a:pPr>
            <a:r>
              <a:rPr lang="en-US" dirty="0" smtClean="0"/>
              <a:t>Demonstrated </a:t>
            </a:r>
            <a:r>
              <a:rPr lang="en-US" dirty="0" smtClean="0">
                <a:solidFill>
                  <a:schemeClr val="tx2"/>
                </a:solidFill>
              </a:rPr>
              <a:t>value</a:t>
            </a:r>
            <a:r>
              <a:rPr lang="en-US" dirty="0" smtClean="0"/>
              <a:t> of STAL over manual test automation</a:t>
            </a:r>
          </a:p>
          <a:p>
            <a:pPr>
              <a:lnSpc>
                <a:spcPct val="130000"/>
              </a:lnSpc>
              <a:spcBef>
                <a:spcPts val="1200"/>
              </a:spcBef>
            </a:pPr>
            <a:r>
              <a:rPr lang="en-US" dirty="0" smtClean="0"/>
              <a:t>Determined cost-effective test </a:t>
            </a:r>
            <a:r>
              <a:rPr lang="en-US" dirty="0" smtClean="0">
                <a:solidFill>
                  <a:schemeClr val="tx2"/>
                </a:solidFill>
              </a:rPr>
              <a:t>oracle strategy</a:t>
            </a:r>
          </a:p>
          <a:p>
            <a:pPr>
              <a:lnSpc>
                <a:spcPct val="130000"/>
              </a:lnSpc>
              <a:spcBef>
                <a:spcPts val="1200"/>
              </a:spcBef>
            </a:pPr>
            <a:r>
              <a:rPr lang="en-US" dirty="0" smtClean="0"/>
              <a:t>Extended classic RIP model to RIP</a:t>
            </a:r>
            <a:r>
              <a:rPr lang="en-US" sz="3200" b="1" dirty="0" smtClean="0">
                <a:solidFill>
                  <a:schemeClr val="tx2"/>
                </a:solidFill>
              </a:rPr>
              <a:t>R</a:t>
            </a:r>
            <a:endParaRPr lang="en-US" b="1" dirty="0" smtClean="0">
              <a:solidFill>
                <a:schemeClr val="tx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C9CB03-E83B-49A3-95A8-3CE1C35F1E70}" type="slidenum">
              <a:rPr lang="zh-CN" altLang="en-US" smtClean="0"/>
              <a:pPr>
                <a:defRPr/>
              </a:pPr>
              <a:t>22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5059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/>
                <a:cs typeface="宋体"/>
              </a:rPr>
              <a:t>Contact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0F80E7-B056-4C76-86F1-135BF336DD8E}" type="slidenum">
              <a:rPr lang="zh-CN" altLang="en-US" smtClean="0"/>
              <a:pPr>
                <a:defRPr/>
              </a:pPr>
              <a:t>23</a:t>
            </a:fld>
            <a:endParaRPr lang="en-US" altLang="zh-CN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171700" y="1620232"/>
            <a:ext cx="4800600" cy="20621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95000"/>
                    </a:srgbClr>
                  </a:outerShdw>
                </a:effectLst>
                <a:ea typeface="宋体" charset="-122"/>
              </a:rPr>
              <a:t>Jeff Offutt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altLang="zh-CN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95000"/>
                    </a:srgbClr>
                  </a:outerShdw>
                </a:effectLst>
                <a:ea typeface="宋体" charset="-122"/>
              </a:rPr>
              <a:t>offutt@gmu.edu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altLang="zh-CN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95000"/>
                    </a:srgbClr>
                  </a:outerShdw>
                </a:effectLst>
                <a:ea typeface="宋体" charset="-122"/>
              </a:rPr>
              <a:t>http://cs.gmu.edu/~offutt/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20529" y="4535905"/>
            <a:ext cx="569848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Thanks to my MBT co-authors:</a:t>
            </a:r>
          </a:p>
          <a:p>
            <a:r>
              <a:rPr lang="en-US" dirty="0" smtClean="0"/>
              <a:t>Nan Li, </a:t>
            </a:r>
            <a:r>
              <a:rPr lang="en-US" dirty="0" err="1" smtClean="0"/>
              <a:t>Aynur</a:t>
            </a:r>
            <a:r>
              <a:rPr lang="en-US" dirty="0" smtClean="0"/>
              <a:t> </a:t>
            </a:r>
            <a:r>
              <a:rPr lang="en-US" dirty="0" err="1" smtClean="0"/>
              <a:t>Abdurazik</a:t>
            </a:r>
            <a:r>
              <a:rPr lang="en-US" dirty="0" smtClean="0"/>
              <a:t>, Anders</a:t>
            </a:r>
            <a:r>
              <a:rPr lang="en-US" dirty="0"/>
              <a:t> Eriksson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Birgitta</a:t>
            </a:r>
            <a:r>
              <a:rPr lang="en-US" dirty="0" smtClean="0"/>
              <a:t> Lindstrom, </a:t>
            </a:r>
            <a:r>
              <a:rPr lang="en-US" dirty="0" err="1"/>
              <a:t>Shaoying</a:t>
            </a:r>
            <a:r>
              <a:rPr lang="en-US" dirty="0"/>
              <a:t> Liu, Wei </a:t>
            </a:r>
            <a:r>
              <a:rPr lang="en-US" dirty="0" smtClean="0"/>
              <a:t>Ding,</a:t>
            </a:r>
          </a:p>
          <a:p>
            <a:r>
              <a:rPr lang="en-US" dirty="0" smtClean="0"/>
              <a:t>and </a:t>
            </a:r>
            <a:r>
              <a:rPr lang="en-US" dirty="0"/>
              <a:t>Paul Ammann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9247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MBT Publications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 Test Automation Language for Behavioral Models, Nan Li and Jeff Offutt, submitted to </a:t>
            </a:r>
            <a:r>
              <a:rPr lang="en-US" sz="2400" dirty="0" smtClean="0"/>
              <a:t>ICST 2015</a:t>
            </a:r>
            <a:endParaRPr lang="en-US" sz="2400" dirty="0"/>
          </a:p>
          <a:p>
            <a:r>
              <a:rPr lang="en-US" sz="2400" dirty="0" smtClean="0"/>
              <a:t>An </a:t>
            </a:r>
            <a:r>
              <a:rPr lang="en-US" sz="2400" dirty="0"/>
              <a:t>Empirical Analysis of Test Oracle Strategies for Model-based Testing, </a:t>
            </a:r>
            <a:r>
              <a:rPr lang="en-US" sz="2400" dirty="0" smtClean="0"/>
              <a:t>Nan </a:t>
            </a:r>
            <a:r>
              <a:rPr lang="en-US" sz="2400" dirty="0"/>
              <a:t>Li and Jeff </a:t>
            </a:r>
            <a:r>
              <a:rPr lang="en-US" sz="2400" dirty="0" smtClean="0"/>
              <a:t>Offutt, 7th </a:t>
            </a:r>
            <a:r>
              <a:rPr lang="en-US" sz="2400" dirty="0"/>
              <a:t>IEEE </a:t>
            </a:r>
            <a:r>
              <a:rPr lang="en-US" sz="2400" dirty="0" smtClean="0"/>
              <a:t>International </a:t>
            </a:r>
            <a:r>
              <a:rPr lang="en-US" sz="2400" dirty="0"/>
              <a:t>Conference on Software Testing, Verification and </a:t>
            </a:r>
            <a:r>
              <a:rPr lang="en-US" sz="2400" dirty="0" smtClean="0"/>
              <a:t>Validation, </a:t>
            </a:r>
            <a:r>
              <a:rPr lang="en-US" sz="2400" dirty="0"/>
              <a:t>Cleveland, Ohio, USA. April </a:t>
            </a:r>
            <a:r>
              <a:rPr lang="en-US" sz="2400" dirty="0" smtClean="0"/>
              <a:t>2014</a:t>
            </a:r>
            <a:endParaRPr lang="en-US" sz="2400" dirty="0"/>
          </a:p>
          <a:p>
            <a:r>
              <a:rPr lang="en-US" sz="2400" dirty="0" smtClean="0"/>
              <a:t>Better </a:t>
            </a:r>
            <a:r>
              <a:rPr lang="en-US" sz="2400" dirty="0"/>
              <a:t>Algorithms to Minimize the Cost of Test Paths, </a:t>
            </a:r>
            <a:r>
              <a:rPr lang="en-US" sz="2400" dirty="0" smtClean="0"/>
              <a:t>Nan </a:t>
            </a:r>
            <a:r>
              <a:rPr lang="en-US" sz="2400" dirty="0"/>
              <a:t>Li, </a:t>
            </a:r>
            <a:r>
              <a:rPr lang="en-US" sz="2400" dirty="0" err="1"/>
              <a:t>Fei</a:t>
            </a:r>
            <a:r>
              <a:rPr lang="en-US" sz="2400" dirty="0"/>
              <a:t> Li, and Jeff </a:t>
            </a:r>
            <a:r>
              <a:rPr lang="en-US" sz="2400" dirty="0" smtClean="0"/>
              <a:t>Offutt, 5th </a:t>
            </a:r>
            <a:r>
              <a:rPr lang="en-US" sz="2400" dirty="0"/>
              <a:t>IEEE </a:t>
            </a:r>
            <a:r>
              <a:rPr lang="en-US" sz="2400" dirty="0" smtClean="0"/>
              <a:t>International </a:t>
            </a:r>
            <a:r>
              <a:rPr lang="en-US" sz="2400" dirty="0"/>
              <a:t>Conference on Software Testing, Verification and Validation. Montreal, Quebec, Canada. April </a:t>
            </a:r>
            <a:r>
              <a:rPr lang="en-US" sz="2400" dirty="0" smtClean="0"/>
              <a:t>2012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C9CB03-E83B-49A3-95A8-3CE1C35F1E70}" type="slidenum">
              <a:rPr lang="zh-CN" altLang="en-US" smtClean="0"/>
              <a:pPr>
                <a:defRPr/>
              </a:pPr>
              <a:t>24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4347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MBT Publications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Model Transformation Impact on Test Artifacts: An Empirical Study, Anders Eriksson, </a:t>
            </a:r>
            <a:r>
              <a:rPr lang="en-US" sz="2400" dirty="0" err="1"/>
              <a:t>Birgitta</a:t>
            </a:r>
            <a:r>
              <a:rPr lang="en-US" sz="2400" dirty="0"/>
              <a:t> Lindstrom, </a:t>
            </a:r>
            <a:r>
              <a:rPr lang="en-US" sz="2400" dirty="0" err="1"/>
              <a:t>Sten</a:t>
            </a:r>
            <a:r>
              <a:rPr lang="en-US" sz="2400" dirty="0"/>
              <a:t> </a:t>
            </a:r>
            <a:r>
              <a:rPr lang="en-US" sz="2400" dirty="0" err="1"/>
              <a:t>Andler</a:t>
            </a:r>
            <a:r>
              <a:rPr lang="en-US" sz="2400" dirty="0"/>
              <a:t>, and Jeff Offutt, 6th IEEE International Conference on Software Testing, Verification and Validation, Luxembourg, March 2013</a:t>
            </a:r>
          </a:p>
          <a:p>
            <a:r>
              <a:rPr lang="en-US" sz="2400" dirty="0" smtClean="0"/>
              <a:t>Model </a:t>
            </a:r>
            <a:r>
              <a:rPr lang="en-US" sz="2400" dirty="0"/>
              <a:t>Transformation Impact on Test Artifacts: An Empirical Study, Anders Eriksson, </a:t>
            </a:r>
            <a:r>
              <a:rPr lang="en-US" sz="2400" dirty="0" err="1"/>
              <a:t>Birgitta</a:t>
            </a:r>
            <a:r>
              <a:rPr lang="en-US" sz="2400" dirty="0"/>
              <a:t> Lindstrom, and Jeff Offutt, 9th Model-Driven Engineering, Verification, and Validation: Integrating Verification and Validation in MDE, Innsbruck, Austria, Sept 2012</a:t>
            </a:r>
          </a:p>
          <a:p>
            <a:r>
              <a:rPr lang="en-US" sz="2400" dirty="0"/>
              <a:t>Generating Test Data From State-based Specifications, Jeff Offutt, </a:t>
            </a:r>
            <a:r>
              <a:rPr lang="en-US" sz="2400" dirty="0" err="1"/>
              <a:t>Shaoying</a:t>
            </a:r>
            <a:r>
              <a:rPr lang="en-US" sz="2400" dirty="0"/>
              <a:t> Liu, </a:t>
            </a:r>
            <a:r>
              <a:rPr lang="en-US" sz="2400" dirty="0" err="1"/>
              <a:t>Aynur</a:t>
            </a:r>
            <a:r>
              <a:rPr lang="en-US" sz="2400" dirty="0"/>
              <a:t> </a:t>
            </a:r>
            <a:r>
              <a:rPr lang="en-US" sz="2400" dirty="0" err="1"/>
              <a:t>Abdurazik</a:t>
            </a:r>
            <a:r>
              <a:rPr lang="en-US" sz="2400" dirty="0"/>
              <a:t> and Paul </a:t>
            </a:r>
            <a:r>
              <a:rPr lang="en-US" sz="2400" dirty="0" smtClean="0"/>
              <a:t>Ammann, </a:t>
            </a:r>
            <a:r>
              <a:rPr lang="en-US" sz="2400" dirty="0"/>
              <a:t>The Journal of Software Testing, Verification and Reliability, 13(1):25-53, March </a:t>
            </a:r>
            <a:r>
              <a:rPr lang="en-US" sz="2400" dirty="0" smtClean="0"/>
              <a:t>2003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C9CB03-E83B-49A3-95A8-3CE1C35F1E70}" type="slidenum">
              <a:rPr lang="zh-CN" altLang="en-US" smtClean="0"/>
              <a:pPr>
                <a:defRPr/>
              </a:pPr>
              <a:t>25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85117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MBT </a:t>
            </a:r>
            <a:r>
              <a:rPr lang="en-US" dirty="0"/>
              <a:t>Publications (</a:t>
            </a:r>
            <a:r>
              <a:rPr lang="en-US" i="1" dirty="0"/>
              <a:t>cont.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Using UML Collaboration Diagrams for Static Checking and Test Generation, Jeff Offutt and </a:t>
            </a:r>
            <a:r>
              <a:rPr lang="en-US" sz="2400" dirty="0" err="1"/>
              <a:t>Aynur</a:t>
            </a:r>
            <a:r>
              <a:rPr lang="en-US" sz="2400" dirty="0"/>
              <a:t> </a:t>
            </a:r>
            <a:r>
              <a:rPr lang="en-US" sz="2400" dirty="0" err="1"/>
              <a:t>Abdurazik</a:t>
            </a:r>
            <a:r>
              <a:rPr lang="en-US" sz="2400" dirty="0"/>
              <a:t>, The Third International Conference on the Unified Modeling Language, York, UK, October 2000</a:t>
            </a:r>
          </a:p>
          <a:p>
            <a:r>
              <a:rPr lang="en-US" sz="2400" dirty="0" smtClean="0"/>
              <a:t>Evaluation </a:t>
            </a:r>
            <a:r>
              <a:rPr lang="en-US" sz="2400" dirty="0"/>
              <a:t>of Three Specification-based Testing Criteria, </a:t>
            </a:r>
            <a:r>
              <a:rPr lang="en-US" sz="2400" dirty="0" err="1"/>
              <a:t>Aynur</a:t>
            </a:r>
            <a:r>
              <a:rPr lang="en-US" sz="2400" dirty="0"/>
              <a:t> </a:t>
            </a:r>
            <a:r>
              <a:rPr lang="en-US" sz="2400" dirty="0" err="1"/>
              <a:t>Abdurazik</a:t>
            </a:r>
            <a:r>
              <a:rPr lang="en-US" sz="2400" dirty="0"/>
              <a:t>, Paul Ammann, Wei Ding and Jeff Offutt, Sixth IEEE International Conference on Engineering of Complex Computer Systems, Tokyo, Japan, September 2000</a:t>
            </a:r>
          </a:p>
          <a:p>
            <a:r>
              <a:rPr lang="en-US" sz="2400" dirty="0">
                <a:solidFill>
                  <a:schemeClr val="tx2"/>
                </a:solidFill>
              </a:rPr>
              <a:t>Generating Tests from UML Specifications, Jeff Offutt and </a:t>
            </a:r>
            <a:r>
              <a:rPr lang="en-US" sz="2400" dirty="0" err="1">
                <a:solidFill>
                  <a:schemeClr val="tx2"/>
                </a:solidFill>
              </a:rPr>
              <a:t>Aynur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Abdurazik</a:t>
            </a:r>
            <a:r>
              <a:rPr lang="en-US" sz="2400" dirty="0">
                <a:solidFill>
                  <a:schemeClr val="tx2"/>
                </a:solidFill>
              </a:rPr>
              <a:t>, Second International Conference on the Unified Modeling Language, Fort Collins, CO, October </a:t>
            </a:r>
            <a:r>
              <a:rPr lang="en-US" sz="2400" dirty="0" smtClean="0">
                <a:solidFill>
                  <a:schemeClr val="tx2"/>
                </a:solidFill>
              </a:rPr>
              <a:t>1999 </a:t>
            </a:r>
            <a:r>
              <a:rPr lang="en-US" sz="2400" i="1" dirty="0" smtClean="0"/>
              <a:t>(First MBT paper)</a:t>
            </a:r>
            <a:endParaRPr lang="en-US" sz="2400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C9CB03-E83B-49A3-95A8-3CE1C35F1E70}" type="slidenum">
              <a:rPr lang="zh-CN" altLang="en-US" smtClean="0"/>
              <a:pPr>
                <a:defRPr/>
              </a:pPr>
              <a:t>26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08987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Model-Based Testing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0F80E7-B056-4C76-86F1-135BF336DD8E}" type="slidenum">
              <a:rPr lang="zh-CN" altLang="en-US" smtClean="0"/>
              <a:pPr>
                <a:defRPr/>
              </a:pPr>
              <a:t>3</a:t>
            </a:fld>
            <a:endParaRPr lang="en-US" altLang="zh-CN"/>
          </a:p>
        </p:txBody>
      </p:sp>
      <p:sp>
        <p:nvSpPr>
          <p:cNvPr id="5" name="Rounded Rectangle 4"/>
          <p:cNvSpPr/>
          <p:nvPr/>
        </p:nvSpPr>
        <p:spPr bwMode="auto">
          <a:xfrm>
            <a:off x="902370" y="998615"/>
            <a:ext cx="2683041" cy="613617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dirty="0" smtClean="0">
                <a:latin typeface="Gill Sans MT" panose="020B0502020104020203" pitchFamily="34" charset="0"/>
              </a:rPr>
              <a:t>Better tests</a:t>
            </a:r>
            <a:endParaRPr lang="en-US" sz="3200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3765884" y="1740563"/>
            <a:ext cx="2683041" cy="613617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dirty="0" smtClean="0">
                <a:latin typeface="Gill Sans MT" panose="020B0502020104020203" pitchFamily="34" charset="0"/>
              </a:rPr>
              <a:t>Lower cost</a:t>
            </a:r>
            <a:endParaRPr lang="en-US" sz="3200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1600200" y="2843485"/>
            <a:ext cx="7014411" cy="613617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dirty="0" smtClean="0">
                <a:latin typeface="Gill Sans MT" panose="020B0502020104020203" pitchFamily="34" charset="0"/>
              </a:rPr>
              <a:t>Early detection of requirements defects</a:t>
            </a:r>
            <a:endParaRPr lang="en-US" sz="3200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549443" y="3898247"/>
            <a:ext cx="2494546" cy="613617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dirty="0" smtClean="0">
                <a:latin typeface="Gill Sans MT" panose="020B0502020104020203" pitchFamily="34" charset="0"/>
              </a:rPr>
              <a:t>Traceability</a:t>
            </a:r>
            <a:endParaRPr lang="en-US" sz="3200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4443663" y="4329397"/>
            <a:ext cx="3629525" cy="613617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dirty="0" smtClean="0">
                <a:latin typeface="Gill Sans MT" panose="020B0502020104020203" pitchFamily="34" charset="0"/>
              </a:rPr>
              <a:t>Software evolution</a:t>
            </a:r>
            <a:endParaRPr lang="en-US" sz="3200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1335505" y="5468386"/>
            <a:ext cx="4656221" cy="613617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dirty="0" smtClean="0">
                <a:latin typeface="Gill Sans MT" panose="020B0502020104020203" pitchFamily="34" charset="0"/>
              </a:rPr>
              <a:t>Less overlap among tests</a:t>
            </a:r>
            <a:endParaRPr lang="en-US" sz="3200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510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Model-Based Testing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0865" y="818535"/>
            <a:ext cx="5553135" cy="2442023"/>
          </a:xfrm>
        </p:spPr>
        <p:txBody>
          <a:bodyPr/>
          <a:lstStyle/>
          <a:p>
            <a:r>
              <a:rPr lang="en-US" sz="3200" dirty="0" smtClean="0"/>
              <a:t>Lots of research and tools for:</a:t>
            </a:r>
          </a:p>
          <a:p>
            <a:pPr lvl="1"/>
            <a:r>
              <a:rPr lang="en-US" sz="2800" dirty="0" smtClean="0"/>
              <a:t>Test criteria</a:t>
            </a:r>
          </a:p>
          <a:p>
            <a:pPr lvl="1"/>
            <a:r>
              <a:rPr lang="en-US" sz="2800" dirty="0" smtClean="0"/>
              <a:t>Creating models</a:t>
            </a:r>
          </a:p>
          <a:p>
            <a:pPr lvl="1"/>
            <a:r>
              <a:rPr lang="en-US" sz="2800" dirty="0" smtClean="0"/>
              <a:t>Executing tests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C9CB03-E83B-49A3-95A8-3CE1C35F1E70}" type="slidenum">
              <a:rPr lang="zh-CN" altLang="en-US" smtClean="0"/>
              <a:pPr>
                <a:defRPr/>
              </a:pPr>
              <a:t>4</a:t>
            </a:fld>
            <a:endParaRPr lang="en-US" altLang="zh-CN" dirty="0"/>
          </a:p>
        </p:txBody>
      </p:sp>
      <p:sp>
        <p:nvSpPr>
          <p:cNvPr id="6" name="Rounded Rectangle 5"/>
          <p:cNvSpPr>
            <a:spLocks noChangeArrowheads="1"/>
          </p:cNvSpPr>
          <p:nvPr/>
        </p:nvSpPr>
        <p:spPr bwMode="auto">
          <a:xfrm>
            <a:off x="92145" y="944372"/>
            <a:ext cx="914400" cy="457200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zh-CN" sz="2000" dirty="0">
                <a:solidFill>
                  <a:schemeClr val="bg1"/>
                </a:solidFill>
                <a:latin typeface="Gill Sans MT" panose="020B0502020104020203" pitchFamily="34" charset="0"/>
                <a:ea typeface="宋体" pitchFamily="2" charset="-122"/>
              </a:rPr>
              <a:t>Model</a:t>
            </a:r>
          </a:p>
        </p:txBody>
      </p:sp>
      <p:sp>
        <p:nvSpPr>
          <p:cNvPr id="7" name="Rounded Rectangle 6"/>
          <p:cNvSpPr>
            <a:spLocks noChangeArrowheads="1"/>
          </p:cNvSpPr>
          <p:nvPr/>
        </p:nvSpPr>
        <p:spPr bwMode="auto">
          <a:xfrm>
            <a:off x="2308415" y="944372"/>
            <a:ext cx="1282450" cy="457200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zh-CN" sz="2000" dirty="0" smtClean="0">
                <a:solidFill>
                  <a:schemeClr val="bg1"/>
                </a:solidFill>
                <a:latin typeface="Gill Sans MT" panose="020B0502020104020203" pitchFamily="34" charset="0"/>
                <a:ea typeface="宋体" pitchFamily="2" charset="-122"/>
              </a:rPr>
              <a:t>Criterion</a:t>
            </a:r>
            <a:endParaRPr lang="en-US" altLang="zh-CN" sz="2000" dirty="0">
              <a:solidFill>
                <a:schemeClr val="bg1"/>
              </a:solidFill>
              <a:latin typeface="Gill Sans MT" panose="020B0502020104020203" pitchFamily="34" charset="0"/>
              <a:ea typeface="宋体" pitchFamily="2" charset="-122"/>
            </a:endParaRPr>
          </a:p>
        </p:txBody>
      </p:sp>
      <p:sp>
        <p:nvSpPr>
          <p:cNvPr id="8" name="Rounded Rectangle 7"/>
          <p:cNvSpPr>
            <a:spLocks noChangeArrowheads="1"/>
          </p:cNvSpPr>
          <p:nvPr/>
        </p:nvSpPr>
        <p:spPr bwMode="auto">
          <a:xfrm>
            <a:off x="739845" y="1730532"/>
            <a:ext cx="1752600" cy="685800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zh-CN" sz="2000" dirty="0">
                <a:solidFill>
                  <a:schemeClr val="bg1"/>
                </a:solidFill>
                <a:latin typeface="Gill Sans MT" panose="020B0502020104020203" pitchFamily="34" charset="0"/>
                <a:ea typeface="宋体" pitchFamily="2" charset="-122"/>
              </a:rPr>
              <a:t>Test Requirements</a:t>
            </a:r>
          </a:p>
        </p:txBody>
      </p:sp>
      <p:cxnSp>
        <p:nvCxnSpPr>
          <p:cNvPr id="9" name="Straight Arrow Connector 8"/>
          <p:cNvCxnSpPr>
            <a:cxnSpLocks noChangeShapeType="1"/>
            <a:stCxn id="6" idx="2"/>
            <a:endCxn id="8" idx="0"/>
          </p:cNvCxnSpPr>
          <p:nvPr/>
        </p:nvCxnSpPr>
        <p:spPr bwMode="auto">
          <a:xfrm>
            <a:off x="549345" y="1401572"/>
            <a:ext cx="1066800" cy="32896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</p:spPr>
      </p:cxnSp>
      <p:cxnSp>
        <p:nvCxnSpPr>
          <p:cNvPr id="10" name="Straight Arrow Connector 9"/>
          <p:cNvCxnSpPr>
            <a:cxnSpLocks noChangeShapeType="1"/>
            <a:stCxn id="7" idx="2"/>
            <a:endCxn id="8" idx="0"/>
          </p:cNvCxnSpPr>
          <p:nvPr/>
        </p:nvCxnSpPr>
        <p:spPr bwMode="auto">
          <a:xfrm flipH="1">
            <a:off x="1616145" y="1401572"/>
            <a:ext cx="1333495" cy="32896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</p:spPr>
      </p:cxnSp>
      <p:sp>
        <p:nvSpPr>
          <p:cNvPr id="11" name="Rounded Rectangle 10"/>
          <p:cNvSpPr>
            <a:spLocks noChangeArrowheads="1"/>
          </p:cNvSpPr>
          <p:nvPr/>
        </p:nvSpPr>
        <p:spPr bwMode="auto">
          <a:xfrm>
            <a:off x="1006545" y="2779168"/>
            <a:ext cx="1219200" cy="685800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zh-CN" sz="2000" dirty="0">
                <a:solidFill>
                  <a:schemeClr val="bg1"/>
                </a:solidFill>
                <a:latin typeface="Gill Sans MT" panose="020B0502020104020203" pitchFamily="34" charset="0"/>
                <a:ea typeface="宋体" pitchFamily="2" charset="-122"/>
              </a:rPr>
              <a:t>Abstract Tests</a:t>
            </a:r>
          </a:p>
        </p:txBody>
      </p:sp>
      <p:sp>
        <p:nvSpPr>
          <p:cNvPr id="12" name="Rounded Rectangle 11"/>
          <p:cNvSpPr>
            <a:spLocks noChangeArrowheads="1"/>
          </p:cNvSpPr>
          <p:nvPr/>
        </p:nvSpPr>
        <p:spPr bwMode="auto">
          <a:xfrm>
            <a:off x="2737905" y="3464418"/>
            <a:ext cx="1219200" cy="685800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altLang="zh-CN" sz="2000" dirty="0">
                <a:solidFill>
                  <a:schemeClr val="bg1"/>
                </a:solidFill>
                <a:latin typeface="Gill Sans MT" panose="020B0502020104020203" pitchFamily="34" charset="0"/>
                <a:ea typeface="宋体" pitchFamily="2" charset="-122"/>
              </a:rPr>
              <a:t>Extra</a:t>
            </a:r>
            <a:r>
              <a:rPr lang="en-US" altLang="zh-CN" dirty="0">
                <a:solidFill>
                  <a:schemeClr val="bg1"/>
                </a:solidFill>
                <a:latin typeface="Gill Sans MT" panose="020B0502020104020203" pitchFamily="34" charset="0"/>
                <a:ea typeface="宋体" pitchFamily="2" charset="-122"/>
              </a:rPr>
              <a:t> Info</a:t>
            </a:r>
          </a:p>
        </p:txBody>
      </p:sp>
      <p:sp>
        <p:nvSpPr>
          <p:cNvPr id="13" name="Rounded Rectangle 12"/>
          <p:cNvSpPr>
            <a:spLocks noChangeArrowheads="1"/>
          </p:cNvSpPr>
          <p:nvPr/>
        </p:nvSpPr>
        <p:spPr bwMode="auto">
          <a:xfrm>
            <a:off x="979930" y="3885538"/>
            <a:ext cx="1269879" cy="685800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zh-CN" sz="2000" dirty="0">
                <a:solidFill>
                  <a:schemeClr val="bg1"/>
                </a:solidFill>
                <a:latin typeface="Gill Sans MT" panose="020B0502020104020203" pitchFamily="34" charset="0"/>
                <a:ea typeface="宋体" pitchFamily="2" charset="-122"/>
              </a:rPr>
              <a:t>Concrete Tests</a:t>
            </a:r>
          </a:p>
        </p:txBody>
      </p:sp>
      <p:sp>
        <p:nvSpPr>
          <p:cNvPr id="14" name="Rounded Rectangle 13"/>
          <p:cNvSpPr>
            <a:spLocks noChangeArrowheads="1"/>
          </p:cNvSpPr>
          <p:nvPr/>
        </p:nvSpPr>
        <p:spPr bwMode="auto">
          <a:xfrm>
            <a:off x="701745" y="5035184"/>
            <a:ext cx="1828800" cy="533400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zh-CN" sz="2000" dirty="0">
                <a:solidFill>
                  <a:schemeClr val="bg1"/>
                </a:solidFill>
                <a:latin typeface="Gill Sans MT" panose="020B0502020104020203" pitchFamily="34" charset="0"/>
                <a:ea typeface="宋体" pitchFamily="2" charset="-122"/>
              </a:rPr>
              <a:t>Test Execution</a:t>
            </a:r>
          </a:p>
        </p:txBody>
      </p:sp>
      <p:cxnSp>
        <p:nvCxnSpPr>
          <p:cNvPr id="15" name="Straight Arrow Connector 14"/>
          <p:cNvCxnSpPr>
            <a:cxnSpLocks noChangeShapeType="1"/>
            <a:stCxn id="8" idx="2"/>
            <a:endCxn id="11" idx="0"/>
          </p:cNvCxnSpPr>
          <p:nvPr/>
        </p:nvCxnSpPr>
        <p:spPr bwMode="auto">
          <a:xfrm>
            <a:off x="1616145" y="2416332"/>
            <a:ext cx="0" cy="362836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</p:spPr>
      </p:cxnSp>
      <p:cxnSp>
        <p:nvCxnSpPr>
          <p:cNvPr id="16" name="Straight Arrow Connector 15"/>
          <p:cNvCxnSpPr>
            <a:cxnSpLocks noChangeShapeType="1"/>
            <a:stCxn id="11" idx="2"/>
            <a:endCxn id="13" idx="0"/>
          </p:cNvCxnSpPr>
          <p:nvPr/>
        </p:nvCxnSpPr>
        <p:spPr bwMode="auto">
          <a:xfrm flipH="1">
            <a:off x="1614870" y="3464968"/>
            <a:ext cx="1275" cy="42057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</p:spPr>
      </p:cxnSp>
      <p:cxnSp>
        <p:nvCxnSpPr>
          <p:cNvPr id="17" name="Straight Arrow Connector 16"/>
          <p:cNvCxnSpPr>
            <a:cxnSpLocks noChangeShapeType="1"/>
            <a:stCxn id="12" idx="1"/>
            <a:endCxn id="13" idx="3"/>
          </p:cNvCxnSpPr>
          <p:nvPr/>
        </p:nvCxnSpPr>
        <p:spPr bwMode="auto">
          <a:xfrm flipH="1">
            <a:off x="2249809" y="3807318"/>
            <a:ext cx="488096" cy="42112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</p:spPr>
      </p:cxnSp>
      <p:cxnSp>
        <p:nvCxnSpPr>
          <p:cNvPr id="18" name="Straight Arrow Connector 17"/>
          <p:cNvCxnSpPr>
            <a:cxnSpLocks noChangeShapeType="1"/>
            <a:stCxn id="13" idx="2"/>
            <a:endCxn id="14" idx="0"/>
          </p:cNvCxnSpPr>
          <p:nvPr/>
        </p:nvCxnSpPr>
        <p:spPr bwMode="auto">
          <a:xfrm>
            <a:off x="1614870" y="4571338"/>
            <a:ext cx="1275" cy="463846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</p:spPr>
      </p:cxnSp>
      <p:cxnSp>
        <p:nvCxnSpPr>
          <p:cNvPr id="19" name="Straight Arrow Connector 18"/>
          <p:cNvCxnSpPr>
            <a:cxnSpLocks noChangeShapeType="1"/>
            <a:stCxn id="14" idx="2"/>
          </p:cNvCxnSpPr>
          <p:nvPr/>
        </p:nvCxnSpPr>
        <p:spPr bwMode="auto">
          <a:xfrm>
            <a:off x="1616145" y="5568584"/>
            <a:ext cx="0" cy="4572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</p:spPr>
      </p:cxnSp>
      <p:sp>
        <p:nvSpPr>
          <p:cNvPr id="20" name="Rounded Rectangle 19"/>
          <p:cNvSpPr>
            <a:spLocks noChangeArrowheads="1"/>
          </p:cNvSpPr>
          <p:nvPr/>
        </p:nvSpPr>
        <p:spPr bwMode="auto">
          <a:xfrm>
            <a:off x="955866" y="6035675"/>
            <a:ext cx="1352550" cy="685800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zh-CN" sz="2000" dirty="0">
                <a:solidFill>
                  <a:schemeClr val="bg1"/>
                </a:solidFill>
                <a:latin typeface="Gill Sans MT" panose="020B0502020104020203" pitchFamily="34" charset="0"/>
                <a:ea typeface="宋体" pitchFamily="2" charset="-122"/>
              </a:rPr>
              <a:t>Test Reports</a:t>
            </a:r>
          </a:p>
        </p:txBody>
      </p:sp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4042611" y="3234841"/>
            <a:ext cx="4969042" cy="2877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3200" kern="0" dirty="0" smtClean="0"/>
              <a:t>Not much known about:</a:t>
            </a:r>
          </a:p>
          <a:p>
            <a:pPr lvl="1"/>
            <a:r>
              <a:rPr lang="en-US" sz="2400" kern="0" dirty="0" smtClean="0">
                <a:solidFill>
                  <a:schemeClr val="tx2"/>
                </a:solidFill>
              </a:rPr>
              <a:t>Converting abstract tests to concrete tests</a:t>
            </a:r>
          </a:p>
          <a:p>
            <a:pPr lvl="1"/>
            <a:r>
              <a:rPr lang="en-US" kern="0" dirty="0" smtClean="0">
                <a:solidFill>
                  <a:schemeClr val="tx2"/>
                </a:solidFill>
              </a:rPr>
              <a:t>Writing effective test oracles</a:t>
            </a:r>
          </a:p>
          <a:p>
            <a:r>
              <a:rPr lang="en-US" sz="2800" kern="0" dirty="0" smtClean="0"/>
              <a:t>These are normally done by hand</a:t>
            </a:r>
            <a:endParaRPr lang="en-US" sz="2800" kern="0" dirty="0"/>
          </a:p>
        </p:txBody>
      </p:sp>
      <p:sp>
        <p:nvSpPr>
          <p:cNvPr id="22" name="Rounded Rectangle 21"/>
          <p:cNvSpPr>
            <a:spLocks noChangeArrowheads="1"/>
          </p:cNvSpPr>
          <p:nvPr/>
        </p:nvSpPr>
        <p:spPr bwMode="auto">
          <a:xfrm>
            <a:off x="2712566" y="4473688"/>
            <a:ext cx="1269879" cy="685800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zh-CN" sz="2000" dirty="0" smtClean="0">
                <a:solidFill>
                  <a:schemeClr val="bg1"/>
                </a:solidFill>
                <a:latin typeface="Gill Sans MT" panose="020B0502020104020203" pitchFamily="34" charset="0"/>
                <a:ea typeface="宋体" pitchFamily="2" charset="-122"/>
              </a:rPr>
              <a:t>Test Oracle</a:t>
            </a:r>
            <a:endParaRPr lang="en-US" altLang="zh-CN" sz="2000" dirty="0">
              <a:solidFill>
                <a:schemeClr val="bg1"/>
              </a:solidFill>
              <a:latin typeface="Gill Sans MT" panose="020B0502020104020203" pitchFamily="34" charset="0"/>
              <a:ea typeface="宋体" pitchFamily="2" charset="-122"/>
            </a:endParaRPr>
          </a:p>
        </p:txBody>
      </p:sp>
      <p:cxnSp>
        <p:nvCxnSpPr>
          <p:cNvPr id="23" name="Straight Arrow Connector 22"/>
          <p:cNvCxnSpPr>
            <a:cxnSpLocks noChangeShapeType="1"/>
            <a:stCxn id="22" idx="1"/>
            <a:endCxn id="13" idx="3"/>
          </p:cNvCxnSpPr>
          <p:nvPr/>
        </p:nvCxnSpPr>
        <p:spPr bwMode="auto">
          <a:xfrm flipH="1" flipV="1">
            <a:off x="2249809" y="4228438"/>
            <a:ext cx="462757" cy="58815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</p:spPr>
      </p:cxnSp>
    </p:spTree>
    <p:extLst>
      <p:ext uri="{BB962C8B-B14F-4D97-AF65-F5344CB8AC3E}">
        <p14:creationId xmlns:p14="http://schemas.microsoft.com/office/powerpoint/2010/main" val="3612456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C9CB03-E83B-49A3-95A8-3CE1C35F1E70}" type="slidenum">
              <a:rPr lang="zh-CN" altLang="en-US" smtClean="0"/>
              <a:pPr>
                <a:defRPr/>
              </a:pPr>
              <a:t>5</a:t>
            </a:fld>
            <a:endParaRPr lang="en-US" altLang="zh-CN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83060" y="1452852"/>
            <a:ext cx="8377881" cy="232506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kern="0" dirty="0" smtClean="0">
                <a:latin typeface="Comic Sans MS" pitchFamily="66" charset="0"/>
              </a:rPr>
              <a:t>Overview of Model-Based Testing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kern="0" dirty="0" smtClean="0">
                <a:latin typeface="Comic Sans MS" pitchFamily="66" charset="0"/>
              </a:rPr>
              <a:t>The Mapping Problem</a:t>
            </a:r>
          </a:p>
          <a:p>
            <a:pPr marL="514350" indent="-514350">
              <a:buFont typeface="+mj-lt"/>
              <a:buAutoNum type="arabicPeriod"/>
            </a:pPr>
            <a:r>
              <a:rPr lang="en-US" kern="0" dirty="0" smtClean="0">
                <a:latin typeface="Comic Sans MS" pitchFamily="66" charset="0"/>
              </a:rPr>
              <a:t>The Test Oracle Problem</a:t>
            </a:r>
          </a:p>
          <a:p>
            <a:pPr marL="514350" indent="-514350">
              <a:buFont typeface="+mj-lt"/>
              <a:buAutoNum type="arabicPeriod"/>
            </a:pPr>
            <a:r>
              <a:rPr lang="en-US" kern="0" dirty="0" smtClean="0">
                <a:latin typeface="Comic Sans MS" pitchFamily="66" charset="0"/>
              </a:rPr>
              <a:t>Summary &amp; Conclusions</a:t>
            </a:r>
            <a:endParaRPr lang="en-US" kern="0" dirty="0">
              <a:latin typeface="Comic Sans MS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2859" y="2023246"/>
            <a:ext cx="4273520" cy="421240"/>
          </a:xfrm>
          <a:prstGeom prst="rect">
            <a:avLst/>
          </a:prstGeom>
          <a:solidFill>
            <a:srgbClr val="FFFF00">
              <a:alpha val="49020"/>
            </a:srgbClr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92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The Mapping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18535"/>
            <a:ext cx="6672639" cy="5796117"/>
          </a:xfrm>
        </p:spPr>
        <p:txBody>
          <a:bodyPr/>
          <a:lstStyle/>
          <a:p>
            <a:r>
              <a:rPr lang="en-US" dirty="0"/>
              <a:t>Transform abstract tests to concrete tests</a:t>
            </a:r>
          </a:p>
          <a:p>
            <a:r>
              <a:rPr lang="en-US" dirty="0" smtClean="0"/>
              <a:t>An abstract </a:t>
            </a:r>
            <a:r>
              <a:rPr lang="en-US" dirty="0"/>
              <a:t>test</a:t>
            </a:r>
            <a:r>
              <a:rPr lang="en-US" dirty="0" smtClean="0"/>
              <a:t>:</a:t>
            </a:r>
          </a:p>
          <a:p>
            <a:pPr lvl="1"/>
            <a:r>
              <a:rPr lang="en-US" sz="2000" dirty="0" err="1" smtClean="0"/>
              <a:t>AddChoc</a:t>
            </a:r>
            <a:r>
              <a:rPr lang="en-US" sz="2000" dirty="0"/>
              <a:t>, </a:t>
            </a:r>
            <a:r>
              <a:rPr lang="en-US" sz="2000" dirty="0" smtClean="0"/>
              <a:t>Coin</a:t>
            </a:r>
            <a:r>
              <a:rPr lang="en-US" sz="2000" dirty="0"/>
              <a:t>, </a:t>
            </a:r>
            <a:r>
              <a:rPr lang="en-US" sz="2000" dirty="0" err="1"/>
              <a:t>GetChoc</a:t>
            </a:r>
            <a:r>
              <a:rPr lang="en-US" sz="2000" dirty="0"/>
              <a:t>, Coin, </a:t>
            </a:r>
            <a:r>
              <a:rPr lang="en-US" sz="2000" dirty="0" err="1"/>
              <a:t>AddChoc</a:t>
            </a:r>
            <a:endParaRPr lang="en-US" sz="2000" dirty="0"/>
          </a:p>
          <a:p>
            <a:r>
              <a:rPr lang="en-US" altLang="zh-CN" dirty="0">
                <a:ea typeface="宋体" pitchFamily="2" charset="-122"/>
              </a:rPr>
              <a:t>Nine </a:t>
            </a:r>
            <a:r>
              <a:rPr lang="en-US" altLang="zh-CN" dirty="0" smtClean="0">
                <a:ea typeface="宋体" pitchFamily="2" charset="-122"/>
              </a:rPr>
              <a:t>edge coverage abstract tests        use :</a:t>
            </a:r>
          </a:p>
          <a:p>
            <a:pPr lvl="1"/>
            <a:r>
              <a:rPr lang="en-US" altLang="zh-CN" dirty="0" smtClean="0">
                <a:ea typeface="宋体" pitchFamily="2" charset="-122"/>
              </a:rPr>
              <a:t>15 </a:t>
            </a:r>
            <a:r>
              <a:rPr lang="en-US" altLang="zh-CN" dirty="0">
                <a:ea typeface="宋体" pitchFamily="2" charset="-122"/>
              </a:rPr>
              <a:t>“</a:t>
            </a:r>
            <a:r>
              <a:rPr lang="en-US" altLang="zh-CN" dirty="0" err="1" smtClean="0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AddChoc</a:t>
            </a:r>
            <a:r>
              <a:rPr lang="en-US" altLang="zh-CN" dirty="0" smtClean="0">
                <a:ea typeface="宋体" pitchFamily="2" charset="-122"/>
              </a:rPr>
              <a:t>” transitions</a:t>
            </a:r>
          </a:p>
          <a:p>
            <a:pPr lvl="1"/>
            <a:r>
              <a:rPr lang="en-US" altLang="zh-CN" dirty="0" smtClean="0">
                <a:ea typeface="宋体" pitchFamily="2" charset="-122"/>
              </a:rPr>
              <a:t>16 </a:t>
            </a:r>
            <a:r>
              <a:rPr lang="en-US" altLang="zh-CN" dirty="0">
                <a:ea typeface="宋体" pitchFamily="2" charset="-122"/>
              </a:rPr>
              <a:t>“</a:t>
            </a:r>
            <a:r>
              <a:rPr lang="en-US" altLang="zh-CN" dirty="0" smtClean="0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Coin</a:t>
            </a:r>
            <a:r>
              <a:rPr lang="en-US" altLang="zh-CN" dirty="0" smtClean="0">
                <a:ea typeface="宋体" pitchFamily="2" charset="-122"/>
              </a:rPr>
              <a:t>” </a:t>
            </a:r>
            <a:r>
              <a:rPr lang="en-US" altLang="zh-CN" dirty="0">
                <a:ea typeface="宋体" pitchFamily="2" charset="-122"/>
              </a:rPr>
              <a:t>transitions</a:t>
            </a:r>
            <a:endParaRPr lang="en-US" altLang="zh-CN" dirty="0" smtClean="0">
              <a:ea typeface="宋体" pitchFamily="2" charset="-122"/>
            </a:endParaRPr>
          </a:p>
          <a:p>
            <a:pPr lvl="1"/>
            <a:r>
              <a:rPr lang="en-US" altLang="zh-CN" dirty="0" smtClean="0">
                <a:ea typeface="宋体" pitchFamily="2" charset="-122"/>
              </a:rPr>
              <a:t>6 </a:t>
            </a:r>
            <a:r>
              <a:rPr lang="en-US" altLang="zh-CN" dirty="0">
                <a:ea typeface="宋体" pitchFamily="2" charset="-122"/>
              </a:rPr>
              <a:t>“</a:t>
            </a:r>
            <a:r>
              <a:rPr lang="en-US" altLang="zh-CN" dirty="0" err="1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getChoc</a:t>
            </a:r>
            <a:r>
              <a:rPr lang="en-US" altLang="zh-CN" dirty="0" smtClean="0">
                <a:ea typeface="宋体" pitchFamily="2" charset="-122"/>
              </a:rPr>
              <a:t>” </a:t>
            </a:r>
            <a:r>
              <a:rPr lang="en-US" altLang="zh-CN" dirty="0">
                <a:ea typeface="宋体" pitchFamily="2" charset="-122"/>
              </a:rPr>
              <a:t>transitions</a:t>
            </a:r>
          </a:p>
          <a:p>
            <a:r>
              <a:rPr lang="en-US" altLang="zh-CN" dirty="0">
                <a:ea typeface="宋体" pitchFamily="2" charset="-122"/>
              </a:rPr>
              <a:t>Testers </a:t>
            </a:r>
            <a:r>
              <a:rPr lang="en-US" altLang="zh-CN" dirty="0" smtClean="0">
                <a:ea typeface="宋体" pitchFamily="2" charset="-122"/>
              </a:rPr>
              <a:t>usually convert </a:t>
            </a:r>
            <a:r>
              <a:rPr lang="en-US" altLang="zh-CN" dirty="0">
                <a:ea typeface="宋体" pitchFamily="2" charset="-122"/>
              </a:rPr>
              <a:t>abstract </a:t>
            </a:r>
            <a:r>
              <a:rPr lang="en-US" altLang="zh-CN" dirty="0" smtClean="0">
                <a:ea typeface="宋体" pitchFamily="2" charset="-122"/>
              </a:rPr>
              <a:t>to </a:t>
            </a:r>
            <a:r>
              <a:rPr lang="en-US" altLang="zh-CN" dirty="0">
                <a:ea typeface="宋体" pitchFamily="2" charset="-122"/>
              </a:rPr>
              <a:t>concrete tests </a:t>
            </a:r>
            <a:r>
              <a:rPr lang="en-US" altLang="zh-CN" dirty="0" smtClean="0">
                <a:ea typeface="宋体" pitchFamily="2" charset="-122"/>
              </a:rPr>
              <a:t>by hand</a:t>
            </a:r>
            <a:endParaRPr lang="en-US" altLang="zh-CN" dirty="0">
              <a:ea typeface="宋体" pitchFamily="2" charset="-122"/>
            </a:endParaRPr>
          </a:p>
          <a:p>
            <a:r>
              <a:rPr lang="en-US" altLang="zh-CN" dirty="0" smtClean="0">
                <a:ea typeface="宋体" pitchFamily="2" charset="-122"/>
              </a:rPr>
              <a:t>Solution?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C9CB03-E83B-49A3-95A8-3CE1C35F1E70}" type="slidenum">
              <a:rPr lang="zh-CN" altLang="en-US" smtClean="0"/>
              <a:pPr>
                <a:defRPr/>
              </a:pPr>
              <a:t>6</a:t>
            </a:fld>
            <a:endParaRPr lang="en-US" altLang="zh-CN" dirty="0"/>
          </a:p>
        </p:txBody>
      </p:sp>
      <p:grpSp>
        <p:nvGrpSpPr>
          <p:cNvPr id="35" name="Group 34"/>
          <p:cNvGrpSpPr/>
          <p:nvPr/>
        </p:nvGrpSpPr>
        <p:grpSpPr>
          <a:xfrm>
            <a:off x="5508496" y="1173838"/>
            <a:ext cx="3635504" cy="5206949"/>
            <a:chOff x="5508496" y="1173838"/>
            <a:chExt cx="3635504" cy="5206949"/>
          </a:xfrm>
        </p:grpSpPr>
        <p:sp>
          <p:nvSpPr>
            <p:cNvPr id="6" name="Oval 5"/>
            <p:cNvSpPr/>
            <p:nvPr/>
          </p:nvSpPr>
          <p:spPr>
            <a:xfrm>
              <a:off x="5968846" y="1709317"/>
              <a:ext cx="703793" cy="650083"/>
            </a:xfrm>
            <a:prstGeom prst="ellipse">
              <a:avLst/>
            </a:prstGeom>
            <a:solidFill>
              <a:schemeClr val="bg1">
                <a:lumMod val="60000"/>
                <a:lumOff val="40000"/>
              </a:schemeClr>
            </a:solidFill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7795617" y="1709317"/>
              <a:ext cx="703793" cy="650083"/>
            </a:xfrm>
            <a:prstGeom prst="ellipse">
              <a:avLst/>
            </a:prstGeom>
            <a:solidFill>
              <a:schemeClr val="bg1">
                <a:lumMod val="60000"/>
                <a:lumOff val="40000"/>
              </a:schemeClr>
            </a:solidFill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5968846" y="3616648"/>
              <a:ext cx="703793" cy="650083"/>
            </a:xfrm>
            <a:prstGeom prst="ellipse">
              <a:avLst/>
            </a:prstGeom>
            <a:solidFill>
              <a:schemeClr val="bg1">
                <a:lumMod val="60000"/>
                <a:lumOff val="40000"/>
              </a:schemeClr>
            </a:solidFill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7795617" y="3616648"/>
              <a:ext cx="703793" cy="650083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cxnSp>
          <p:nvCxnSpPr>
            <p:cNvPr id="10" name="Straight Arrow Connector 9"/>
            <p:cNvCxnSpPr>
              <a:stCxn id="6" idx="6"/>
              <a:endCxn id="7" idx="2"/>
            </p:cNvCxnSpPr>
            <p:nvPr/>
          </p:nvCxnSpPr>
          <p:spPr>
            <a:xfrm>
              <a:off x="6672639" y="2034359"/>
              <a:ext cx="1122978" cy="0"/>
            </a:xfrm>
            <a:prstGeom prst="straightConnector1">
              <a:avLst/>
            </a:prstGeom>
            <a:ln>
              <a:solidFill>
                <a:schemeClr val="tx2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6797754" y="1709317"/>
              <a:ext cx="70302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Coin</a:t>
              </a:r>
              <a:endParaRPr lang="en-US" sz="2000" dirty="0"/>
            </a:p>
          </p:txBody>
        </p:sp>
        <p:cxnSp>
          <p:nvCxnSpPr>
            <p:cNvPr id="12" name="Straight Arrow Connector 11"/>
            <p:cNvCxnSpPr>
              <a:stCxn id="6" idx="4"/>
              <a:endCxn id="8" idx="0"/>
            </p:cNvCxnSpPr>
            <p:nvPr/>
          </p:nvCxnSpPr>
          <p:spPr>
            <a:xfrm>
              <a:off x="6320743" y="2359400"/>
              <a:ext cx="0" cy="1257248"/>
            </a:xfrm>
            <a:prstGeom prst="straightConnector1">
              <a:avLst/>
            </a:prstGeom>
            <a:ln>
              <a:solidFill>
                <a:schemeClr val="tx2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8158882" y="2359400"/>
              <a:ext cx="0" cy="1257248"/>
            </a:xfrm>
            <a:prstGeom prst="straightConnector1">
              <a:avLst/>
            </a:prstGeom>
            <a:ln>
              <a:solidFill>
                <a:schemeClr val="tx2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6672639" y="3819526"/>
              <a:ext cx="1122978" cy="0"/>
            </a:xfrm>
            <a:prstGeom prst="straightConnector1">
              <a:avLst/>
            </a:prstGeom>
            <a:ln>
              <a:solidFill>
                <a:schemeClr val="tx2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H="1">
              <a:off x="6672639" y="4017281"/>
              <a:ext cx="1122978" cy="0"/>
            </a:xfrm>
            <a:prstGeom prst="straightConnector1">
              <a:avLst/>
            </a:prstGeom>
            <a:ln>
              <a:solidFill>
                <a:schemeClr val="tx2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6672639" y="4017281"/>
              <a:ext cx="119098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/>
                <a:t>GetChoc</a:t>
              </a:r>
              <a:endParaRPr lang="en-US" sz="20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00776" y="2782846"/>
              <a:ext cx="11641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/>
                <a:t>AddChoc</a:t>
              </a:r>
              <a:endParaRPr lang="en-US" sz="20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820432" y="3435752"/>
              <a:ext cx="70302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Coin</a:t>
              </a:r>
              <a:endParaRPr lang="en-US" sz="2000" dirty="0"/>
            </a:p>
          </p:txBody>
        </p:sp>
        <p:cxnSp>
          <p:nvCxnSpPr>
            <p:cNvPr id="19" name="Straight Arrow Connector 18"/>
            <p:cNvCxnSpPr>
              <a:stCxn id="9" idx="1"/>
              <a:endCxn id="6" idx="5"/>
            </p:cNvCxnSpPr>
            <p:nvPr/>
          </p:nvCxnSpPr>
          <p:spPr>
            <a:xfrm flipH="1" flipV="1">
              <a:off x="6569571" y="2264198"/>
              <a:ext cx="1329114" cy="1447652"/>
            </a:xfrm>
            <a:prstGeom prst="straightConnector1">
              <a:avLst/>
            </a:prstGeom>
            <a:ln>
              <a:solidFill>
                <a:schemeClr val="tx2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6820432" y="2336319"/>
              <a:ext cx="119098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/>
                <a:t>GetChoc</a:t>
              </a:r>
              <a:endParaRPr lang="en-US" sz="2000" dirty="0"/>
            </a:p>
          </p:txBody>
        </p:sp>
        <p:cxnSp>
          <p:nvCxnSpPr>
            <p:cNvPr id="21" name="Straight Arrow Connector 67"/>
            <p:cNvCxnSpPr>
              <a:stCxn id="7" idx="0"/>
              <a:endCxn id="7" idx="6"/>
            </p:cNvCxnSpPr>
            <p:nvPr/>
          </p:nvCxnSpPr>
          <p:spPr>
            <a:xfrm rot="16200000" flipH="1">
              <a:off x="8160941" y="1695890"/>
              <a:ext cx="325042" cy="351896"/>
            </a:xfrm>
            <a:prstGeom prst="curvedConnector4">
              <a:avLst>
                <a:gd name="adj1" fmla="val -70329"/>
                <a:gd name="adj2" fmla="val 164962"/>
              </a:avLst>
            </a:prstGeom>
            <a:ln>
              <a:solidFill>
                <a:schemeClr val="tx2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7751322" y="1173838"/>
              <a:ext cx="70302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Coin</a:t>
              </a:r>
              <a:endParaRPr lang="en-US" sz="2000" dirty="0"/>
            </a:p>
          </p:txBody>
        </p:sp>
        <p:cxnSp>
          <p:nvCxnSpPr>
            <p:cNvPr id="23" name="Straight Arrow Connector 67"/>
            <p:cNvCxnSpPr>
              <a:stCxn id="8" idx="4"/>
              <a:endCxn id="8" idx="2"/>
            </p:cNvCxnSpPr>
            <p:nvPr/>
          </p:nvCxnSpPr>
          <p:spPr>
            <a:xfrm rot="5400000" flipH="1">
              <a:off x="5982274" y="3928263"/>
              <a:ext cx="325041" cy="351897"/>
            </a:xfrm>
            <a:prstGeom prst="curvedConnector4">
              <a:avLst>
                <a:gd name="adj1" fmla="val -70330"/>
                <a:gd name="adj2" fmla="val 164962"/>
              </a:avLst>
            </a:prstGeom>
            <a:ln>
              <a:solidFill>
                <a:schemeClr val="tx2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67"/>
            <p:cNvCxnSpPr>
              <a:stCxn id="9" idx="6"/>
              <a:endCxn id="9" idx="4"/>
            </p:cNvCxnSpPr>
            <p:nvPr/>
          </p:nvCxnSpPr>
          <p:spPr>
            <a:xfrm flipH="1">
              <a:off x="8147514" y="3941690"/>
              <a:ext cx="351896" cy="325041"/>
            </a:xfrm>
            <a:prstGeom prst="curvedConnector4">
              <a:avLst>
                <a:gd name="adj1" fmla="val -64962"/>
                <a:gd name="adj2" fmla="val 170330"/>
              </a:avLst>
            </a:prstGeom>
            <a:ln>
              <a:solidFill>
                <a:schemeClr val="tx2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Oval 24"/>
            <p:cNvSpPr/>
            <p:nvPr/>
          </p:nvSpPr>
          <p:spPr>
            <a:xfrm>
              <a:off x="6230030" y="1260471"/>
              <a:ext cx="181425" cy="190104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26" name="Straight Arrow Connector 25"/>
            <p:cNvCxnSpPr>
              <a:stCxn id="25" idx="4"/>
              <a:endCxn id="6" idx="0"/>
            </p:cNvCxnSpPr>
            <p:nvPr/>
          </p:nvCxnSpPr>
          <p:spPr>
            <a:xfrm>
              <a:off x="6320743" y="1450575"/>
              <a:ext cx="0" cy="258742"/>
            </a:xfrm>
            <a:prstGeom prst="straightConnector1">
              <a:avLst/>
            </a:prstGeom>
            <a:ln>
              <a:solidFill>
                <a:schemeClr val="tx2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6056936" y="4865776"/>
              <a:ext cx="30870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1: credit = 0 &amp; #stock = 0</a:t>
              </a:r>
              <a:endParaRPr lang="en-US" sz="20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056936" y="5235108"/>
              <a:ext cx="30870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2</a:t>
              </a:r>
              <a:r>
                <a:rPr lang="en-US" sz="2000" dirty="0" smtClean="0"/>
                <a:t>: credit &gt; 0 &amp; #stock = 0</a:t>
              </a:r>
              <a:endParaRPr lang="en-US" sz="20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056936" y="5604440"/>
              <a:ext cx="30870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3: credit = 0 &amp; #stock &gt; 0</a:t>
              </a:r>
              <a:endParaRPr lang="en-US" sz="20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56936" y="5980677"/>
              <a:ext cx="3087064" cy="400110"/>
            </a:xfrm>
            <a:prstGeom prst="rect">
              <a:avLst/>
            </a:prstGeom>
            <a:solidFill>
              <a:srgbClr val="000066"/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4</a:t>
              </a:r>
              <a:r>
                <a:rPr lang="en-US" sz="2000" dirty="0" smtClean="0"/>
                <a:t>: credit &gt; 0 &amp; #stock &gt; 0</a:t>
              </a:r>
              <a:endParaRPr lang="en-US" sz="20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829383" y="2792841"/>
              <a:ext cx="11641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/>
                <a:t>AddChoc</a:t>
              </a:r>
              <a:endParaRPr lang="en-US" sz="20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508496" y="4531869"/>
              <a:ext cx="11641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/>
                <a:t>AddChoc</a:t>
              </a:r>
              <a:endParaRPr lang="en-US" sz="20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264552" y="4480784"/>
              <a:ext cx="18794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/>
                <a:t>AddChoc</a:t>
              </a:r>
              <a:r>
                <a:rPr lang="en-US" sz="2000" dirty="0" smtClean="0"/>
                <a:t> / Coin</a:t>
              </a:r>
              <a:endParaRPr lang="en-US" sz="2000" dirty="0"/>
            </a:p>
          </p:txBody>
        </p:sp>
        <p:sp>
          <p:nvSpPr>
            <p:cNvPr id="34" name="Oval 33"/>
            <p:cNvSpPr/>
            <p:nvPr/>
          </p:nvSpPr>
          <p:spPr>
            <a:xfrm>
              <a:off x="7838834" y="3655313"/>
              <a:ext cx="617358" cy="572752"/>
            </a:xfrm>
            <a:prstGeom prst="ellipse">
              <a:avLst/>
            </a:prstGeom>
            <a:noFill/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6" name="Rectangle 35"/>
          <p:cNvSpPr/>
          <p:nvPr/>
        </p:nvSpPr>
        <p:spPr>
          <a:xfrm>
            <a:off x="3139804" y="1295363"/>
            <a:ext cx="2689579" cy="55292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 [1, 3, 4, 1, 2, 4</a:t>
            </a:r>
            <a:r>
              <a:rPr lang="en-US" sz="2800" dirty="0" smtClean="0"/>
              <a:t>] </a:t>
            </a:r>
            <a:endParaRPr lang="en-US" sz="2800" dirty="0"/>
          </a:p>
        </p:txBody>
      </p:sp>
      <p:sp>
        <p:nvSpPr>
          <p:cNvPr id="37" name="Rounded Rectangle 36"/>
          <p:cNvSpPr/>
          <p:nvPr/>
        </p:nvSpPr>
        <p:spPr bwMode="auto">
          <a:xfrm>
            <a:off x="397043" y="6020298"/>
            <a:ext cx="5233746" cy="514643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Semi-automate the transformation</a:t>
            </a:r>
            <a:endParaRPr lang="en-US" sz="2800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577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Model-Based Test Components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C9CB03-E83B-49A3-95A8-3CE1C35F1E70}" type="slidenum">
              <a:rPr lang="zh-CN" altLang="en-US" smtClean="0"/>
              <a:pPr>
                <a:defRPr/>
              </a:pPr>
              <a:t>7</a:t>
            </a:fld>
            <a:endParaRPr lang="en-US" altLang="zh-CN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173510" y="1311441"/>
            <a:ext cx="3135171" cy="514643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dirty="0" smtClean="0">
                <a:latin typeface="Gill Sans MT" panose="020B0502020104020203" pitchFamily="34" charset="0"/>
              </a:rPr>
              <a:t>Test components</a:t>
            </a:r>
            <a:endParaRPr lang="en-US" sz="3200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916921" y="1978485"/>
            <a:ext cx="659202" cy="524083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latin typeface="Gill Sans MT" panose="020B0502020104020203" pitchFamily="34" charset="0"/>
              </a:rPr>
              <a:t>C1</a:t>
            </a:r>
            <a:endParaRPr lang="en-US" b="1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916921" y="2632202"/>
            <a:ext cx="659202" cy="524083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latin typeface="Gill Sans MT" panose="020B0502020104020203" pitchFamily="34" charset="0"/>
              </a:rPr>
              <a:t>C2</a:t>
            </a:r>
            <a:endParaRPr lang="en-US" b="1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916921" y="3285919"/>
            <a:ext cx="659202" cy="524083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latin typeface="Gill Sans MT" panose="020B0502020104020203" pitchFamily="34" charset="0"/>
              </a:rPr>
              <a:t>C3</a:t>
            </a:r>
            <a:endParaRPr lang="en-US" b="1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916921" y="3939636"/>
            <a:ext cx="659202" cy="524083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latin typeface="Gill Sans MT" panose="020B0502020104020203" pitchFamily="34" charset="0"/>
              </a:rPr>
              <a:t>C4</a:t>
            </a:r>
            <a:endParaRPr lang="en-US" b="1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916921" y="4593353"/>
            <a:ext cx="659202" cy="524083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latin typeface="Gill Sans MT" panose="020B0502020104020203" pitchFamily="34" charset="0"/>
              </a:rPr>
              <a:t>C5</a:t>
            </a:r>
            <a:endParaRPr lang="en-US" b="1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916921" y="5247070"/>
            <a:ext cx="659202" cy="524083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latin typeface="Gill Sans MT" panose="020B0502020104020203" pitchFamily="34" charset="0"/>
              </a:rPr>
              <a:t>C6</a:t>
            </a:r>
            <a:endParaRPr lang="en-US" b="1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916921" y="5900789"/>
            <a:ext cx="659202" cy="524083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latin typeface="Gill Sans MT" panose="020B0502020104020203" pitchFamily="34" charset="0"/>
              </a:rPr>
              <a:t>C7</a:t>
            </a:r>
            <a:endParaRPr lang="en-US" b="1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>
            <a:off x="3946352" y="1590886"/>
            <a:ext cx="1263316" cy="514643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dirty="0" smtClean="0">
                <a:latin typeface="Gill Sans MT" panose="020B0502020104020203" pitchFamily="34" charset="0"/>
              </a:rPr>
              <a:t>Test 1</a:t>
            </a:r>
            <a:endParaRPr lang="en-US" sz="3200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17" name="Rounded Rectangle 16"/>
          <p:cNvSpPr/>
          <p:nvPr/>
        </p:nvSpPr>
        <p:spPr bwMode="auto">
          <a:xfrm>
            <a:off x="5047568" y="3790010"/>
            <a:ext cx="1263316" cy="514643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dirty="0" smtClean="0">
                <a:latin typeface="Gill Sans MT" panose="020B0502020104020203" pitchFamily="34" charset="0"/>
              </a:rPr>
              <a:t>Test 3</a:t>
            </a:r>
            <a:endParaRPr lang="en-US" sz="3200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6733667" y="1737918"/>
            <a:ext cx="1263316" cy="514643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dirty="0" smtClean="0">
                <a:latin typeface="Gill Sans MT" panose="020B0502020104020203" pitchFamily="34" charset="0"/>
              </a:rPr>
              <a:t>Test 2</a:t>
            </a:r>
            <a:endParaRPr lang="en-US" sz="3200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912906" y="1983207"/>
            <a:ext cx="659202" cy="524083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latin typeface="Gill Sans MT" panose="020B0502020104020203" pitchFamily="34" charset="0"/>
              </a:rPr>
              <a:t>C1</a:t>
            </a:r>
            <a:endParaRPr lang="en-US" b="1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>
            <a:off x="912906" y="3290641"/>
            <a:ext cx="659202" cy="524083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latin typeface="Gill Sans MT" panose="020B0502020104020203" pitchFamily="34" charset="0"/>
              </a:rPr>
              <a:t>C3</a:t>
            </a:r>
            <a:endParaRPr lang="en-US" b="1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21" name="Rounded Rectangle 20"/>
          <p:cNvSpPr/>
          <p:nvPr/>
        </p:nvSpPr>
        <p:spPr bwMode="auto">
          <a:xfrm>
            <a:off x="912906" y="3944358"/>
            <a:ext cx="659202" cy="524083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latin typeface="Gill Sans MT" panose="020B0502020104020203" pitchFamily="34" charset="0"/>
              </a:rPr>
              <a:t>C4</a:t>
            </a:r>
            <a:endParaRPr lang="en-US" b="1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22" name="Rounded Rectangle 21"/>
          <p:cNvSpPr/>
          <p:nvPr/>
        </p:nvSpPr>
        <p:spPr bwMode="auto">
          <a:xfrm>
            <a:off x="916921" y="1978484"/>
            <a:ext cx="659202" cy="524083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latin typeface="Gill Sans MT" panose="020B0502020104020203" pitchFamily="34" charset="0"/>
              </a:rPr>
              <a:t>C1</a:t>
            </a:r>
            <a:endParaRPr lang="en-US" b="1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23" name="Rounded Rectangle 22"/>
          <p:cNvSpPr/>
          <p:nvPr/>
        </p:nvSpPr>
        <p:spPr bwMode="auto">
          <a:xfrm>
            <a:off x="912906" y="4593353"/>
            <a:ext cx="659202" cy="524083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latin typeface="Gill Sans MT" panose="020B0502020104020203" pitchFamily="34" charset="0"/>
              </a:rPr>
              <a:t>C5</a:t>
            </a:r>
            <a:endParaRPr lang="en-US" b="1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24" name="Rounded Rectangle 23"/>
          <p:cNvSpPr/>
          <p:nvPr/>
        </p:nvSpPr>
        <p:spPr bwMode="auto">
          <a:xfrm>
            <a:off x="912906" y="5247057"/>
            <a:ext cx="659202" cy="524083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latin typeface="Gill Sans MT" panose="020B0502020104020203" pitchFamily="34" charset="0"/>
              </a:rPr>
              <a:t>C6</a:t>
            </a:r>
            <a:endParaRPr lang="en-US" b="1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25" name="Rounded Rectangle 24"/>
          <p:cNvSpPr/>
          <p:nvPr/>
        </p:nvSpPr>
        <p:spPr bwMode="auto">
          <a:xfrm>
            <a:off x="937815" y="2632201"/>
            <a:ext cx="659202" cy="524083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latin typeface="Gill Sans MT" panose="020B0502020104020203" pitchFamily="34" charset="0"/>
              </a:rPr>
              <a:t>C2</a:t>
            </a:r>
            <a:endParaRPr lang="en-US" b="1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26" name="Rounded Rectangle 25"/>
          <p:cNvSpPr/>
          <p:nvPr/>
        </p:nvSpPr>
        <p:spPr bwMode="auto">
          <a:xfrm>
            <a:off x="912906" y="5907738"/>
            <a:ext cx="659202" cy="524083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latin typeface="Gill Sans MT" panose="020B0502020104020203" pitchFamily="34" charset="0"/>
              </a:rPr>
              <a:t>C7</a:t>
            </a:r>
            <a:endParaRPr lang="en-US" b="1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27" name="Rounded Rectangle 26"/>
          <p:cNvSpPr/>
          <p:nvPr/>
        </p:nvSpPr>
        <p:spPr bwMode="auto">
          <a:xfrm>
            <a:off x="937815" y="3944358"/>
            <a:ext cx="659202" cy="524083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latin typeface="Gill Sans MT" panose="020B0502020104020203" pitchFamily="34" charset="0"/>
              </a:rPr>
              <a:t>C4</a:t>
            </a:r>
            <a:endParaRPr lang="en-US" b="1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28" name="Rounded Rectangle 27"/>
          <p:cNvSpPr/>
          <p:nvPr/>
        </p:nvSpPr>
        <p:spPr bwMode="auto">
          <a:xfrm>
            <a:off x="928952" y="4593352"/>
            <a:ext cx="659202" cy="524083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latin typeface="Gill Sans MT" panose="020B0502020104020203" pitchFamily="34" charset="0"/>
              </a:rPr>
              <a:t>C5</a:t>
            </a:r>
            <a:endParaRPr lang="en-US" b="1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30" name="8-Point Star 29"/>
          <p:cNvSpPr/>
          <p:nvPr/>
        </p:nvSpPr>
        <p:spPr>
          <a:xfrm rot="20323394">
            <a:off x="1726569" y="3748400"/>
            <a:ext cx="3378928" cy="2738069"/>
          </a:xfrm>
          <a:prstGeom prst="star8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Each abstract test component must be mapped to real code in concrete tests</a:t>
            </a:r>
            <a:endPara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31" name="8-Point Star 30"/>
          <p:cNvSpPr/>
          <p:nvPr/>
        </p:nvSpPr>
        <p:spPr>
          <a:xfrm rot="21156703">
            <a:off x="6577386" y="4217022"/>
            <a:ext cx="1827637" cy="1276741"/>
          </a:xfrm>
          <a:prstGeom prst="star8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many times</a:t>
            </a:r>
            <a:endPara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984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3.7037E-7 L 0.3658 0.03403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81" y="16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3.95559E-6 L 0.36615 -0.06824 " pathEditMode="relative" rAng="0" ptsTypes="AA">
                                      <p:cBhvr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99" y="-34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500"/>
                            </p:stCondLst>
                            <p:childTnLst>
                              <p:par>
                                <p:cTn id="5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31321E-7 L 0.36684 -0.07865 " pathEditMode="relative" rAng="0" ptsTypes="AA">
                                      <p:cBhvr>
                                        <p:cTn id="5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33" y="-39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3.7037E-7 L 0.67101 0.05185 " pathEditMode="relative" rAng="0" ptsTypes="AA">
                                      <p:cBhvr>
                                        <p:cTn id="7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542" y="2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7037E-7 L 0.67101 -0.24491 " pathEditMode="relative" rAng="0" ptsTypes="AA">
                                      <p:cBhvr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542" y="-122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00"/>
                            </p:stCondLst>
                            <p:childTnLst>
                              <p:par>
                                <p:cTn id="7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32177E-6 L 0.67309 -0.25561 " pathEditMode="relative" rAng="0" ptsTypes="AA">
                                      <p:cBhvr>
                                        <p:cTn id="7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646" y="-127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7.40741E-7 L 0.48247 0.25463 " pathEditMode="relative" rAng="0" ptsTypes="AA">
                                      <p:cBhvr>
                                        <p:cTn id="9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115" y="127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500"/>
                            </p:stCondLst>
                            <p:childTnLst>
                              <p:par>
                                <p:cTn id="9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07407E-6 L 0.48143 0.14814 " pathEditMode="relative" rAng="0" ptsTypes="AA">
                                      <p:cBhvr>
                                        <p:cTn id="9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062" y="7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7037E-7 L 0.48368 0.13866 " pathEditMode="relative" rAng="0" ptsTypes="AA">
                                      <p:cBhvr>
                                        <p:cTn id="10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184" y="69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500"/>
                            </p:stCondLst>
                            <p:childTnLst>
                              <p:par>
                                <p:cTn id="104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96296E-6 L 0.48681 0.02963 " pathEditMode="relative" rAng="0" ptsTypes="AA">
                                      <p:cBhvr>
                                        <p:cTn id="10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340" y="1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000"/>
                            </p:stCondLst>
                            <p:childTnLst>
                              <p:par>
                                <p:cTn id="10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30" grpId="0" animBg="1"/>
      <p:bldP spid="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the Mapping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smtClean="0">
                <a:solidFill>
                  <a:schemeClr val="tx2"/>
                </a:solidFill>
              </a:rPr>
              <a:t>language</a:t>
            </a:r>
            <a:r>
              <a:rPr lang="en-US" dirty="0" smtClean="0"/>
              <a:t> to define mappings for individual test components</a:t>
            </a:r>
          </a:p>
          <a:p>
            <a:pPr lvl="1"/>
            <a:r>
              <a:rPr lang="en-US" sz="2800" dirty="0" smtClean="0">
                <a:solidFill>
                  <a:schemeClr val="tx2"/>
                </a:solidFill>
              </a:rPr>
              <a:t>Structured Test Automation Language</a:t>
            </a:r>
            <a:r>
              <a:rPr lang="en-US" sz="2800" dirty="0" smtClean="0"/>
              <a:t> (</a:t>
            </a:r>
            <a:r>
              <a:rPr lang="en-US" sz="2800" i="1" dirty="0" smtClean="0">
                <a:solidFill>
                  <a:schemeClr val="tx2"/>
                </a:solidFill>
              </a:rPr>
              <a:t>STAL</a:t>
            </a:r>
            <a:r>
              <a:rPr lang="en-US" sz="2800" dirty="0" smtClean="0"/>
              <a:t>)</a:t>
            </a:r>
          </a:p>
          <a:p>
            <a:r>
              <a:rPr lang="en-US" dirty="0" smtClean="0"/>
              <a:t>A </a:t>
            </a:r>
            <a:r>
              <a:rPr lang="en-US" dirty="0" smtClean="0">
                <a:solidFill>
                  <a:schemeClr val="tx2"/>
                </a:solidFill>
              </a:rPr>
              <a:t>tool</a:t>
            </a:r>
            <a:r>
              <a:rPr lang="en-US" dirty="0" smtClean="0"/>
              <a:t> to choose model-level test components and compose mappings to create concrete tests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C9CB03-E83B-49A3-95A8-3CE1C35F1E70}" type="slidenum">
              <a:rPr lang="zh-CN" altLang="en-US" smtClean="0"/>
              <a:pPr>
                <a:defRPr/>
              </a:pPr>
              <a:t>8</a:t>
            </a:fld>
            <a:endParaRPr lang="en-US" altLang="zh-CN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2851487" y="3801980"/>
            <a:ext cx="3429009" cy="529391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dirty="0" smtClean="0">
                <a:latin typeface="Gill Sans MT" panose="020B0502020104020203" pitchFamily="34" charset="0"/>
              </a:rPr>
              <a:t>Behavioral Models</a:t>
            </a:r>
            <a:endParaRPr lang="en-US" sz="3200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2851487" y="4724401"/>
            <a:ext cx="3429009" cy="1772652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Identifiable Elements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>
                <a:latin typeface="Gill Sans MT" panose="020B0502020104020203" pitchFamily="34" charset="0"/>
              </a:rPr>
              <a:t>Transitions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>
                <a:latin typeface="Gill Sans MT" panose="020B0502020104020203" pitchFamily="34" charset="0"/>
              </a:rPr>
              <a:t>Objects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>
                <a:latin typeface="Gill Sans MT" panose="020B0502020104020203" pitchFamily="34" charset="0"/>
              </a:rPr>
              <a:t>Constraints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081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Empirical Evaluation of STALE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C9CB03-E83B-49A3-95A8-3CE1C35F1E70}" type="slidenum">
              <a:rPr lang="zh-CN" altLang="en-US" smtClean="0"/>
              <a:pPr>
                <a:defRPr/>
              </a:pPr>
              <a:t>9</a:t>
            </a:fld>
            <a:endParaRPr lang="en-US" altLang="zh-CN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902370" y="998615"/>
            <a:ext cx="7315198" cy="1130967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dirty="0" smtClean="0">
                <a:latin typeface="Gill Sans MT" panose="020B0502020104020203" pitchFamily="34" charset="0"/>
              </a:rPr>
              <a:t>Can STALE help programmers efficiently design tests ?</a:t>
            </a:r>
            <a:endParaRPr lang="en-US" sz="3200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164434" y="2394283"/>
            <a:ext cx="5622755" cy="1708485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1" dirty="0" smtClean="0">
                <a:latin typeface="Gill Sans MT" panose="020B0502020104020203" pitchFamily="34" charset="0"/>
              </a:rPr>
              <a:t>Subject Programs</a:t>
            </a:r>
            <a:endParaRPr lang="en-US" b="1" dirty="0" smtClean="0">
              <a:latin typeface="Gill Sans MT" panose="020B0502020104020203" pitchFamily="34" charset="0"/>
            </a:endParaRPr>
          </a:p>
          <a:p>
            <a:pPr marL="274320" indent="-274320">
              <a:buFont typeface="Arial" panose="020B0604020202020204" pitchFamily="34" charset="0"/>
              <a:buChar char="•"/>
            </a:pPr>
            <a:r>
              <a:rPr lang="en-US" dirty="0" smtClean="0">
                <a:latin typeface="Gill Sans MT" panose="020B0502020104020203" pitchFamily="34" charset="0"/>
              </a:rPr>
              <a:t>17 open source and example programs</a:t>
            </a:r>
          </a:p>
          <a:p>
            <a:pPr marL="274320" indent="-274320">
              <a:buFont typeface="Arial" panose="020B0604020202020204" pitchFamily="34" charset="0"/>
              <a:buChar char="•"/>
            </a:pPr>
            <a:r>
              <a:rPr lang="en-US" dirty="0" smtClean="0">
                <a:latin typeface="Gill Sans MT" panose="020B0502020104020203" pitchFamily="34" charset="0"/>
              </a:rPr>
              <a:t>52 to 9486 LOC</a:t>
            </a:r>
          </a:p>
          <a:p>
            <a:pPr marL="274320" indent="-274320">
              <a:buFont typeface="Arial" panose="020B0604020202020204" pitchFamily="34" charset="0"/>
              <a:buChar char="•"/>
            </a:pPr>
            <a:r>
              <a:rPr lang="en-US" dirty="0" smtClean="0">
                <a:latin typeface="Gill Sans MT" panose="020B0502020104020203" pitchFamily="34" charset="0"/>
              </a:rPr>
              <a:t>7 GUIs, 4 web apps, 1 CL, 5 others</a:t>
            </a:r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4559969" y="4307314"/>
            <a:ext cx="4359440" cy="1540038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1" dirty="0" smtClean="0">
                <a:latin typeface="Gill Sans MT" panose="020B0502020104020203" pitchFamily="34" charset="0"/>
              </a:rPr>
              <a:t>Subject Models</a:t>
            </a:r>
          </a:p>
          <a:p>
            <a:pPr marL="274320" indent="-274320">
              <a:buFont typeface="Arial" panose="020B0604020202020204" pitchFamily="34" charset="0"/>
              <a:buChar char="•"/>
            </a:pPr>
            <a:r>
              <a:rPr lang="en-US" dirty="0" smtClean="0">
                <a:latin typeface="Gill Sans MT" panose="020B0502020104020203" pitchFamily="34" charset="0"/>
              </a:rPr>
              <a:t>Drawn using Eclipse / Papyrus</a:t>
            </a:r>
          </a:p>
          <a:p>
            <a:pPr marL="274320" indent="-274320">
              <a:buFont typeface="Arial" panose="020B0604020202020204" pitchFamily="34" charset="0"/>
              <a:buChar char="•"/>
            </a:pPr>
            <a:r>
              <a:rPr lang="en-US" dirty="0" smtClean="0">
                <a:latin typeface="Gill Sans MT" panose="020B0502020104020203" pitchFamily="34" charset="0"/>
              </a:rPr>
              <a:t>7—22 states</a:t>
            </a:r>
          </a:p>
          <a:p>
            <a:pPr marL="274320" indent="-274320">
              <a:buFont typeface="Arial" panose="020B0604020202020204" pitchFamily="34" charset="0"/>
              <a:buChar char="•"/>
            </a:pPr>
            <a:r>
              <a:rPr lang="en-US" dirty="0">
                <a:latin typeface="Gill Sans MT" panose="020B0502020104020203" pitchFamily="34" charset="0"/>
              </a:rPr>
              <a:t>12—116 </a:t>
            </a:r>
            <a:r>
              <a:rPr lang="en-US" dirty="0" smtClean="0">
                <a:latin typeface="Gill Sans MT" panose="020B0502020104020203" pitchFamily="34" charset="0"/>
              </a:rPr>
              <a:t>transitions</a:t>
            </a:r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401067" y="5305920"/>
            <a:ext cx="3918282" cy="1114938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1" dirty="0" smtClean="0">
                <a:latin typeface="Gill Sans MT" panose="020B0502020104020203" pitchFamily="34" charset="0"/>
              </a:rPr>
              <a:t>Participants</a:t>
            </a:r>
          </a:p>
          <a:p>
            <a:pPr marL="274320" indent="-274320">
              <a:buFont typeface="Arial" panose="020B0604020202020204" pitchFamily="34" charset="0"/>
              <a:buChar char="•"/>
            </a:pPr>
            <a:r>
              <a:rPr lang="en-US" dirty="0" smtClean="0">
                <a:latin typeface="Gill Sans MT" panose="020B0502020104020203" pitchFamily="34" charset="0"/>
              </a:rPr>
              <a:t>9 professional developers / graduate students</a:t>
            </a:r>
            <a:endParaRPr lang="en-US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860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|3.9|1.9|1.3|21.3|1.2|11.1|2.7|6.5|9.3|2.1|1.8|3.7|3.8|16.8"/>
</p:tagLst>
</file>

<file path=ppt/theme/theme1.xml><?xml version="1.0" encoding="utf-8"?>
<a:theme xmlns:a="http://schemas.openxmlformats.org/drawingml/2006/main" name="Default Design">
  <a:themeElements>
    <a:clrScheme name="Custom 1">
      <a:dk1>
        <a:srgbClr val="808080"/>
      </a:dk1>
      <a:lt1>
        <a:srgbClr val="FFFFFF"/>
      </a:lt1>
      <a:dk2>
        <a:srgbClr val="000099"/>
      </a:dk2>
      <a:lt2>
        <a:srgbClr val="FFFF00"/>
      </a:lt2>
      <a:accent1>
        <a:srgbClr val="00CC99"/>
      </a:accent1>
      <a:accent2>
        <a:srgbClr val="3333CC"/>
      </a:accent2>
      <a:accent3>
        <a:srgbClr val="AAAACA"/>
      </a:accent3>
      <a:accent4>
        <a:srgbClr val="DADADA"/>
      </a:accent4>
      <a:accent5>
        <a:srgbClr val="AAE2CA"/>
      </a:accent5>
      <a:accent6>
        <a:srgbClr val="2D2DB9"/>
      </a:accent6>
      <a:hlink>
        <a:srgbClr val="FFFF00"/>
      </a:hlink>
      <a:folHlink>
        <a:srgbClr val="FFFF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8477</TotalTime>
  <Words>1473</Words>
  <Application>Microsoft Office PowerPoint</Application>
  <PresentationFormat>On-screen Show (4:3)</PresentationFormat>
  <Paragraphs>328</Paragraphs>
  <Slides>26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Default Design</vt:lpstr>
      <vt:lpstr>Generating Automated Tests from Behavioral Models</vt:lpstr>
      <vt:lpstr>OUTLINE</vt:lpstr>
      <vt:lpstr>Benefits of Model-Based Testing</vt:lpstr>
      <vt:lpstr>Model-Based Testing Process</vt:lpstr>
      <vt:lpstr>OUTLINE</vt:lpstr>
      <vt:lpstr>The Mapping Problem</vt:lpstr>
      <vt:lpstr>Model-Based Test Components</vt:lpstr>
      <vt:lpstr>Solving the Mapping Problem</vt:lpstr>
      <vt:lpstr>Empirical Evaluation of STALE</vt:lpstr>
      <vt:lpstr>STALE vs. Hand Test Generation</vt:lpstr>
      <vt:lpstr>Mapping Problem Results</vt:lpstr>
      <vt:lpstr>OUTLINE</vt:lpstr>
      <vt:lpstr>RIPR Model</vt:lpstr>
      <vt:lpstr>Test Oracle Problem</vt:lpstr>
      <vt:lpstr>Test Oracle Strategies</vt:lpstr>
      <vt:lpstr>Empirical Evaluation of Test Oracle Strategies</vt:lpstr>
      <vt:lpstr>Precision—% Faults Revealed</vt:lpstr>
      <vt:lpstr>Frequency—% Faults Revealed</vt:lpstr>
      <vt:lpstr>Test Oracle Strategy Findings</vt:lpstr>
      <vt:lpstr>OUTLINE</vt:lpstr>
      <vt:lpstr>Contributions in Context</vt:lpstr>
      <vt:lpstr>Summary of Contributions</vt:lpstr>
      <vt:lpstr>Contact</vt:lpstr>
      <vt:lpstr>Related MBT Publications</vt:lpstr>
      <vt:lpstr>Previous MBT Publications</vt:lpstr>
      <vt:lpstr>Previous MBT Publications (cont.)</vt:lpstr>
    </vt:vector>
  </TitlesOfParts>
  <Company>GMU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Generating Automated Tests from Behavioral Models</dc:title>
  <dc:creator>Jeff Offutt</dc:creator>
  <cp:lastModifiedBy>Jeff Offutt</cp:lastModifiedBy>
  <cp:revision>547</cp:revision>
  <dcterms:created xsi:type="dcterms:W3CDTF">2001-09-18T20:16:12Z</dcterms:created>
  <dcterms:modified xsi:type="dcterms:W3CDTF">2014-11-13T12:51:43Z</dcterms:modified>
</cp:coreProperties>
</file>