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73" r:id="rId2"/>
    <p:sldId id="337" r:id="rId3"/>
    <p:sldId id="338" r:id="rId4"/>
    <p:sldId id="372" r:id="rId5"/>
    <p:sldId id="375" r:id="rId6"/>
    <p:sldId id="341" r:id="rId7"/>
    <p:sldId id="346" r:id="rId8"/>
    <p:sldId id="373" r:id="rId9"/>
    <p:sldId id="395" r:id="rId10"/>
    <p:sldId id="374" r:id="rId11"/>
    <p:sldId id="348" r:id="rId12"/>
    <p:sldId id="396" r:id="rId13"/>
    <p:sldId id="350" r:id="rId14"/>
    <p:sldId id="349" r:id="rId15"/>
    <p:sldId id="366" r:id="rId16"/>
    <p:sldId id="376" r:id="rId17"/>
    <p:sldId id="393" r:id="rId18"/>
    <p:sldId id="394" r:id="rId19"/>
    <p:sldId id="377" r:id="rId20"/>
    <p:sldId id="378" r:id="rId21"/>
    <p:sldId id="384" r:id="rId22"/>
    <p:sldId id="387" r:id="rId23"/>
    <p:sldId id="388" r:id="rId24"/>
    <p:sldId id="389" r:id="rId25"/>
    <p:sldId id="382" r:id="rId26"/>
    <p:sldId id="379" r:id="rId27"/>
    <p:sldId id="380" r:id="rId28"/>
    <p:sldId id="381" r:id="rId29"/>
    <p:sldId id="383" r:id="rId30"/>
    <p:sldId id="385" r:id="rId31"/>
    <p:sldId id="386" r:id="rId32"/>
    <p:sldId id="390" r:id="rId33"/>
    <p:sldId id="392" r:id="rId34"/>
    <p:sldId id="391" r:id="rId35"/>
    <p:sldId id="333" r:id="rId36"/>
    <p:sldId id="335" r:id="rId3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00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4" autoAdjust="0"/>
    <p:restoredTop sz="94684" autoAdjust="0"/>
  </p:normalViewPr>
  <p:slideViewPr>
    <p:cSldViewPr>
      <p:cViewPr varScale="1">
        <p:scale>
          <a:sx n="118" d="100"/>
          <a:sy n="118" d="100"/>
        </p:scale>
        <p:origin x="-158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fld id="{1D78B05E-06DB-45EF-BE9B-5A52D17DB1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20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fld id="{475BF5DC-5176-4A74-8EF4-694E64621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092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Yes</a:t>
            </a:r>
          </a:p>
          <a:p>
            <a:pPr marL="228600" indent="-228600">
              <a:buAutoNum type="arabicPeriod"/>
            </a:pPr>
            <a:r>
              <a:rPr lang="en-US" dirty="0" smtClean="0"/>
              <a:t>No</a:t>
            </a:r>
          </a:p>
          <a:p>
            <a:pPr marL="228600" indent="-228600">
              <a:buAutoNum type="arabicPeriod"/>
            </a:pPr>
            <a:r>
              <a:rPr lang="en-US" dirty="0" smtClean="0"/>
              <a:t>Yes</a:t>
            </a:r>
          </a:p>
          <a:p>
            <a:pPr marL="228600" indent="-228600">
              <a:buAutoNum type="arabicPeriod"/>
            </a:pPr>
            <a:r>
              <a:rPr lang="en-US" dirty="0" smtClean="0"/>
              <a:t>Yes</a:t>
            </a:r>
          </a:p>
          <a:p>
            <a:pPr marL="228600" indent="-228600">
              <a:buAutoNum type="arabicPeriod"/>
            </a:pPr>
            <a:r>
              <a:rPr lang="en-US" dirty="0" smtClean="0"/>
              <a:t>Yes</a:t>
            </a:r>
          </a:p>
          <a:p>
            <a:pPr marL="228600" indent="-228600">
              <a:buAutoNum type="arabicPeriod"/>
            </a:pPr>
            <a:r>
              <a:rPr lang="en-US" dirty="0" smtClean="0"/>
              <a:t>Yes</a:t>
            </a:r>
          </a:p>
          <a:p>
            <a:pPr marL="228600" indent="-228600">
              <a:buAutoNum type="arabicPeriod"/>
            </a:pPr>
            <a:r>
              <a:rPr lang="en-US" dirty="0" smtClean="0"/>
              <a:t>No</a:t>
            </a:r>
          </a:p>
          <a:p>
            <a:pPr marL="228600" indent="-228600">
              <a:buAutoNum type="arabicPeriod"/>
            </a:pPr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5BF5DC-5176-4A74-8EF4-694E646213D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50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FB10F-B965-4F2B-8800-DFF8A1917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55A4C-33A2-4E4F-A61D-2E3F6A5B2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0"/>
            <a:ext cx="22479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5913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5E676-E60B-4308-9EE7-83117974B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85038-4076-4CB9-9A72-D0B709797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A9CDD-4D5B-4741-A67A-93DB9F26DF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419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419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A3BE0-CAC5-4613-8BE9-8AACFAFC3F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30794-4835-4A77-B6A7-DC8B05F0C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E31CF-D27D-4543-9409-CCBC44EF0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24A9D-A067-4675-91CD-4DF54CBA3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68D7-1543-403F-956E-DE89D6843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F9F3E-DB4B-4CB0-BD9B-C0AE7BC357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0"/>
            <a:ext cx="7924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990600"/>
            <a:ext cx="8991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8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532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800" smtClean="0">
                <a:latin typeface="Arial" charset="0"/>
              </a:defRPr>
            </a:lvl1pPr>
          </a:lstStyle>
          <a:p>
            <a:pPr>
              <a:defRPr/>
            </a:pPr>
            <a:fld id="{767C7B05-6F91-4FB8-BEB0-6860623F42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gmulogo-color15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01000" y="0"/>
            <a:ext cx="1143000" cy="85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0" y="838200"/>
            <a:ext cx="8001000" cy="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152400" y="6642556"/>
            <a:ext cx="415498" cy="215444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of 36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Group 8"/>
          <p:cNvGrpSpPr>
            <a:grpSpLocks/>
          </p:cNvGrpSpPr>
          <p:nvPr userDrawn="1"/>
        </p:nvGrpSpPr>
        <p:grpSpPr bwMode="auto">
          <a:xfrm>
            <a:off x="8077200" y="6237139"/>
            <a:ext cx="1043047" cy="620011"/>
            <a:chOff x="4939393" y="3248688"/>
            <a:chExt cx="1434190" cy="676376"/>
          </a:xfrm>
        </p:grpSpPr>
        <p:sp>
          <p:nvSpPr>
            <p:cNvPr id="11" name="Rectangle 10"/>
            <p:cNvSpPr/>
            <p:nvPr/>
          </p:nvSpPr>
          <p:spPr>
            <a:xfrm>
              <a:off x="4939393" y="3248688"/>
              <a:ext cx="1434190" cy="67637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none">
              <a:prstTxWarp prst="textRingInsid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2000" b="1" spc="300" dirty="0">
                  <a:ln w="11430" cmpd="sng">
                    <a:solidFill>
                      <a:schemeClr val="accent1">
                        <a:tint val="10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1">
                          <a:tint val="83000"/>
                          <a:shade val="100000"/>
                          <a:satMod val="200000"/>
                        </a:schemeClr>
                      </a:gs>
                      <a:gs pos="75000">
                        <a:schemeClr val="accent1">
                          <a:tint val="100000"/>
                          <a:shade val="50000"/>
                          <a:satMod val="150000"/>
                        </a:schemeClr>
                      </a:gs>
                    </a:gsLst>
                    <a:lin ang="5400000"/>
                  </a:gra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</a:rPr>
                <a:t>Software Engineering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018243" y="3248689"/>
              <a:ext cx="936314" cy="360622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n-US" sz="18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rPr>
                <a:t>@ GMU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Gill Sans MT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Gill Sans MT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Gill Sans MT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ll Sans MT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876300"/>
            <a:ext cx="8534400" cy="1638300"/>
          </a:xfrm>
        </p:spPr>
        <p:txBody>
          <a:bodyPr/>
          <a:lstStyle/>
          <a:p>
            <a:pPr eaLnBrk="1" hangingPunct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Get Your Paper Rejected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Plagiarism and Other Strategies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514600"/>
            <a:ext cx="7315200" cy="18288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Responsible Conduct of Research</a:t>
            </a:r>
          </a:p>
          <a:p>
            <a:pPr eaLnBrk="1" hangingPunct="1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 Mason University</a:t>
            </a:r>
          </a:p>
          <a:p>
            <a:pPr eaLnBrk="1" hangingPunct="1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2014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066800" y="4724400"/>
            <a:ext cx="7010400" cy="171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Jeff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Offutt</a:t>
            </a:r>
          </a:p>
          <a:p>
            <a:pPr algn="ctr">
              <a:spcBef>
                <a:spcPct val="200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Professor of Software Engineering, VSE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http://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www.cs.gmu.edu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/~offutt/</a:t>
            </a:r>
          </a:p>
        </p:txBody>
      </p:sp>
      <p:sp>
        <p:nvSpPr>
          <p:cNvPr id="6" name="Rectangle 5"/>
          <p:cNvSpPr/>
          <p:nvPr/>
        </p:nvSpPr>
        <p:spPr>
          <a:xfrm>
            <a:off x="216565" y="6665485"/>
            <a:ext cx="601579" cy="192515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Authorship Rules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676400" y="990600"/>
            <a:ext cx="5791200" cy="19812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Can I add someone as co-author as a favor for helping me?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0" lang="en-US" b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Obtaining funding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Advisor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0" lang="en-US" b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Boyfriend</a:t>
            </a:r>
          </a:p>
        </p:txBody>
      </p:sp>
      <p:sp>
        <p:nvSpPr>
          <p:cNvPr id="8" name="7-Point Star 7"/>
          <p:cNvSpPr/>
          <p:nvPr/>
        </p:nvSpPr>
        <p:spPr>
          <a:xfrm>
            <a:off x="5444928" y="2209800"/>
            <a:ext cx="2362200" cy="1143000"/>
          </a:xfrm>
          <a:prstGeom prst="star7">
            <a:avLst/>
          </a:prstGeom>
          <a:solidFill>
            <a:srgbClr val="FF0000"/>
          </a:solidFill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 smtClean="0">
                <a:latin typeface="Gill Sans MT" panose="020B0502020104020203" pitchFamily="34" charset="0"/>
              </a:rPr>
              <a:t>No, that’s plagiarism</a:t>
            </a:r>
            <a:endParaRPr lang="en-US" sz="2000" dirty="0">
              <a:latin typeface="Gill Sans MT" panose="020B0502020104020203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828800" y="3657600"/>
            <a:ext cx="5486400" cy="9906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Can I omit someone from the author list who angered me?</a:t>
            </a:r>
          </a:p>
        </p:txBody>
      </p:sp>
      <p:sp>
        <p:nvSpPr>
          <p:cNvPr id="11" name="7-Point Star 10"/>
          <p:cNvSpPr/>
          <p:nvPr/>
        </p:nvSpPr>
        <p:spPr>
          <a:xfrm>
            <a:off x="6134100" y="4343400"/>
            <a:ext cx="2362200" cy="1143000"/>
          </a:xfrm>
          <a:prstGeom prst="star7">
            <a:avLst/>
          </a:prstGeom>
          <a:solidFill>
            <a:srgbClr val="FF0000"/>
          </a:solidFill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 smtClean="0">
                <a:latin typeface="Gill Sans MT" panose="020B0502020104020203" pitchFamily="34" charset="0"/>
              </a:rPr>
              <a:t>No, that’s plagiarism</a:t>
            </a:r>
            <a:endParaRPr lang="en-US" sz="20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08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People Plagiarize?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6E31CF-D27D-4543-9409-CCBC44EF006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3048000" y="952500"/>
            <a:ext cx="3048000" cy="6477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Knowingly</a:t>
            </a:r>
            <a:endParaRPr kumimoji="0" lang="en-US" sz="320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952500" y="1981200"/>
            <a:ext cx="7239000" cy="5334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Desperation—</a:t>
            </a:r>
            <a:r>
              <a:rPr lang="en-US" dirty="0" smtClean="0">
                <a:latin typeface="Gill Sans MT" panose="020B0502020104020203" pitchFamily="34" charset="0"/>
              </a:rPr>
              <a:t>They are required to publish and can’t</a:t>
            </a:r>
            <a:endParaRPr kumimoji="0" lang="en-US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673768" y="2895600"/>
            <a:ext cx="7796464" cy="5334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Lack of Ethics—</a:t>
            </a:r>
            <a:r>
              <a:rPr lang="en-US" dirty="0" smtClean="0">
                <a:latin typeface="Gill Sans MT" panose="020B0502020104020203" pitchFamily="34" charset="0"/>
              </a:rPr>
              <a:t>No sense of right and wrong, sociopathic</a:t>
            </a:r>
            <a:endParaRPr kumimoji="0" lang="en-US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1036721" y="3810000"/>
            <a:ext cx="7070559" cy="5334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Poor Judgment—</a:t>
            </a:r>
            <a:r>
              <a:rPr lang="en-US" dirty="0" smtClean="0">
                <a:latin typeface="Gill Sans MT" panose="020B0502020104020203" pitchFamily="34" charset="0"/>
              </a:rPr>
              <a:t>They believe they won’t be caught</a:t>
            </a:r>
            <a:endParaRPr kumimoji="0" lang="en-US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1981200" y="4724400"/>
            <a:ext cx="5181600" cy="5334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Advisors Did—</a:t>
            </a:r>
            <a:r>
              <a:rPr lang="en-US" dirty="0" smtClean="0">
                <a:latin typeface="Gill Sans MT" panose="020B0502020104020203" pitchFamily="34" charset="0"/>
              </a:rPr>
              <a:t>They think it’s normal</a:t>
            </a:r>
            <a:endParaRPr kumimoji="0" lang="en-US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1314450" y="5638800"/>
            <a:ext cx="6515100" cy="5334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Can’t Write—</a:t>
            </a:r>
            <a:r>
              <a:rPr lang="en-US" dirty="0" smtClean="0">
                <a:latin typeface="Gill Sans MT" panose="020B0502020104020203" pitchFamily="34" charset="0"/>
              </a:rPr>
              <a:t>Copying text from better writers</a:t>
            </a:r>
            <a:endParaRPr kumimoji="0" lang="en-US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04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1" grpId="0" animBg="1"/>
      <p:bldP spid="12" grpId="0" animBg="1"/>
      <p:bldP spid="17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People Plagiarize?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6E31CF-D27D-4543-9409-CCBC44EF006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3" name="Rounded Rectangle 12"/>
          <p:cNvSpPr/>
          <p:nvPr/>
        </p:nvSpPr>
        <p:spPr bwMode="auto">
          <a:xfrm>
            <a:off x="3048000" y="990600"/>
            <a:ext cx="3048000" cy="6477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Unknowingly</a:t>
            </a:r>
            <a:endParaRPr kumimoji="0" lang="en-US" sz="320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1036721" y="1809750"/>
            <a:ext cx="7070559" cy="5334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They don’t understand what plagiarism is</a:t>
            </a:r>
            <a:endParaRPr kumimoji="0" lang="en-US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304800" y="2514600"/>
            <a:ext cx="8534400" cy="5334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Forgetfulness—</a:t>
            </a:r>
            <a:r>
              <a:rPr lang="en-US" dirty="0" smtClean="0">
                <a:latin typeface="Gill Sans MT" panose="020B0502020104020203" pitchFamily="34" charset="0"/>
              </a:rPr>
              <a:t>They read it, forgot, and thought they invented it</a:t>
            </a:r>
            <a:endParaRPr kumimoji="0" lang="en-US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1036720" y="3219450"/>
            <a:ext cx="7070560" cy="5334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Laziness—</a:t>
            </a:r>
            <a:r>
              <a:rPr lang="en-US" dirty="0" smtClean="0">
                <a:latin typeface="Gill Sans MT" panose="020B0502020104020203" pitchFamily="34" charset="0"/>
              </a:rPr>
              <a:t>They worked with the wrong co-authors</a:t>
            </a:r>
            <a:endParaRPr kumimoji="0" lang="en-US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914400" y="3924300"/>
            <a:ext cx="7315200" cy="5334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Ignorance—</a:t>
            </a:r>
            <a:r>
              <a:rPr lang="en-US" dirty="0" smtClean="0">
                <a:latin typeface="Gill Sans MT" panose="020B0502020104020203" pitchFamily="34" charset="0"/>
              </a:rPr>
              <a:t>They don’t know how to write citations</a:t>
            </a:r>
            <a:endParaRPr kumimoji="0" lang="en-US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1143000" y="4629150"/>
            <a:ext cx="6858000" cy="5334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Poor Planning—</a:t>
            </a:r>
            <a:r>
              <a:rPr lang="en-US" dirty="0" smtClean="0">
                <a:latin typeface="Gill Sans MT" panose="020B0502020104020203" pitchFamily="34" charset="0"/>
              </a:rPr>
              <a:t>They are late and take a shortcut</a:t>
            </a:r>
            <a:endParaRPr kumimoji="0" lang="en-US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114300" y="5334000"/>
            <a:ext cx="8915400" cy="8382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Paraphrasing—</a:t>
            </a:r>
            <a:r>
              <a:rPr lang="en-US" dirty="0" smtClean="0">
                <a:latin typeface="Gill Sans MT" panose="020B0502020104020203" pitchFamily="34" charset="0"/>
              </a:rPr>
              <a:t>Thinking that changing 2 words in a paragraph makes it your own words</a:t>
            </a:r>
            <a:endParaRPr kumimoji="0" lang="en-US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19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24A9D-A067-4675-91CD-4DF54CBA34A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7-Point Star 3"/>
          <p:cNvSpPr/>
          <p:nvPr/>
        </p:nvSpPr>
        <p:spPr>
          <a:xfrm>
            <a:off x="228600" y="1066800"/>
            <a:ext cx="8763000" cy="4495800"/>
          </a:xfrm>
          <a:prstGeom prst="star7">
            <a:avLst/>
          </a:prstGeom>
          <a:solidFill>
            <a:srgbClr val="FF0000"/>
          </a:solidFill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Journal editors do not care why.</a:t>
            </a:r>
          </a:p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All plagiarism is considered as knowing, willful, and intentional.</a:t>
            </a:r>
          </a:p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We have “one strike and you’re out” policies.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16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Avoid Plagiarism?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75265" y="2677026"/>
            <a:ext cx="6324098" cy="5334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Properly reference ideas that aren’t yours</a:t>
            </a:r>
            <a:endParaRPr kumimoji="0" lang="en-US" sz="280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75265" y="1066800"/>
            <a:ext cx="8992535" cy="762000"/>
            <a:chOff x="1008" y="2880"/>
            <a:chExt cx="2544" cy="720"/>
          </a:xfrm>
        </p:grpSpPr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1008" y="2880"/>
              <a:ext cx="2544" cy="720"/>
            </a:xfrm>
            <a:prstGeom prst="rect">
              <a:avLst/>
            </a:prstGeom>
            <a:solidFill>
              <a:srgbClr val="0000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b"/>
            <a:lstStyle/>
            <a:p>
              <a:pPr algn="ctr"/>
              <a:endParaRPr lang="en-US" sz="2800">
                <a:latin typeface="Gill Sans MT" panose="020B0502020104020203" pitchFamily="34" charset="0"/>
              </a:endParaRPr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1032" y="2880"/>
              <a:ext cx="2496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marL="342900" indent="-342900" algn="ctr">
                <a:spcBef>
                  <a:spcPct val="20000"/>
                </a:spcBef>
                <a:defRPr/>
              </a:pPr>
              <a:r>
                <a:rPr lang="en-US" sz="3200" dirty="0" smtClean="0">
                  <a:solidFill>
                    <a:schemeClr val="tx2"/>
                  </a:solidFill>
                  <a:latin typeface="Gill Sans MT" panose="020B0502020104020203" pitchFamily="34" charset="0"/>
                </a:rPr>
                <a:t>We are supposed to “</a:t>
              </a:r>
              <a:r>
                <a:rPr lang="en-US" sz="3200" i="1" dirty="0" smtClean="0">
                  <a:solidFill>
                    <a:schemeClr val="tx2"/>
                  </a:solidFill>
                  <a:latin typeface="Gill Sans MT" panose="020B0502020104020203" pitchFamily="34" charset="0"/>
                </a:rPr>
                <a:t>stand on the shoulders of giants</a:t>
              </a:r>
              <a:r>
                <a:rPr lang="en-US" sz="3200" dirty="0" smtClean="0">
                  <a:solidFill>
                    <a:schemeClr val="tx2"/>
                  </a:solidFill>
                  <a:latin typeface="Gill Sans MT" panose="020B0502020104020203" pitchFamily="34" charset="0"/>
                </a:rPr>
                <a:t>”</a:t>
              </a:r>
              <a:endParaRPr lang="en-US" sz="3200" dirty="0">
                <a:latin typeface="Gill Sans MT" panose="020B0502020104020203" pitchFamily="34" charset="0"/>
              </a:endParaRPr>
            </a:p>
          </p:txBody>
        </p:sp>
      </p:grpSp>
      <p:sp>
        <p:nvSpPr>
          <p:cNvPr id="14" name="Rounded Rectangle 13"/>
          <p:cNvSpPr/>
          <p:nvPr/>
        </p:nvSpPr>
        <p:spPr bwMode="auto">
          <a:xfrm>
            <a:off x="836763" y="3372852"/>
            <a:ext cx="6324098" cy="9144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Rewrite text that you want to use—that’s better even if your writing is not as good</a:t>
            </a:r>
            <a:endParaRPr kumimoji="0" lang="en-US" sz="280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75265" y="4449678"/>
            <a:ext cx="8533898" cy="4572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Redraw figures—and be sure to reference the original!</a:t>
            </a:r>
            <a:endParaRPr kumimoji="0" lang="en-US" sz="280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2133600" y="5069305"/>
            <a:ext cx="6324098" cy="9144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If an idea is unpublished, either contact the author directly or </a:t>
            </a:r>
            <a:r>
              <a:rPr lang="en-US" sz="2800" b="1" dirty="0" smtClean="0">
                <a:latin typeface="Gill Sans MT" panose="020B0502020104020203" pitchFamily="34" charset="0"/>
              </a:rPr>
              <a:t>forget</a:t>
            </a:r>
            <a:r>
              <a:rPr lang="en-US" sz="2800" dirty="0" smtClean="0">
                <a:latin typeface="Gill Sans MT" panose="020B0502020104020203" pitchFamily="34" charset="0"/>
              </a:rPr>
              <a:t> it</a:t>
            </a:r>
            <a:endParaRPr kumimoji="0" lang="en-US" sz="280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2514600" y="1981200"/>
            <a:ext cx="4114800" cy="5334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Understand plagiarism!</a:t>
            </a:r>
            <a:endParaRPr kumimoji="0" lang="en-US" sz="2800" b="1" i="1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600" y="6100465"/>
            <a:ext cx="7620000" cy="46166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Gill Sans MT" panose="020B0502020104020203" pitchFamily="34" charset="0"/>
              </a:rPr>
              <a:t>No paper has ever been rejected for “too many references”</a:t>
            </a:r>
            <a:endParaRPr lang="en-US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50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458200" cy="50423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Quiz : Which of these constitute plagiarism?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489667-6B28-4636-A3B0-322E9C7D11B6}" type="datetime5">
              <a:rPr lang="en-US" smtClean="0"/>
              <a:t>6-Nov-14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Offutt 2003-2014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1C3EE7-3CC2-4546-8A8F-CE533476AA6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077200" y="1571030"/>
            <a:ext cx="762000" cy="461665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05600" y="2007295"/>
            <a:ext cx="762000" cy="461665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n-U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467600" y="4347716"/>
            <a:ext cx="762000" cy="461665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48600" y="5192614"/>
            <a:ext cx="762000" cy="461665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n-U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15200" y="6248400"/>
            <a:ext cx="762000" cy="461665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76200" y="1571030"/>
            <a:ext cx="8458200" cy="562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48640" lvl="1" indent="-457200">
              <a:buFont typeface="+mj-lt"/>
              <a:buAutoNum type="arabicPeriod"/>
            </a:pPr>
            <a:r>
              <a:rPr lang="en-US" kern="0" smtClean="0"/>
              <a:t>Copying your friend’s introduction, changing a few words?</a:t>
            </a:r>
            <a:endParaRPr lang="en-US" kern="0" dirty="0" smtClean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76200" y="2039732"/>
            <a:ext cx="8458200" cy="583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48640" lvl="1" indent="-457200">
              <a:buFont typeface="+mj-lt"/>
              <a:buAutoNum type="arabicPeriod" startAt="2"/>
            </a:pPr>
            <a:r>
              <a:rPr lang="en-US" kern="0" dirty="0" smtClean="0"/>
              <a:t>Copying a figure from your previous paper?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76200" y="2529370"/>
            <a:ext cx="8458200" cy="88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48640" lvl="1" indent="-457200">
              <a:buFont typeface="+mj-lt"/>
              <a:buAutoNum type="arabicPeriod" startAt="3"/>
            </a:pPr>
            <a:r>
              <a:rPr lang="en-US" kern="0" dirty="0" smtClean="0"/>
              <a:t>Watching your classmate write a program, then going home and writing your own program from memory?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76200" y="3319342"/>
            <a:ext cx="8458200" cy="5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48640" lvl="1" indent="-457200">
              <a:buFont typeface="+mj-lt"/>
              <a:buAutoNum type="arabicPeriod" startAt="4"/>
            </a:pPr>
            <a:r>
              <a:rPr lang="en-US" kern="0" smtClean="0"/>
              <a:t>Reusing terms defined in a paper you reviewed and rejected?</a:t>
            </a:r>
            <a:endParaRPr lang="en-US" kern="0" dirty="0" smtClean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76200" y="3747712"/>
            <a:ext cx="845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48640" lvl="1" indent="-457200">
              <a:buFont typeface="+mj-lt"/>
              <a:buAutoNum type="arabicPeriod" startAt="5"/>
            </a:pPr>
            <a:r>
              <a:rPr lang="en-US" kern="0" smtClean="0"/>
              <a:t>Submitting a paper to two different journals at the same time?</a:t>
            </a:r>
            <a:endParaRPr lang="en-US" kern="0" dirty="0" smtClean="0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76200" y="4115509"/>
            <a:ext cx="8458200" cy="872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48640" lvl="1" indent="-457200">
              <a:buFont typeface="+mj-lt"/>
              <a:buAutoNum type="arabicPeriod" startAt="6"/>
            </a:pPr>
            <a:r>
              <a:rPr lang="en-US" kern="0" smtClean="0"/>
              <a:t>Forgetting where you read something, so omitting the reference?</a:t>
            </a:r>
            <a:endParaRPr lang="en-US" kern="0" dirty="0" smtClean="0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76200" y="4894469"/>
            <a:ext cx="845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48640" lvl="1" indent="-457200">
              <a:buFont typeface="+mj-lt"/>
              <a:buAutoNum type="arabicPeriod" startAt="7"/>
            </a:pPr>
            <a:r>
              <a:rPr lang="en-US" kern="0" smtClean="0"/>
              <a:t>Adding additional material to your conference paper and submitting the expanded paper to a journal?</a:t>
            </a:r>
            <a:endParaRPr lang="en-US" kern="0" dirty="0" smtClean="0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 bwMode="auto">
          <a:xfrm>
            <a:off x="76200" y="5715000"/>
            <a:ext cx="845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48640" lvl="1" indent="-457200">
              <a:buFont typeface="+mj-lt"/>
              <a:buAutoNum type="arabicPeriod" startAt="8"/>
            </a:pPr>
            <a:r>
              <a:rPr lang="en-US" kern="0" smtClean="0"/>
              <a:t>Copying background paragraphs from your advisor’s paper into your dissertation?</a:t>
            </a:r>
            <a:endParaRPr lang="en-US" kern="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7010400" y="2826097"/>
            <a:ext cx="762000" cy="461665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166100" y="3056930"/>
            <a:ext cx="762000" cy="461665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93100" y="3694708"/>
            <a:ext cx="762000" cy="461665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549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5" grpId="0" animBg="1"/>
      <p:bldP spid="16" grpId="0" animBg="1"/>
      <p:bldP spid="17" grpId="0" animBg="1"/>
      <p:bldP spid="19" grpId="0" build="p" bldLvl="2"/>
      <p:bldP spid="20" grpId="0" build="p" bldLvl="2"/>
      <p:bldP spid="21" grpId="0" build="p" bldLvl="2"/>
      <p:bldP spid="22" grpId="0" build="p" bldLvl="2"/>
      <p:bldP spid="23" grpId="0" build="p" bldLvl="2"/>
      <p:bldP spid="24" grpId="0" build="p" bldLvl="2"/>
      <p:bldP spid="25" grpId="0" build="p" bldLvl="2"/>
      <p:bldP spid="26" grpId="0" build="p" bldLvl="2"/>
      <p:bldP spid="12" grpId="0" animBg="1"/>
      <p:bldP spid="1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16</a:t>
            </a:fld>
            <a:endParaRPr lang="en-US" altLang="zh-CN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83060" y="1452851"/>
            <a:ext cx="8377881" cy="220474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3200" kern="0" dirty="0" smtClean="0">
                <a:latin typeface="Comic Sans MS" pitchFamily="66" charset="0"/>
              </a:rPr>
              <a:t>Professor &amp; Student Introductions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3200" kern="0" dirty="0">
                <a:latin typeface="Comic Sans MS" pitchFamily="66" charset="0"/>
              </a:rPr>
              <a:t>Plagiarism—What, When, How ?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3200" kern="0" dirty="0" smtClean="0">
                <a:latin typeface="Comic Sans MS" pitchFamily="66" charset="0"/>
              </a:rPr>
              <a:t>Successful Strategies for Rejection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442859" y="2783825"/>
            <a:ext cx="7558141" cy="535067"/>
          </a:xfrm>
          <a:prstGeom prst="rect">
            <a:avLst/>
          </a:prstGeom>
          <a:solidFill>
            <a:srgbClr val="FFFF00">
              <a:alpha val="49020"/>
            </a:srgb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14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Qualifications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 have well over 100 rejections</a:t>
            </a:r>
          </a:p>
          <a:p>
            <a:pPr marL="457200" lvl="1" indent="0">
              <a:buNone/>
            </a:pPr>
            <a:r>
              <a:rPr lang="en-US" dirty="0" smtClean="0"/>
              <a:t>I am confident that I’ve been rejected more than anyone in this room</a:t>
            </a:r>
          </a:p>
          <a:p>
            <a:pPr marL="457200" lvl="1" indent="0">
              <a:buNone/>
            </a:pPr>
            <a:r>
              <a:rPr lang="en-US" dirty="0" smtClean="0"/>
              <a:t>I might have more rejections than anyone at Mason 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066800" y="3505200"/>
            <a:ext cx="6934200" cy="2477601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smtClean="0">
                <a:latin typeface="Gill Sans MT" pitchFamily="34" charset="0"/>
              </a:rPr>
              <a:t>In this talk I will try to</a:t>
            </a:r>
          </a:p>
          <a:p>
            <a:pPr algn="ctr">
              <a:spcBef>
                <a:spcPct val="50000"/>
              </a:spcBef>
            </a:pPr>
            <a:r>
              <a:rPr lang="en-US" sz="3200" dirty="0" smtClean="0">
                <a:latin typeface="Gill Sans MT" pitchFamily="34" charset="0"/>
              </a:rPr>
              <a:t>“learn you my experience”</a:t>
            </a:r>
          </a:p>
          <a:p>
            <a:pPr algn="ctr">
              <a:spcBef>
                <a:spcPct val="50000"/>
              </a:spcBef>
            </a:pPr>
            <a:endParaRPr lang="en-US" sz="1800" dirty="0" smtClean="0">
              <a:latin typeface="Gill Sans MT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3200" dirty="0" smtClean="0">
                <a:latin typeface="Gill Sans MT" pitchFamily="34" charset="0"/>
              </a:rPr>
              <a:t>about how to be rejected</a:t>
            </a:r>
            <a:endParaRPr lang="en-US" sz="3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07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of My Favorite Rejects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381000" y="1143000"/>
            <a:ext cx="65532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800" i="1" dirty="0" smtClean="0"/>
              <a:t>“As </a:t>
            </a:r>
            <a:r>
              <a:rPr lang="en-US" sz="2800" i="1" dirty="0"/>
              <a:t>usual, Offutt got it </a:t>
            </a:r>
            <a:r>
              <a:rPr lang="en-US" sz="2800" i="1" dirty="0" smtClean="0"/>
              <a:t>wrong” – TSE 1993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495300" y="5257800"/>
            <a:ext cx="7810500" cy="12192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“</a:t>
            </a:r>
            <a:r>
              <a:rPr lang="en-US" sz="2800" i="1" dirty="0"/>
              <a:t>Better than average American academic paper, below the standard of papers written by European (non-English) academics</a:t>
            </a:r>
            <a:r>
              <a:rPr lang="en-US" sz="2800" dirty="0"/>
              <a:t>” – FTCS 1990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2767208" y="4343400"/>
            <a:ext cx="61722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800" dirty="0"/>
              <a:t>“</a:t>
            </a:r>
            <a:r>
              <a:rPr lang="en-US" sz="2800" i="1" dirty="0"/>
              <a:t>We are sorry to say your paper has been </a:t>
            </a:r>
            <a:r>
              <a:rPr lang="en-US" sz="2800" b="1" i="1" dirty="0"/>
              <a:t>REJECTED</a:t>
            </a:r>
            <a:r>
              <a:rPr lang="en-US" sz="2800" dirty="0" smtClean="0"/>
              <a:t>” – Letter from editor</a:t>
            </a:r>
            <a:endParaRPr lang="en-US" sz="2800" dirty="0"/>
          </a:p>
        </p:txBody>
      </p:sp>
      <p:sp>
        <p:nvSpPr>
          <p:cNvPr id="9" name="Rounded Rectangle 8"/>
          <p:cNvSpPr/>
          <p:nvPr/>
        </p:nvSpPr>
        <p:spPr bwMode="auto">
          <a:xfrm>
            <a:off x="76200" y="3352800"/>
            <a:ext cx="61722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“</a:t>
            </a:r>
            <a:r>
              <a:rPr lang="en-US" sz="2800" i="1" dirty="0"/>
              <a:t>The presentation needs considerable improvement</a:t>
            </a:r>
            <a:r>
              <a:rPr lang="en-US" sz="2800" dirty="0"/>
              <a:t>.” – TAV 89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2438400" y="2057400"/>
            <a:ext cx="6172200" cy="1143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800" i="1" dirty="0"/>
              <a:t>A study like this should have been published in about </a:t>
            </a:r>
            <a:r>
              <a:rPr lang="en-US" sz="2800" i="1" dirty="0" smtClean="0"/>
              <a:t>1980 – TAV 1989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50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24A9D-A067-4675-91CD-4DF54CBA34A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 bwMode="auto">
          <a:xfrm>
            <a:off x="685800" y="1981200"/>
            <a:ext cx="7772400" cy="28956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Reviewing is hard work !</a:t>
            </a:r>
          </a:p>
          <a:p>
            <a:pPr algn="ctr"/>
            <a:endParaRPr kumimoji="0" lang="en-US" sz="3600" b="1" u="none" strike="noStrike" cap="none" normalizeH="0" baseline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  <a:p>
            <a:pPr algn="ctr"/>
            <a:r>
              <a:rPr lang="en-US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You should be polite enough to make it easy for the reviewers to reject your papers</a:t>
            </a:r>
            <a:endParaRPr kumimoji="0" lang="en-US" sz="36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9000" y="5634335"/>
            <a:ext cx="2302875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Here’s how …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62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2</a:t>
            </a:fld>
            <a:endParaRPr lang="en-US" altLang="zh-CN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83060" y="1452851"/>
            <a:ext cx="8377881" cy="205234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3200" kern="0" dirty="0" smtClean="0">
                <a:latin typeface="Comic Sans MS" pitchFamily="66" charset="0"/>
              </a:rPr>
              <a:t>Professor &amp; Student Introductions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3200" kern="0" dirty="0" smtClean="0">
                <a:latin typeface="Comic Sans MS" pitchFamily="66" charset="0"/>
              </a:rPr>
              <a:t>Plagiarism—What, When, How ?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3200" kern="0" dirty="0" smtClean="0">
                <a:latin typeface="Comic Sans MS" pitchFamily="66" charset="0"/>
              </a:rPr>
              <a:t>Successful </a:t>
            </a:r>
            <a:r>
              <a:rPr lang="en-US" sz="3200" kern="0" dirty="0">
                <a:latin typeface="Comic Sans MS" pitchFamily="66" charset="0"/>
              </a:rPr>
              <a:t>Strategies for Rejection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endParaRPr lang="en-US" sz="3200" kern="0" dirty="0" smtClean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2859" y="1498268"/>
            <a:ext cx="7405741" cy="535067"/>
          </a:xfrm>
          <a:prstGeom prst="rect">
            <a:avLst/>
          </a:prstGeom>
          <a:solidFill>
            <a:srgbClr val="FFFF00">
              <a:alpha val="49020"/>
            </a:srgb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17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304800" y="1295400"/>
            <a:ext cx="85344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Choose problems that nobody cares about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2667000"/>
            <a:ext cx="7315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This not only makes it easy for the reviewers to reject the paper …</a:t>
            </a:r>
          </a:p>
          <a:p>
            <a:endParaRPr lang="en-US" sz="2800" dirty="0">
              <a:latin typeface="Gill Sans MT" panose="020B0502020104020203" pitchFamily="34" charset="0"/>
            </a:endParaRPr>
          </a:p>
          <a:p>
            <a:r>
              <a:rPr lang="en-US" sz="2800" dirty="0" smtClean="0">
                <a:latin typeface="Gill Sans MT" panose="020B0502020104020203" pitchFamily="34" charset="0"/>
              </a:rPr>
              <a:t>Your paper can help them sleep !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10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828800" y="1676400"/>
            <a:ext cx="54864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Don’t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motivate your work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7787" y="3752671"/>
            <a:ext cx="8167621" cy="138499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One of my favorite comments to write as a reviewer is</a:t>
            </a:r>
          </a:p>
          <a:p>
            <a:pPr algn="ctr"/>
            <a:endParaRPr lang="en-US" sz="2800" dirty="0">
              <a:latin typeface="Gill Sans MT" panose="020B0502020104020203" pitchFamily="34" charset="0"/>
            </a:endParaRPr>
          </a:p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“</a:t>
            </a:r>
            <a:r>
              <a:rPr lang="en-US" sz="2800" i="1" dirty="0" smtClean="0">
                <a:latin typeface="Gill Sans MT" panose="020B0502020104020203" pitchFamily="34" charset="0"/>
              </a:rPr>
              <a:t>Why in the hell are you doing this ?</a:t>
            </a:r>
            <a:r>
              <a:rPr lang="en-US" sz="2800" dirty="0" smtClean="0">
                <a:latin typeface="Gill Sans MT" panose="020B0502020104020203" pitchFamily="34" charset="0"/>
              </a:rPr>
              <a:t>”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776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533400" y="1447800"/>
            <a:ext cx="80772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Don’t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revise accepted conference papers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2971800"/>
            <a:ext cx="4187365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This one is a little subtle …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9200" y="4114800"/>
            <a:ext cx="7315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This is for future planning.</a:t>
            </a:r>
          </a:p>
          <a:p>
            <a:r>
              <a:rPr lang="en-US" sz="2800" dirty="0" smtClean="0">
                <a:latin typeface="Gill Sans MT" panose="020B0502020104020203" pitchFamily="34" charset="0"/>
              </a:rPr>
              <a:t>The current paper is already in, but the next time the reviewers read one of your papers, they will remember.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56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828800" y="1371600"/>
            <a:ext cx="54864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Get mad about criticism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3200400"/>
            <a:ext cx="5705280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Especially useful with journal revisions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4343400"/>
            <a:ext cx="731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“On this comment, reviewer #1 was being a moron, and we refuse to change the paper for morons.”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55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447800" y="1219200"/>
            <a:ext cx="62484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Assume reviewers are smart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57400" y="3962400"/>
            <a:ext cx="5105400" cy="95410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I can assure you, the first thing I do is put on my stupid hat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2667000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I have reviewed hundreds of research papers.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64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2286000" y="2133600"/>
            <a:ext cx="45720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Write badly, don’t edit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12" y="3752671"/>
            <a:ext cx="7336388" cy="138499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Not only does this obscure your points …</a:t>
            </a:r>
          </a:p>
          <a:p>
            <a:r>
              <a:rPr lang="en-US" sz="2800" dirty="0" smtClean="0">
                <a:latin typeface="Gill Sans MT" panose="020B0502020104020203" pitchFamily="34" charset="0"/>
              </a:rPr>
              <a:t>it frustrates the reviewers so they want to reject your paper, no matter how good the research is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63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914400" y="1295400"/>
            <a:ext cx="7315199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Choose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problems others have solved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2773740"/>
            <a:ext cx="7315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This is especially effective if one of the reviewers solved the problem</a:t>
            </a:r>
          </a:p>
          <a:p>
            <a:endParaRPr lang="en-US" sz="2800" dirty="0">
              <a:latin typeface="Gill Sans MT" panose="020B0502020104020203" pitchFamily="34" charset="0"/>
            </a:endParaRPr>
          </a:p>
          <a:p>
            <a:r>
              <a:rPr lang="en-US" sz="2800" dirty="0" smtClean="0">
                <a:latin typeface="Gill Sans MT" panose="020B0502020104020203" pitchFamily="34" charset="0"/>
              </a:rPr>
              <a:t>Which is likely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667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828800" y="2209800"/>
            <a:ext cx="54864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Don’t evaluate the solution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4343400"/>
            <a:ext cx="7988725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Obviously, the idea works or you wouldn’t have had it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57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2133600" y="1219200"/>
            <a:ext cx="48768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Don’t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connect the dots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49808" y="2514600"/>
            <a:ext cx="5201167" cy="523220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Problem … Solution … Evaluation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3219271"/>
            <a:ext cx="731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If your experiment doesn’t actually check whether your proposed solution fixes the problem, reviewers can happily vote reject.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09800" y="5036403"/>
            <a:ext cx="64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But be careful … this is somewhat subtle and some reviewers might miss it …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8" name="Arc 7"/>
          <p:cNvSpPr/>
          <p:nvPr/>
        </p:nvSpPr>
        <p:spPr>
          <a:xfrm>
            <a:off x="914400" y="2209800"/>
            <a:ext cx="6400800" cy="612129"/>
          </a:xfrm>
          <a:prstGeom prst="arc">
            <a:avLst>
              <a:gd name="adj1" fmla="val 10524339"/>
              <a:gd name="adj2" fmla="val 202730"/>
            </a:avLst>
          </a:prstGeom>
          <a:ln w="28575">
            <a:solidFill>
              <a:schemeClr val="tx2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86200" y="2058032"/>
            <a:ext cx="914400" cy="30353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2800" b="1" dirty="0" smtClean="0"/>
              <a:t>. . 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45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838200" y="2057400"/>
            <a:ext cx="74676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Don’t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include </a:t>
            </a:r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a relevant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work section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3810000"/>
            <a:ext cx="7731732" cy="138499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Because if you didn’t reference the reviewer’s paper,</a:t>
            </a:r>
          </a:p>
          <a:p>
            <a:pPr algn="ctr"/>
            <a:endParaRPr lang="en-US" sz="2800" dirty="0">
              <a:latin typeface="Gill Sans MT" panose="020B0502020104020203" pitchFamily="34" charset="0"/>
            </a:endParaRPr>
          </a:p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yours </a:t>
            </a:r>
            <a:r>
              <a:rPr lang="en-US" sz="28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must be</a:t>
            </a:r>
            <a:r>
              <a:rPr lang="en-US" sz="2800" dirty="0" smtClean="0">
                <a:latin typeface="Gill Sans MT" panose="020B0502020104020203" pitchFamily="34" charset="0"/>
              </a:rPr>
              <a:t> wrong !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91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Professor of Software Engineering</a:t>
            </a:r>
          </a:p>
          <a:p>
            <a:pPr lvl="1">
              <a:spcBef>
                <a:spcPts val="0"/>
              </a:spcBef>
            </a:pPr>
            <a:r>
              <a:rPr lang="en-US" dirty="0"/>
              <a:t>&gt; 155 refereed publications, H-index = </a:t>
            </a:r>
            <a:r>
              <a:rPr lang="en-US" dirty="0" smtClean="0"/>
              <a:t>54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/>
              <a:t>Editor-in-Chief: Journal of Software Testing, </a:t>
            </a:r>
            <a:r>
              <a:rPr lang="en-US" dirty="0" err="1"/>
              <a:t>Verif</a:t>
            </a:r>
            <a:r>
              <a:rPr lang="en-US" dirty="0"/>
              <a:t>., and Reliability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Co-Founder: IEEE Intl Conf. on Software Testing</a:t>
            </a:r>
          </a:p>
          <a:p>
            <a:pPr lvl="1">
              <a:spcBef>
                <a:spcPts val="0"/>
              </a:spcBef>
            </a:pPr>
            <a:r>
              <a:rPr lang="en-US" dirty="0"/>
              <a:t>Author: Introduction to Software Testing</a:t>
            </a:r>
          </a:p>
          <a:p>
            <a:pPr lvl="1">
              <a:spcBef>
                <a:spcPts val="0"/>
              </a:spcBef>
            </a:pPr>
            <a:r>
              <a:rPr lang="en-US" dirty="0"/>
              <a:t>2013 GMU Teaching Excellence Award</a:t>
            </a:r>
            <a:r>
              <a:rPr lang="en-US" sz="2000" dirty="0"/>
              <a:t>, Teaching With Technology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/>
              <a:t>Mason Outstanding Faculty Member, 2008, </a:t>
            </a:r>
            <a:r>
              <a:rPr lang="en-US" dirty="0" smtClean="0"/>
              <a:t>2009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Advised 14 PhD students, 6 in progress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>
                <a:solidFill>
                  <a:schemeClr val="tx2"/>
                </a:solidFill>
              </a:rPr>
              <a:t>Research Highlights</a:t>
            </a:r>
          </a:p>
          <a:p>
            <a:pPr lvl="1">
              <a:spcBef>
                <a:spcPts val="0"/>
              </a:spcBef>
            </a:pPr>
            <a:r>
              <a:rPr lang="en-US" dirty="0"/>
              <a:t>First model-based testing paper (UML 1999)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Distributed research tools : </a:t>
            </a:r>
            <a:r>
              <a:rPr lang="en-US" dirty="0" err="1"/>
              <a:t>muJava</a:t>
            </a:r>
            <a:r>
              <a:rPr lang="en-US" dirty="0"/>
              <a:t>, </a:t>
            </a:r>
            <a:r>
              <a:rPr lang="en-US" dirty="0" err="1"/>
              <a:t>Mothra</a:t>
            </a:r>
            <a:r>
              <a:rPr lang="en-US" dirty="0"/>
              <a:t>, Godzilla, Coverage web apps</a:t>
            </a:r>
          </a:p>
          <a:p>
            <a:pPr lvl="1">
              <a:spcBef>
                <a:spcPts val="0"/>
              </a:spcBef>
            </a:pPr>
            <a:r>
              <a:rPr lang="en-US" dirty="0"/>
              <a:t>Seminal papers : Mutation testing, automatic test data generation, OO testing, web app testing, combinatorial testing, logic-based </a:t>
            </a:r>
            <a:r>
              <a:rPr lang="en-US" dirty="0" smtClean="0"/>
              <a:t>testing, model-based testing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3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0114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828800" y="1905000"/>
            <a:ext cx="54102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 </a:t>
            </a:r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Don’t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admit limitations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7800" y="3653135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That gives the reviewer something to do.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7800" y="510540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Reject your paper, of course.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79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2057400" y="1828800"/>
            <a:ext cx="50292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Send to the wrong venue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3429000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This saves the reviewers lots of time … they only have to read the title &amp; abstract !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0" y="4736068"/>
            <a:ext cx="640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Some </a:t>
            </a:r>
            <a:r>
              <a:rPr lang="en-US" sz="2800" dirty="0" err="1" smtClean="0">
                <a:latin typeface="Gill Sans MT" panose="020B0502020104020203" pitchFamily="34" charset="0"/>
              </a:rPr>
              <a:t>noobs</a:t>
            </a:r>
            <a:r>
              <a:rPr lang="en-US" sz="2800" dirty="0" smtClean="0">
                <a:latin typeface="Gill Sans MT" panose="020B0502020104020203" pitchFamily="34" charset="0"/>
              </a:rPr>
              <a:t> only look at acceptance rates.</a:t>
            </a:r>
          </a:p>
          <a:p>
            <a:r>
              <a:rPr lang="en-US" sz="2800" dirty="0" smtClean="0">
                <a:latin typeface="Gill Sans MT" panose="020B0502020104020203" pitchFamily="34" charset="0"/>
              </a:rPr>
              <a:t>Which is meaningless.</a:t>
            </a:r>
          </a:p>
          <a:p>
            <a:r>
              <a:rPr lang="en-US" sz="2800" dirty="0" smtClean="0">
                <a:latin typeface="Gill Sans MT" panose="020B0502020104020203" pitchFamily="34" charset="0"/>
              </a:rPr>
              <a:t>I look only at location !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456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066800" y="1676400"/>
            <a:ext cx="70104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Criticize the reviewers in responses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657600"/>
            <a:ext cx="6109814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Again, this is usually for journal revisions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4572000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“Based on this comment, it’s clear to us that reviewer #2 is not qualified to review this paper.”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95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371600" y="1600200"/>
            <a:ext cx="64008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Use </a:t>
            </a:r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“</a:t>
            </a:r>
            <a:r>
              <a:rPr lang="en-US" sz="3200" b="1" i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et </a:t>
            </a:r>
            <a:r>
              <a:rPr lang="en-US" sz="3200" b="1" i="1" dirty="0">
                <a:solidFill>
                  <a:schemeClr val="tx2"/>
                </a:solidFill>
                <a:latin typeface="Gill Sans MT" panose="020B0502020104020203" pitchFamily="34" charset="0"/>
              </a:rPr>
              <a:t>al</a:t>
            </a:r>
            <a:r>
              <a:rPr lang="en-US" sz="3200" b="1" i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.</a:t>
            </a:r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”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in reference list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429000"/>
            <a:ext cx="6809108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Whose name did you omit in the author list ?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34389" y="4953000"/>
            <a:ext cx="47284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That is … who did you insult?</a:t>
            </a:r>
          </a:p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Hopefully the reviewer.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255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Rejected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228600" y="1295400"/>
            <a:ext cx="86868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View a </a:t>
            </a:r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“revise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and </a:t>
            </a:r>
            <a:r>
              <a:rPr lang="en-US" sz="32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resubmit” </a:t>
            </a:r>
            <a:r>
              <a:rPr lang="en-US" sz="3200" b="1" dirty="0">
                <a:solidFill>
                  <a:schemeClr val="tx2"/>
                </a:solidFill>
                <a:latin typeface="Gill Sans MT" panose="020B0502020104020203" pitchFamily="34" charset="0"/>
              </a:rPr>
              <a:t>as a rejection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399" y="2362200"/>
            <a:ext cx="7696201" cy="181588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“Taking into account the comments from the three expert reviewers, the journal cannot accept your paper in its current form, but you may undertake a major revision and submit again.”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4567535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By not revising, you get the opportunity to self-reject !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71600" y="548640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(</a:t>
            </a:r>
            <a:r>
              <a:rPr lang="en-US" sz="2800" i="1" dirty="0" smtClean="0">
                <a:latin typeface="Gill Sans MT" panose="020B0502020104020203" pitchFamily="34" charset="0"/>
              </a:rPr>
              <a:t>Seriously, dummy, a “revise” is </a:t>
            </a:r>
            <a:r>
              <a:rPr lang="en-US" sz="2800" i="1" dirty="0">
                <a:latin typeface="Gill Sans MT" panose="020B0502020104020203" pitchFamily="34" charset="0"/>
              </a:rPr>
              <a:t>a delayed </a:t>
            </a:r>
            <a:r>
              <a:rPr lang="en-US" sz="2800" i="1" dirty="0" smtClean="0">
                <a:latin typeface="Gill Sans MT" panose="020B0502020104020203" pitchFamily="34" charset="0"/>
              </a:rPr>
              <a:t>accept.</a:t>
            </a:r>
            <a:r>
              <a:rPr lang="en-US" sz="2800" dirty="0" smtClean="0">
                <a:latin typeface="Gill Sans MT" panose="020B0502020104020203" pitchFamily="34" charset="0"/>
              </a:rPr>
              <a:t>)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70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9600" y="914400"/>
            <a:ext cx="4724400" cy="1524000"/>
          </a:xfrm>
          <a:prstGeom prst="ellipse">
            <a:avLst/>
          </a:prstGeom>
          <a:solidFill>
            <a:schemeClr val="bg1">
              <a:lumMod val="40000"/>
              <a:lumOff val="60000"/>
            </a:schemeClr>
          </a:solidFill>
          <a:ln w="57150"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What challenges have you had with reviews &amp; rejections ?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4495800" y="2190750"/>
            <a:ext cx="3934326" cy="1143000"/>
          </a:xfrm>
          <a:prstGeom prst="ellipse">
            <a:avLst/>
          </a:prstGeom>
          <a:solidFill>
            <a:schemeClr val="bg1">
              <a:lumMod val="40000"/>
              <a:lumOff val="60000"/>
            </a:schemeClr>
          </a:solidFill>
          <a:ln w="57150"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How have you handled reviews ?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01579" y="3086100"/>
            <a:ext cx="4122821" cy="1524000"/>
          </a:xfrm>
          <a:prstGeom prst="ellipse">
            <a:avLst/>
          </a:prstGeom>
          <a:solidFill>
            <a:schemeClr val="bg1">
              <a:lumMod val="40000"/>
              <a:lumOff val="60000"/>
            </a:schemeClr>
          </a:solidFill>
          <a:ln w="57150"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How do you collaborate with your advisor ?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28600" y="5181600"/>
            <a:ext cx="4648200" cy="1524000"/>
          </a:xfrm>
          <a:prstGeom prst="ellipse">
            <a:avLst/>
          </a:prstGeom>
          <a:solidFill>
            <a:schemeClr val="bg1">
              <a:lumMod val="40000"/>
              <a:lumOff val="60000"/>
            </a:schemeClr>
          </a:solidFill>
          <a:ln w="57150"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What other challenges would you like to discuss ?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800600" y="4362450"/>
            <a:ext cx="4176165" cy="1066800"/>
          </a:xfrm>
          <a:prstGeom prst="ellipse">
            <a:avLst/>
          </a:prstGeom>
          <a:solidFill>
            <a:schemeClr val="bg1">
              <a:lumMod val="40000"/>
              <a:lumOff val="60000"/>
            </a:schemeClr>
          </a:solidFill>
          <a:ln w="57150"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How do you decide authorship?</a:t>
            </a: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828800" y="2509897"/>
            <a:ext cx="5486400" cy="2062103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bg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ea typeface="宋体" charset="-122"/>
              </a:rPr>
              <a:t>Jeff </a:t>
            </a:r>
            <a:r>
              <a:rPr lang="en-US" altLang="zh-CN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ea typeface="宋体" charset="-122"/>
              </a:rPr>
              <a:t>Offutt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zh-CN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ea typeface="宋体" charset="-122"/>
              </a:rPr>
              <a:t>offutt@gmu.edu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zh-CN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ea typeface="宋体" charset="-122"/>
              </a:rPr>
              <a:t>http://cs.gmu.edu/~offutt/</a:t>
            </a:r>
          </a:p>
        </p:txBody>
      </p:sp>
    </p:spTree>
    <p:extLst>
      <p:ext uri="{BB962C8B-B14F-4D97-AF65-F5344CB8AC3E}">
        <p14:creationId xmlns:p14="http://schemas.microsoft.com/office/powerpoint/2010/main" val="16672122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Background?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304800" y="1219200"/>
            <a:ext cx="83058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/>
              <a:t>How long have you been in graduate school?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914400" y="2540000"/>
            <a:ext cx="57150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/>
              <a:t>Do you have a research advisor?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1371600" y="5181600"/>
            <a:ext cx="6553200" cy="5334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latin typeface="Gill Sans MT" panose="020B0502020104020203" pitchFamily="34" charset="0"/>
              </a:rPr>
              <a:t>Have you published anything yet?</a:t>
            </a:r>
            <a:endParaRPr kumimoji="0" lang="en-US" sz="3200" u="none" strike="noStrike" cap="none" normalizeH="0" baseline="0" dirty="0" smtClean="0">
              <a:ln>
                <a:noFill/>
              </a:ln>
              <a:latin typeface="Gill Sans MT" panose="020B0502020104020203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3276600" y="3860800"/>
            <a:ext cx="4191000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/>
              <a:t>What is your field?</a:t>
            </a:r>
          </a:p>
        </p:txBody>
      </p:sp>
    </p:spTree>
    <p:extLst>
      <p:ext uri="{BB962C8B-B14F-4D97-AF65-F5344CB8AC3E}">
        <p14:creationId xmlns:p14="http://schemas.microsoft.com/office/powerpoint/2010/main" val="128600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5</a:t>
            </a:fld>
            <a:endParaRPr lang="en-US" altLang="zh-CN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83060" y="1452851"/>
            <a:ext cx="8377881" cy="205234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3200" kern="0" dirty="0" smtClean="0">
                <a:latin typeface="Comic Sans MS" pitchFamily="66" charset="0"/>
              </a:rPr>
              <a:t>Professor &amp; Student Introductions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3200" kern="0" dirty="0" smtClean="0">
                <a:latin typeface="Comic Sans MS" pitchFamily="66" charset="0"/>
              </a:rPr>
              <a:t>Plagiarism—What</a:t>
            </a:r>
            <a:r>
              <a:rPr lang="en-US" sz="3200" kern="0" dirty="0">
                <a:latin typeface="Comic Sans MS" pitchFamily="66" charset="0"/>
              </a:rPr>
              <a:t>, When, How ?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sz="3200" kern="0" dirty="0" smtClean="0">
                <a:latin typeface="Comic Sans MS" pitchFamily="66" charset="0"/>
              </a:rPr>
              <a:t>Successful Strategies for Rejection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442859" y="2131933"/>
            <a:ext cx="6719941" cy="535067"/>
          </a:xfrm>
          <a:prstGeom prst="rect">
            <a:avLst/>
          </a:prstGeom>
          <a:solidFill>
            <a:srgbClr val="FFFF00">
              <a:alpha val="49020"/>
            </a:srgb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3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Plagiarism?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304800" y="3051602"/>
            <a:ext cx="8610600" cy="1479442"/>
            <a:chOff x="304800" y="1219858"/>
            <a:chExt cx="8458200" cy="1479442"/>
          </a:xfrm>
        </p:grpSpPr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304800" y="1219858"/>
              <a:ext cx="8458200" cy="1143000"/>
            </a:xfrm>
            <a:prstGeom prst="rect">
              <a:avLst/>
            </a:prstGeom>
            <a:solidFill>
              <a:srgbClr val="0000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b"/>
            <a:lstStyle/>
            <a:p>
              <a:pPr algn="ctr"/>
              <a:endParaRPr lang="en-US" sz="2800">
                <a:latin typeface="Gill Sans MT" panose="020B0502020104020203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81000" y="1314305"/>
              <a:ext cx="83058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Gill Sans MT" panose="020B0502020104020203" pitchFamily="34" charset="0"/>
                </a:rPr>
                <a:t>“</a:t>
              </a:r>
              <a:r>
                <a:rPr lang="en-US" sz="2800" i="1" dirty="0" smtClean="0">
                  <a:latin typeface="Gill Sans MT" panose="020B0502020104020203" pitchFamily="34" charset="0"/>
                </a:rPr>
                <a:t>To </a:t>
              </a:r>
              <a:r>
                <a:rPr lang="en-US" sz="2800" i="1" dirty="0">
                  <a:latin typeface="Gill Sans MT" panose="020B0502020104020203" pitchFamily="34" charset="0"/>
                </a:rPr>
                <a:t>use the words or ideas of another person as if they were your own words or </a:t>
              </a:r>
              <a:r>
                <a:rPr lang="en-US" sz="2800" i="1" dirty="0" smtClean="0">
                  <a:latin typeface="Gill Sans MT" panose="020B0502020104020203" pitchFamily="34" charset="0"/>
                </a:rPr>
                <a:t>ideas</a:t>
              </a:r>
              <a:r>
                <a:rPr lang="en-US" sz="2800" dirty="0" smtClean="0">
                  <a:latin typeface="Gill Sans MT" panose="020B0502020104020203" pitchFamily="34" charset="0"/>
                </a:rPr>
                <a:t>” — Merriam-Webster Dictionary</a:t>
              </a:r>
              <a:endParaRPr lang="en-US" sz="2800" dirty="0">
                <a:latin typeface="Gill Sans MT" panose="020B0502020104020203" pitchFamily="34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828800" y="4807803"/>
            <a:ext cx="5486400" cy="83099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Gill Sans MT" panose="020B0502020104020203" pitchFamily="34" charset="0"/>
              </a:rPr>
              <a:t>Self copying is not plagiarism</a:t>
            </a:r>
          </a:p>
          <a:p>
            <a:pPr algn="ctr"/>
            <a:r>
              <a:rPr lang="en-US" dirty="0" smtClean="0">
                <a:latin typeface="Gill Sans MT" panose="020B0502020104020203" pitchFamily="34" charset="0"/>
              </a:rPr>
              <a:t>(but possibly a copyright violation)</a:t>
            </a:r>
            <a:endParaRPr lang="en-US" dirty="0">
              <a:latin typeface="Gill Sans MT" panose="020B0502020104020203" pitchFamily="34" charset="0"/>
            </a:endParaRPr>
          </a:p>
        </p:txBody>
      </p:sp>
      <p:grpSp>
        <p:nvGrpSpPr>
          <p:cNvPr id="11" name="Group 5"/>
          <p:cNvGrpSpPr>
            <a:grpSpLocks/>
          </p:cNvGrpSpPr>
          <p:nvPr/>
        </p:nvGrpSpPr>
        <p:grpSpPr bwMode="auto">
          <a:xfrm>
            <a:off x="914400" y="1295400"/>
            <a:ext cx="7391400" cy="1143000"/>
            <a:chOff x="1008" y="2880"/>
            <a:chExt cx="2544" cy="720"/>
          </a:xfrm>
        </p:grpSpPr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1008" y="2880"/>
              <a:ext cx="2544" cy="720"/>
            </a:xfrm>
            <a:prstGeom prst="rect">
              <a:avLst/>
            </a:prstGeom>
            <a:solidFill>
              <a:srgbClr val="0000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b"/>
            <a:lstStyle/>
            <a:p>
              <a:pPr algn="ctr"/>
              <a:endParaRPr lang="en-US" sz="2800">
                <a:latin typeface="Gill Sans MT" panose="020B0502020104020203" pitchFamily="34" charset="0"/>
              </a:endParaRPr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1032" y="2880"/>
              <a:ext cx="2496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marL="342900" indent="-342900" algn="ctr">
                <a:spcBef>
                  <a:spcPct val="20000"/>
                </a:spcBef>
                <a:defRPr/>
              </a:pPr>
              <a:r>
                <a:rPr lang="en-US" sz="2800" i="1" dirty="0" smtClean="0">
                  <a:latin typeface="Gill Sans MT" panose="020B0502020104020203" pitchFamily="34" charset="0"/>
                </a:rPr>
                <a:t>“Taking someone else’s work or ideas and passing them off as one’s own</a:t>
              </a:r>
              <a:r>
                <a:rPr lang="en-US" sz="2800" dirty="0" smtClean="0">
                  <a:latin typeface="Gill Sans MT" panose="020B0502020104020203" pitchFamily="34" charset="0"/>
                </a:rPr>
                <a:t>” — Oxford Dictionary</a:t>
              </a:r>
              <a:endParaRPr lang="en-US" sz="2800" dirty="0"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431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Plagiarism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2574" y="1989642"/>
            <a:ext cx="3018070" cy="52322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Copying key results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574" y="2978504"/>
            <a:ext cx="4063356" cy="52322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Copying unpublished work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574" y="3967366"/>
            <a:ext cx="3377528" cy="52322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Copying auxiliary text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574" y="4954614"/>
            <a:ext cx="2420278" cy="52322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Copying figures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2574" y="5945089"/>
            <a:ext cx="2746970" cy="52322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Improper quoting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574" y="1000780"/>
            <a:ext cx="2828210" cy="52322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ill Sans MT" panose="020B0502020104020203" pitchFamily="34" charset="0"/>
              </a:rPr>
              <a:t>Complete copying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942868" y="838200"/>
            <a:ext cx="52867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Submitting most or all of a paper as if it were your own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00400" y="1828800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Claiming someone else’s results, even with different words or unpublished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67200" y="2819400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Copying words or results from an unpublished source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13220" y="3810000"/>
            <a:ext cx="4716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Copying sentences or paragraphs from related work, background, etc.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90800" y="4985392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Copying a figure from another paper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10784" y="5791200"/>
            <a:ext cx="4861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Missing quotation marks or improper reference to quoted text</a:t>
            </a:r>
            <a:endParaRPr lang="en-US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01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Authorship Rules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5800" y="1295400"/>
            <a:ext cx="7772400" cy="1384995"/>
          </a:xfrm>
          <a:prstGeom prst="rect">
            <a:avLst/>
          </a:prstGeom>
          <a:solidFill>
            <a:schemeClr val="accent2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Everyone </a:t>
            </a:r>
            <a:r>
              <a:rPr lang="en-US" sz="2800" dirty="0">
                <a:latin typeface="Gill Sans MT" panose="020B0502020104020203" pitchFamily="34" charset="0"/>
              </a:rPr>
              <a:t>who makes substantial contributions to the results are co-authors on papers that present those </a:t>
            </a:r>
            <a:r>
              <a:rPr lang="en-US" sz="2800" dirty="0" smtClean="0">
                <a:latin typeface="Gill Sans MT" panose="020B0502020104020203" pitchFamily="34" charset="0"/>
              </a:rPr>
              <a:t>results</a:t>
            </a:r>
            <a:endParaRPr lang="en-US" sz="2800" dirty="0" smtClean="0"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3034605"/>
            <a:ext cx="7315200" cy="1384995"/>
          </a:xfrm>
          <a:prstGeom prst="rect">
            <a:avLst/>
          </a:prstGeom>
          <a:solidFill>
            <a:schemeClr val="accent2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Additionally</a:t>
            </a:r>
            <a:r>
              <a:rPr lang="en-US" sz="2800" dirty="0">
                <a:latin typeface="Gill Sans MT" panose="020B0502020104020203" pitchFamily="34" charset="0"/>
              </a:rPr>
              <a:t>, all co-authors should see the papers and have the opportunity to participate in the writing before </a:t>
            </a:r>
            <a:r>
              <a:rPr lang="en-US" sz="2800" dirty="0" smtClean="0">
                <a:latin typeface="Gill Sans MT" panose="020B0502020104020203" pitchFamily="34" charset="0"/>
              </a:rPr>
              <a:t>submission</a:t>
            </a:r>
            <a:endParaRPr lang="en-US" sz="2800" dirty="0" smtClean="0">
              <a:latin typeface="Gill Sans MT" panose="020B0502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800" y="4787205"/>
            <a:ext cx="5486400" cy="1384995"/>
          </a:xfrm>
          <a:prstGeom prst="rect">
            <a:avLst/>
          </a:prstGeom>
          <a:solidFill>
            <a:schemeClr val="accent2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The </a:t>
            </a:r>
            <a:r>
              <a:rPr lang="en-US" sz="2800" dirty="0">
                <a:latin typeface="Gill Sans MT" panose="020B0502020104020203" pitchFamily="34" charset="0"/>
              </a:rPr>
              <a:t>only exception is if a co-author explicitly declines being listed as </a:t>
            </a:r>
            <a:r>
              <a:rPr lang="en-US" sz="2800">
                <a:latin typeface="Gill Sans MT" panose="020B0502020104020203" pitchFamily="34" charset="0"/>
              </a:rPr>
              <a:t>a </a:t>
            </a:r>
            <a:r>
              <a:rPr lang="en-US" sz="2800" smtClean="0">
                <a:latin typeface="Gill Sans MT" panose="020B0502020104020203" pitchFamily="34" charset="0"/>
              </a:rPr>
              <a:t>co-author</a:t>
            </a:r>
            <a:endParaRPr lang="en-US" sz="2800" dirty="0" smtClean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15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“Substantial Contribution”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4495800" cy="49530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tx2"/>
                </a:solidFill>
              </a:rPr>
              <a:t>YES</a:t>
            </a:r>
          </a:p>
          <a:p>
            <a:r>
              <a:rPr lang="en-US" dirty="0" smtClean="0"/>
              <a:t>In the </a:t>
            </a:r>
            <a:r>
              <a:rPr lang="en-US" dirty="0" smtClean="0"/>
              <a:t>room?</a:t>
            </a:r>
            <a:endParaRPr lang="en-US" dirty="0" smtClean="0"/>
          </a:p>
          <a:p>
            <a:r>
              <a:rPr lang="en-US" dirty="0" smtClean="0"/>
              <a:t>Would results be </a:t>
            </a:r>
            <a:r>
              <a:rPr lang="en-US" dirty="0" smtClean="0"/>
              <a:t>different?</a:t>
            </a:r>
            <a:endParaRPr lang="en-US" dirty="0" smtClean="0"/>
          </a:p>
          <a:p>
            <a:r>
              <a:rPr lang="en-US" dirty="0" smtClean="0"/>
              <a:t>Ran the experiment</a:t>
            </a:r>
          </a:p>
          <a:p>
            <a:r>
              <a:rPr lang="en-US" dirty="0" smtClean="0"/>
              <a:t>Full editing rewrite</a:t>
            </a:r>
            <a:r>
              <a:rPr lang="en-US" sz="2400" dirty="0" smtClean="0"/>
              <a:t> (</a:t>
            </a:r>
            <a:r>
              <a:rPr lang="en-US" sz="2400" i="1" dirty="0" smtClean="0"/>
              <a:t>maybe</a:t>
            </a:r>
            <a:r>
              <a:rPr lang="en-US" sz="2400" dirty="0" smtClean="0"/>
              <a:t>)</a:t>
            </a:r>
            <a:endParaRPr lang="en-US" dirty="0" smtClean="0"/>
          </a:p>
          <a:p>
            <a:r>
              <a:rPr lang="en-US" dirty="0" smtClean="0"/>
              <a:t>Built experimental infrastructure</a:t>
            </a:r>
            <a:r>
              <a:rPr lang="en-US" sz="2400" dirty="0" smtClean="0"/>
              <a:t> (lab, software, etc.)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600200" y="914400"/>
            <a:ext cx="5943600" cy="6477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How to determine “</a:t>
            </a:r>
            <a:r>
              <a:rPr lang="en-US" sz="3200" i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contribution</a:t>
            </a:r>
            <a:r>
              <a:rPr lang="en-US" sz="32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” ?</a:t>
            </a:r>
            <a:endParaRPr kumimoji="0" lang="en-US" sz="320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0" y="1600200"/>
            <a:ext cx="4495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b="1" kern="0" dirty="0" smtClean="0">
                <a:solidFill>
                  <a:schemeClr val="tx2"/>
                </a:solidFill>
              </a:rPr>
              <a:t>NO</a:t>
            </a:r>
          </a:p>
          <a:p>
            <a:r>
              <a:rPr lang="en-US" kern="0" dirty="0" smtClean="0"/>
              <a:t>Experimental subject</a:t>
            </a:r>
          </a:p>
          <a:p>
            <a:r>
              <a:rPr lang="en-US" kern="0" dirty="0" smtClean="0"/>
              <a:t>Grammar editing</a:t>
            </a:r>
          </a:p>
          <a:p>
            <a:r>
              <a:rPr lang="en-US" kern="0" dirty="0" smtClean="0"/>
              <a:t>Provide funding</a:t>
            </a:r>
          </a:p>
          <a:p>
            <a:r>
              <a:rPr lang="en-US" kern="0" dirty="0" smtClean="0"/>
              <a:t>Did work that was cut during revision</a:t>
            </a:r>
          </a:p>
          <a:p>
            <a:endParaRPr lang="en-US" kern="0" dirty="0"/>
          </a:p>
        </p:txBody>
      </p:sp>
      <p:sp>
        <p:nvSpPr>
          <p:cNvPr id="8" name="Rounded Rectangle 7"/>
          <p:cNvSpPr/>
          <p:nvPr/>
        </p:nvSpPr>
        <p:spPr bwMode="auto">
          <a:xfrm>
            <a:off x="1371600" y="5410200"/>
            <a:ext cx="6400800" cy="9906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Authorship must be discussed openly, objectively, and rationally</a:t>
            </a:r>
          </a:p>
        </p:txBody>
      </p:sp>
    </p:spTree>
    <p:extLst>
      <p:ext uri="{BB962C8B-B14F-4D97-AF65-F5344CB8AC3E}">
        <p14:creationId xmlns:p14="http://schemas.microsoft.com/office/powerpoint/2010/main" val="210141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/>
      <p:bldP spid="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808080"/>
      </a:dk1>
      <a:lt1>
        <a:srgbClr val="FFFFFF"/>
      </a:lt1>
      <a:dk2>
        <a:srgbClr val="000066"/>
      </a:dk2>
      <a:lt2>
        <a:srgbClr val="FFFF00"/>
      </a:lt2>
      <a:accent1>
        <a:srgbClr val="00CC99"/>
      </a:accent1>
      <a:accent2>
        <a:srgbClr val="3333CC"/>
      </a:accent2>
      <a:accent3>
        <a:srgbClr val="AAAAB8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3013</TotalTime>
  <Words>1720</Words>
  <Application>Microsoft Office PowerPoint</Application>
  <PresentationFormat>On-screen Show (4:3)</PresentationFormat>
  <Paragraphs>303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Default Design</vt:lpstr>
      <vt:lpstr>How to Get Your Paper Rejected Plagiarism and Other Strategies</vt:lpstr>
      <vt:lpstr>OUTLINE</vt:lpstr>
      <vt:lpstr>My Background</vt:lpstr>
      <vt:lpstr>Your Background?</vt:lpstr>
      <vt:lpstr>OUTLINE</vt:lpstr>
      <vt:lpstr>What is Plagiarism?</vt:lpstr>
      <vt:lpstr>Types of Plagiarism</vt:lpstr>
      <vt:lpstr>Authorship Rules</vt:lpstr>
      <vt:lpstr>“Substantial Contribution”</vt:lpstr>
      <vt:lpstr>Authorship Rules</vt:lpstr>
      <vt:lpstr>Why Do People Plagiarize?</vt:lpstr>
      <vt:lpstr>Why Do People Plagiarize?</vt:lpstr>
      <vt:lpstr>PowerPoint Presentation</vt:lpstr>
      <vt:lpstr>How To Avoid Plagiarism?</vt:lpstr>
      <vt:lpstr>Discussion Time</vt:lpstr>
      <vt:lpstr>OUTLINE</vt:lpstr>
      <vt:lpstr>My Qualifications</vt:lpstr>
      <vt:lpstr>Some of My Favorite Rejects</vt:lpstr>
      <vt:lpstr>PowerPoint Presentation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To Be Rejected …</vt:lpstr>
      <vt:lpstr>Discussion</vt:lpstr>
      <vt:lpstr>Contact</vt:lpstr>
    </vt:vector>
  </TitlesOfParts>
  <Company>GMU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PhD -- Choosing an Advisor</dc:title>
  <dc:creator>Jeff Offutt</dc:creator>
  <cp:lastModifiedBy>Jeff Offutt</cp:lastModifiedBy>
  <cp:revision>100</cp:revision>
  <dcterms:created xsi:type="dcterms:W3CDTF">2001-09-18T20:16:12Z</dcterms:created>
  <dcterms:modified xsi:type="dcterms:W3CDTF">2014-11-06T15:23:32Z</dcterms:modified>
</cp:coreProperties>
</file>