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3" r:id="rId2"/>
    <p:sldId id="406" r:id="rId3"/>
    <p:sldId id="338" r:id="rId4"/>
    <p:sldId id="412" r:id="rId5"/>
    <p:sldId id="409" r:id="rId6"/>
    <p:sldId id="373" r:id="rId7"/>
    <p:sldId id="395" r:id="rId8"/>
    <p:sldId id="374" r:id="rId9"/>
    <p:sldId id="401" r:id="rId10"/>
    <p:sldId id="404" r:id="rId11"/>
    <p:sldId id="410" r:id="rId12"/>
    <p:sldId id="407" r:id="rId13"/>
    <p:sldId id="341" r:id="rId14"/>
    <p:sldId id="346" r:id="rId15"/>
    <p:sldId id="348" r:id="rId16"/>
    <p:sldId id="396" r:id="rId17"/>
    <p:sldId id="350" r:id="rId18"/>
    <p:sldId id="411" r:id="rId19"/>
    <p:sldId id="366" r:id="rId20"/>
    <p:sldId id="413" r:id="rId21"/>
    <p:sldId id="335" r:id="rId2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8" d="100"/>
          <a:sy n="7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2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BF5DC-5176-4A74-8EF4-694E646213D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0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BF5DC-5176-4A74-8EF4-694E646213D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94102" y="6642556"/>
            <a:ext cx="415498" cy="21544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21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8077200" y="6237139"/>
            <a:ext cx="1043047" cy="620011"/>
            <a:chOff x="4939393" y="3248688"/>
            <a:chExt cx="1434190" cy="676376"/>
          </a:xfrm>
        </p:grpSpPr>
        <p:sp>
          <p:nvSpPr>
            <p:cNvPr id="11" name="Rectangle 10"/>
            <p:cNvSpPr/>
            <p:nvPr/>
          </p:nvSpPr>
          <p:spPr>
            <a:xfrm>
              <a:off x="4939393" y="3248688"/>
              <a:ext cx="1434190" cy="6763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6383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Authorship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019300"/>
            <a:ext cx="8077200" cy="1828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Conduct of Research Seminar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Mason University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993115"/>
            <a:ext cx="7010400" cy="171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Jeff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Offutt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Professor of Software Engineering, VSE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https://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www.cs.gmu.edu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/~offutt/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2209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Possible ordering strategies: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Order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of contribution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Alphabetical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Contact author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“Primary” author first, then alphabetical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4343400"/>
            <a:ext cx="8001000" cy="1828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My preferences: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Students first (esp. their dissertation 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Order of contribution if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Alphabetical</a:t>
            </a:r>
          </a:p>
        </p:txBody>
      </p:sp>
    </p:spTree>
    <p:extLst>
      <p:ext uri="{BB962C8B-B14F-4D97-AF65-F5344CB8AC3E}">
        <p14:creationId xmlns:p14="http://schemas.microsoft.com/office/powerpoint/2010/main" val="40849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1219200" y="2209800"/>
            <a:ext cx="6705600" cy="32766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What ordering strategy do you (or your advisors) use?</a:t>
            </a:r>
            <a:endParaRPr lang="en-US" sz="3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3914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?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3581400"/>
            <a:ext cx="71771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could be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3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Journals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199145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36763" y="305426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290385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344025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6100465"/>
            <a:ext cx="69342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0"/>
              </a:rPr>
              <a:t>Too many references is better than too few</a:t>
            </a:r>
          </a:p>
        </p:txBody>
      </p:sp>
    </p:spTree>
    <p:extLst>
      <p:ext uri="{BB962C8B-B14F-4D97-AF65-F5344CB8AC3E}">
        <p14:creationId xmlns:p14="http://schemas.microsoft.com/office/powerpoint/2010/main" val="279210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5042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Discussion : Which of these constitute plagiarism?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C3EE7-3CC2-4546-8A8F-CE533476AA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76200" y="1571030"/>
            <a:ext cx="8458200" cy="5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/>
            </a:pPr>
            <a:r>
              <a:rPr lang="en-US" kern="0" smtClean="0"/>
              <a:t>Copying your friend’s introduction, changing a few words?</a:t>
            </a:r>
            <a:endParaRPr lang="en-US" kern="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200" y="2039732"/>
            <a:ext cx="8458200" cy="5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2"/>
            </a:pPr>
            <a:r>
              <a:rPr lang="en-US" kern="0" dirty="0" smtClean="0"/>
              <a:t>Copying a figure from your previous paper?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" y="2529370"/>
            <a:ext cx="8458200" cy="8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3"/>
            </a:pPr>
            <a:r>
              <a:rPr lang="en-US" kern="0" dirty="0" smtClean="0"/>
              <a:t>Watching your classmate write a program, then going home and writing your own program from memory?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6200" y="3319342"/>
            <a:ext cx="8458200" cy="5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4"/>
            </a:pPr>
            <a:r>
              <a:rPr lang="en-US" kern="0" smtClean="0"/>
              <a:t>Reusing terms defined in a paper you reviewed and rejected?</a:t>
            </a:r>
            <a:endParaRPr lang="en-US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76200" y="3747712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5"/>
            </a:pPr>
            <a:r>
              <a:rPr lang="en-US" kern="0" smtClean="0"/>
              <a:t>Submitting a paper to two different journals at the same time?</a:t>
            </a:r>
            <a:endParaRPr lang="en-US" kern="0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" y="4115509"/>
            <a:ext cx="8458200" cy="87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6"/>
            </a:pPr>
            <a:r>
              <a:rPr lang="en-US" kern="0" smtClean="0"/>
              <a:t>Forgetting where you read something, so omitting the reference?</a:t>
            </a:r>
            <a:endParaRPr lang="en-US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6200" y="489446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7"/>
            </a:pPr>
            <a:r>
              <a:rPr lang="en-US" kern="0" smtClean="0"/>
              <a:t>Adding additional material to your conference paper and submitting the expanded paper to a journal?</a:t>
            </a:r>
            <a:endParaRPr lang="en-US" kern="0" dirty="0" smtClean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6200" y="5715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8"/>
            </a:pPr>
            <a:r>
              <a:rPr lang="en-US" kern="0" smtClean="0"/>
              <a:t>Copying background paragraphs from your advisor’s paper into your dissertation?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2005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3914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h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2336468"/>
            <a:ext cx="41291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5042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Discussion : Which of these constitute plagiarism?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C3EE7-3CC2-4546-8A8F-CE533476AA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77200" y="15710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2007295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347716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8600" y="5192614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62484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76200" y="1571030"/>
            <a:ext cx="8458200" cy="5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/>
            </a:pPr>
            <a:r>
              <a:rPr lang="en-US" kern="0" smtClean="0"/>
              <a:t>Copying your friend’s introduction, changing a few words?</a:t>
            </a:r>
            <a:endParaRPr lang="en-US" kern="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200" y="2039732"/>
            <a:ext cx="8458200" cy="5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2"/>
            </a:pPr>
            <a:r>
              <a:rPr lang="en-US" kern="0" dirty="0" smtClean="0"/>
              <a:t>Copying a figure from </a:t>
            </a:r>
            <a:r>
              <a:rPr lang="en-US" kern="0" dirty="0" smtClean="0">
                <a:solidFill>
                  <a:schemeClr val="tx2"/>
                </a:solidFill>
              </a:rPr>
              <a:t>your</a:t>
            </a:r>
            <a:r>
              <a:rPr lang="en-US" kern="0" dirty="0" smtClean="0"/>
              <a:t> previous paper?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" y="2529370"/>
            <a:ext cx="8458200" cy="8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3"/>
            </a:pPr>
            <a:r>
              <a:rPr lang="en-US" kern="0" dirty="0" smtClean="0"/>
              <a:t>Watching your classmate write a program, then going home and writing your own program from memory?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6200" y="3319342"/>
            <a:ext cx="8458200" cy="5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4"/>
            </a:pPr>
            <a:r>
              <a:rPr lang="en-US" kern="0" smtClean="0"/>
              <a:t>Reusing terms defined in a paper you reviewed and rejected?</a:t>
            </a:r>
            <a:endParaRPr lang="en-US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76200" y="3747712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5"/>
            </a:pPr>
            <a:r>
              <a:rPr lang="en-US" kern="0" smtClean="0"/>
              <a:t>Submitting a paper to two different journals at the same time?</a:t>
            </a:r>
            <a:endParaRPr lang="en-US" kern="0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" y="4115509"/>
            <a:ext cx="8458200" cy="87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6"/>
            </a:pPr>
            <a:r>
              <a:rPr lang="en-US" kern="0" smtClean="0"/>
              <a:t>Forgetting where you read something, so omitting the reference?</a:t>
            </a:r>
            <a:endParaRPr lang="en-US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6200" y="489446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7"/>
            </a:pPr>
            <a:r>
              <a:rPr lang="en-US" kern="0" dirty="0" smtClean="0"/>
              <a:t>Adding additional material to </a:t>
            </a:r>
            <a:r>
              <a:rPr lang="en-US" kern="0" dirty="0" smtClean="0">
                <a:solidFill>
                  <a:schemeClr val="tx2"/>
                </a:solidFill>
              </a:rPr>
              <a:t>your</a:t>
            </a:r>
            <a:r>
              <a:rPr lang="en-US" kern="0" dirty="0" smtClean="0"/>
              <a:t> conference paper and submitting the expanded paper to a journal?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6200" y="5715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8"/>
            </a:pPr>
            <a:r>
              <a:rPr lang="en-US" kern="0" smtClean="0"/>
              <a:t>Copying background paragraphs from your advisor’s paper into your dissertation?</a:t>
            </a:r>
            <a:endParaRPr lang="en-US" kern="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8956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6100" y="30569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93100" y="3694708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4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&amp; 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1066800"/>
            <a:ext cx="5486400" cy="1815882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Jeff 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https://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cs.gmu.edu/~offutt/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382631"/>
            <a:ext cx="7315200" cy="2246769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Three of my editorials from STVR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Plagiarism </a:t>
            </a:r>
            <a:r>
              <a:rPr lang="en-US" sz="2000" dirty="0">
                <a:latin typeface="Gill Sans MT" panose="020B0502020104020203" pitchFamily="34" charset="0"/>
              </a:rPr>
              <a:t>Is For </a:t>
            </a:r>
            <a:r>
              <a:rPr lang="en-US" sz="2000" dirty="0" smtClean="0">
                <a:latin typeface="Gill Sans MT" panose="020B0502020104020203" pitchFamily="34" charset="0"/>
              </a:rPr>
              <a:t>Losers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/25-1-January2015.html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Who Is An Author? 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/25-2-March2015.html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How to Get Your Paper Rejected from </a:t>
            </a:r>
            <a:r>
              <a:rPr lang="en-US" sz="2000" dirty="0" smtClean="0">
                <a:latin typeface="Gill Sans MT" panose="020B0502020104020203" pitchFamily="34" charset="0"/>
              </a:rPr>
              <a:t>STVR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/24-6-September2014.html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1000" y="3124200"/>
            <a:ext cx="8305800" cy="914400"/>
          </a:xfrm>
          <a:prstGeom prst="roundRect">
            <a:avLst/>
          </a:prstGeom>
          <a:solidFill>
            <a:srgbClr val="3366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Slides</a:t>
            </a:r>
            <a:r>
              <a:rPr lang="en-US" dirty="0">
                <a:latin typeface="Gill Sans MT" panose="020B0502020104020203" pitchFamily="34" charset="0"/>
              </a:rPr>
              <a:t>: </a:t>
            </a:r>
            <a:r>
              <a:rPr lang="en-US" sz="1600" dirty="0">
                <a:latin typeface="Gill Sans MT" panose="020B0502020104020203" pitchFamily="34" charset="0"/>
              </a:rPr>
              <a:t>https://</a:t>
            </a:r>
            <a:r>
              <a:rPr lang="en-US" sz="1600" dirty="0" smtClean="0">
                <a:latin typeface="Gill Sans MT" panose="020B0502020104020203" pitchFamily="34" charset="0"/>
              </a:rPr>
              <a:t>www.dropbox.com/s/b8ozalv3npd6njq/JeffOffutt-Authorship-RCR2020.pptx?dl=0</a:t>
            </a:r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sz="2000" dirty="0" smtClean="0">
                <a:latin typeface="Gill Sans MT" panose="020B0502020104020203" pitchFamily="34" charset="0"/>
              </a:rPr>
              <a:t>Handout</a:t>
            </a:r>
            <a:r>
              <a:rPr lang="en-US" sz="1600" dirty="0">
                <a:latin typeface="Gill Sans MT" panose="020B0502020104020203" pitchFamily="34" charset="0"/>
              </a:rPr>
              <a:t>: https://www.dropbox.com/s/vh13r8r0r0prnfb/authorshipPlagiarismHandout.pdf?dl=0</a:t>
            </a:r>
            <a:endParaRPr lang="en-US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Professor of Software </a:t>
            </a:r>
            <a:r>
              <a:rPr lang="en-US" dirty="0" smtClean="0">
                <a:solidFill>
                  <a:srgbClr val="FFFF00"/>
                </a:solidFill>
              </a:rPr>
              <a:t>Engineering (VSE, CS)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&gt; </a:t>
            </a:r>
            <a:r>
              <a:rPr lang="en-US" dirty="0" smtClean="0"/>
              <a:t>190 </a:t>
            </a:r>
            <a:r>
              <a:rPr lang="en-US" dirty="0"/>
              <a:t>refereed publications, H-index = </a:t>
            </a:r>
            <a:r>
              <a:rPr lang="en-US" dirty="0" smtClean="0"/>
              <a:t>70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Editor-in-Chief: </a:t>
            </a:r>
            <a:r>
              <a:rPr lang="en-US" dirty="0" smtClean="0"/>
              <a:t>Wiley’s STVR 2007-2019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Co-Author</a:t>
            </a:r>
            <a:r>
              <a:rPr lang="en-US" dirty="0"/>
              <a:t>: </a:t>
            </a:r>
            <a:r>
              <a:rPr lang="en-US" i="1" dirty="0"/>
              <a:t>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2013 GMU Teaching Excellence Award</a:t>
            </a:r>
            <a:r>
              <a:rPr lang="en-US" sz="2000" dirty="0"/>
              <a:t>, Teaching With Technology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2019 SCHEV </a:t>
            </a:r>
            <a:r>
              <a:rPr lang="en-US" dirty="0"/>
              <a:t>Outstanding Faculty </a:t>
            </a:r>
            <a:r>
              <a:rPr lang="en-US" dirty="0" smtClean="0"/>
              <a:t>Award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2020 GMU alumni association faculty of the year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Advised 18 PhD students, 3 in progress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Research </a:t>
            </a:r>
            <a:r>
              <a:rPr lang="en-US" dirty="0" smtClean="0">
                <a:solidFill>
                  <a:schemeClr val="tx2"/>
                </a:solidFill>
              </a:rPr>
              <a:t>highlights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First model-based testing paper (UML 1999)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Distributed research tools : muJava, </a:t>
            </a:r>
            <a:r>
              <a:rPr lang="en-US" dirty="0" err="1"/>
              <a:t>Mothra</a:t>
            </a:r>
            <a:r>
              <a:rPr lang="en-US" dirty="0" smtClean="0"/>
              <a:t>, </a:t>
            </a:r>
            <a:r>
              <a:rPr lang="en-US" dirty="0"/>
              <a:t>Coverage web apps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Seminal papers : Mutation testing, automatic test data generation, OO testing, web app testing, combinatorial testing, logic-based </a:t>
            </a:r>
            <a:r>
              <a:rPr lang="en-US" dirty="0" smtClean="0"/>
              <a:t>testing, model-based testing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1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background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How long have you been in graduate school?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540000"/>
            <a:ext cx="5715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Do you have a research advisor?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181600"/>
            <a:ext cx="6553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Have you published anything yet?</a:t>
            </a:r>
            <a:endParaRPr kumimoji="0" lang="en-US" sz="3200" u="none" strike="noStrike" cap="none" normalizeH="0" baseline="0" dirty="0" smtClean="0">
              <a:ln>
                <a:noFill/>
              </a:ln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6600" y="38608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What is your field?</a:t>
            </a:r>
          </a:p>
        </p:txBody>
      </p:sp>
    </p:spTree>
    <p:extLst>
      <p:ext uri="{BB962C8B-B14F-4D97-AF65-F5344CB8AC3E}">
        <p14:creationId xmlns:p14="http://schemas.microsoft.com/office/powerpoint/2010/main" val="13551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3152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2893933"/>
            <a:ext cx="41291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</a:t>
            </a:r>
            <a:r>
              <a:rPr lang="en-US" sz="2800" dirty="0">
                <a:latin typeface="Gill Sans MT" panose="020B0502020104020203" pitchFamily="34" charset="0"/>
              </a:rPr>
              <a:t>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954107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 </a:t>
            </a:r>
            <a:r>
              <a:rPr lang="en-US" sz="2800" dirty="0">
                <a:latin typeface="Gill Sans MT" panose="020B0502020104020203" pitchFamily="34" charset="0"/>
              </a:rPr>
              <a:t>co-author </a:t>
            </a:r>
            <a:r>
              <a:rPr lang="en-US" sz="2800" dirty="0" smtClean="0">
                <a:latin typeface="Gill Sans MT" panose="020B0502020104020203" pitchFamily="34" charset="0"/>
              </a:rPr>
              <a:t>may explicitly decline to be </a:t>
            </a:r>
            <a:r>
              <a:rPr lang="en-US" sz="2800" dirty="0">
                <a:latin typeface="Gill Sans MT" panose="020B0502020104020203" pitchFamily="34" charset="0"/>
              </a:rPr>
              <a:t>listed as a </a:t>
            </a:r>
            <a:r>
              <a:rPr lang="en-US" sz="2800" dirty="0" smtClean="0">
                <a:latin typeface="Gill Sans MT" panose="020B0502020104020203" pitchFamily="34" charset="0"/>
              </a:rPr>
              <a:t>co-author</a:t>
            </a:r>
          </a:p>
        </p:txBody>
      </p:sp>
    </p:spTree>
    <p:extLst>
      <p:ext uri="{BB962C8B-B14F-4D97-AF65-F5344CB8AC3E}">
        <p14:creationId xmlns:p14="http://schemas.microsoft.com/office/powerpoint/2010/main" val="40761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</a:p>
          <a:p>
            <a:r>
              <a:rPr lang="en-US" dirty="0" smtClean="0"/>
              <a:t>“In </a:t>
            </a:r>
            <a:r>
              <a:rPr lang="en-US" dirty="0"/>
              <a:t>the </a:t>
            </a:r>
            <a:r>
              <a:rPr lang="en-US" dirty="0" smtClean="0"/>
              <a:t>room”</a:t>
            </a:r>
            <a:r>
              <a:rPr lang="en-US" sz="2400" dirty="0" smtClean="0"/>
              <a:t>? </a:t>
            </a:r>
            <a:r>
              <a:rPr lang="en-US" sz="2400" dirty="0"/>
              <a:t>(</a:t>
            </a:r>
            <a:r>
              <a:rPr lang="en-US" sz="2400" i="1" dirty="0"/>
              <a:t>maybe</a:t>
            </a:r>
            <a:r>
              <a:rPr lang="en-US" sz="2400" dirty="0"/>
              <a:t>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864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21014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81200" y="1524000"/>
            <a:ext cx="5181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Two useful rules of thumb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4400" y="3048000"/>
            <a:ext cx="73152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 Would the paper have been substantially different without that person?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09600" y="4794531"/>
            <a:ext cx="78486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2. When in doubt, including someone is usually safer than omitting someone</a:t>
            </a:r>
          </a:p>
        </p:txBody>
      </p:sp>
    </p:spTree>
    <p:extLst>
      <p:ext uri="{BB962C8B-B14F-4D97-AF65-F5344CB8AC3E}">
        <p14:creationId xmlns:p14="http://schemas.microsoft.com/office/powerpoint/2010/main" val="19730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2057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Significant other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1141</Words>
  <Application>Microsoft Office PowerPoint</Application>
  <PresentationFormat>On-screen Show (4:3)</PresentationFormat>
  <Paragraphs>221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宋体</vt:lpstr>
      <vt:lpstr>Arial</vt:lpstr>
      <vt:lpstr>Gill Sans MT</vt:lpstr>
      <vt:lpstr>Times New Roman</vt:lpstr>
      <vt:lpstr>Verdana</vt:lpstr>
      <vt:lpstr>Default Design</vt:lpstr>
      <vt:lpstr>Responsible Authorship</vt:lpstr>
      <vt:lpstr>Outline</vt:lpstr>
      <vt:lpstr>My background</vt:lpstr>
      <vt:lpstr>Your background?</vt:lpstr>
      <vt:lpstr>Outline</vt:lpstr>
      <vt:lpstr>Authorship rules</vt:lpstr>
      <vt:lpstr>“Substantial contribution”</vt:lpstr>
      <vt:lpstr>Authorship rules</vt:lpstr>
      <vt:lpstr>Authorship rules</vt:lpstr>
      <vt:lpstr>Authorship order</vt:lpstr>
      <vt:lpstr>PowerPoint Presentation</vt:lpstr>
      <vt:lpstr>Outline</vt:lpstr>
      <vt:lpstr>What is plagiarism?</vt:lpstr>
      <vt:lpstr>Types of plagiarism</vt:lpstr>
      <vt:lpstr>Why do people plagiarize?</vt:lpstr>
      <vt:lpstr>Why do people plagiarize?</vt:lpstr>
      <vt:lpstr>PowerPoint Presentation</vt:lpstr>
      <vt:lpstr>How to avoid plagiarism?</vt:lpstr>
      <vt:lpstr>Discussion</vt:lpstr>
      <vt:lpstr>Discussion</vt:lpstr>
      <vt:lpstr>Contact &amp; references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143</cp:revision>
  <cp:lastPrinted>2015-08-25T18:06:56Z</cp:lastPrinted>
  <dcterms:created xsi:type="dcterms:W3CDTF">2001-09-18T20:16:12Z</dcterms:created>
  <dcterms:modified xsi:type="dcterms:W3CDTF">2021-03-24T13:51:09Z</dcterms:modified>
</cp:coreProperties>
</file>