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48"/>
  </p:notesMasterIdLst>
  <p:handoutMasterIdLst>
    <p:handoutMasterId r:id="rId49"/>
  </p:handoutMasterIdLst>
  <p:sldIdLst>
    <p:sldId id="256" r:id="rId2"/>
    <p:sldId id="461" r:id="rId3"/>
    <p:sldId id="451" r:id="rId4"/>
    <p:sldId id="452" r:id="rId5"/>
    <p:sldId id="454" r:id="rId6"/>
    <p:sldId id="455" r:id="rId7"/>
    <p:sldId id="456" r:id="rId8"/>
    <p:sldId id="457" r:id="rId9"/>
    <p:sldId id="458" r:id="rId10"/>
    <p:sldId id="459" r:id="rId11"/>
    <p:sldId id="462" r:id="rId12"/>
    <p:sldId id="498" r:id="rId13"/>
    <p:sldId id="434" r:id="rId14"/>
    <p:sldId id="435" r:id="rId15"/>
    <p:sldId id="464" r:id="rId16"/>
    <p:sldId id="436" r:id="rId17"/>
    <p:sldId id="477" r:id="rId18"/>
    <p:sldId id="490" r:id="rId19"/>
    <p:sldId id="470" r:id="rId20"/>
    <p:sldId id="496" r:id="rId21"/>
    <p:sldId id="497" r:id="rId22"/>
    <p:sldId id="499" r:id="rId23"/>
    <p:sldId id="472" r:id="rId24"/>
    <p:sldId id="500" r:id="rId25"/>
    <p:sldId id="475" r:id="rId26"/>
    <p:sldId id="481" r:id="rId27"/>
    <p:sldId id="501" r:id="rId28"/>
    <p:sldId id="487" r:id="rId29"/>
    <p:sldId id="491" r:id="rId30"/>
    <p:sldId id="492" r:id="rId31"/>
    <p:sldId id="485" r:id="rId32"/>
    <p:sldId id="502" r:id="rId33"/>
    <p:sldId id="493" r:id="rId34"/>
    <p:sldId id="494" r:id="rId35"/>
    <p:sldId id="466" r:id="rId36"/>
    <p:sldId id="437" r:id="rId37"/>
    <p:sldId id="439" r:id="rId38"/>
    <p:sldId id="438" r:id="rId39"/>
    <p:sldId id="441" r:id="rId40"/>
    <p:sldId id="442" r:id="rId41"/>
    <p:sldId id="445" r:id="rId42"/>
    <p:sldId id="444" r:id="rId43"/>
    <p:sldId id="446" r:id="rId44"/>
    <p:sldId id="447" r:id="rId45"/>
    <p:sldId id="504" r:id="rId46"/>
    <p:sldId id="503" r:id="rId4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CC33"/>
    <a:srgbClr val="000000"/>
    <a:srgbClr val="66FF99"/>
    <a:srgbClr val="CCFFFF"/>
    <a:srgbClr val="CCECFF"/>
    <a:srgbClr val="66CCFF"/>
    <a:srgbClr val="00FFFF"/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62" autoAdjust="0"/>
    <p:restoredTop sz="92164" autoAdjust="0"/>
  </p:normalViewPr>
  <p:slideViewPr>
    <p:cSldViewPr>
      <p:cViewPr varScale="1">
        <p:scale>
          <a:sx n="78" d="100"/>
          <a:sy n="78" d="100"/>
        </p:scale>
        <p:origin x="16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766" y="-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1776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1776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9A3CD9C-A9D0-43CE-A6F5-6166C50CA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02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6"/>
            <a:ext cx="31702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1776"/>
            <a:ext cx="31702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18" rIns="96639" bIns="48318" numCol="1" anchor="b" anchorCtr="0" compatLnSpc="1">
            <a:prstTxWarp prst="textNoShape">
              <a:avLst/>
            </a:prstTxWarp>
          </a:bodyPr>
          <a:lstStyle>
            <a:lvl1pPr algn="r" defTabSz="96685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0D7020C-64BC-4783-92F3-DB57C6446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17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6646"/>
            <a:fld id="{04F645CA-CD5F-4DB5-905B-3F152A25A7AC}" type="slidenum">
              <a:rPr lang="en-US" smtClean="0">
                <a:latin typeface="Arial" pitchFamily="34" charset="0"/>
                <a:cs typeface="Arial" pitchFamily="34" charset="0"/>
              </a:rPr>
              <a:pPr defTabSz="966646"/>
              <a:t>1</a:t>
            </a:fld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7020C-64BC-4783-92F3-DB57C644630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56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</p:grpSp>
      <p:pic>
        <p:nvPicPr>
          <p:cNvPr id="44" name="Picture 47" descr="gmulogo-color15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9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009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" name="Rectangle 4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6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47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1A963A7-A787-48F9-851B-428511D3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624A2-6224-4CE2-BBD9-092C277B9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0"/>
            <a:ext cx="22479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5913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F6CF8-09BA-4068-99EA-5EA8E0561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" y="1143000"/>
            <a:ext cx="441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44196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4196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8586C-20F8-49BE-BCF3-845D3945B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757DC-6909-4280-84B1-498D80798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E5886-0194-4F8E-9B90-3E1B5C1B4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1430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19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54668-7E3B-4FB3-8AC8-7C94E2195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E9A8-8ADA-4849-9848-2FE04E307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FB2CC-0026-474A-8143-56756D8BC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44FE-9A1B-4119-9942-148DA56A8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69B41-A495-4686-99F5-94938DCD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C1B0-56E5-45C2-8102-650CAB1BE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2902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2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2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3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4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5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6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6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2906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070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2906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906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1290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0"/>
            <a:ext cx="8997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290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914400"/>
            <a:ext cx="8991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906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48438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1290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1290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553200"/>
            <a:ext cx="195024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843853-28E4-4D1D-B0D8-C02B741298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9072" name="Line 48"/>
          <p:cNvSpPr>
            <a:spLocks noChangeShapeType="1"/>
          </p:cNvSpPr>
          <p:nvPr userDrawn="1"/>
        </p:nvSpPr>
        <p:spPr bwMode="auto">
          <a:xfrm>
            <a:off x="-1" y="852488"/>
            <a:ext cx="9131301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sz="2800">
          <a:solidFill>
            <a:schemeClr val="tx1"/>
          </a:solidFill>
          <a:effectLst/>
          <a:latin typeface="Candara" panose="020E0502030303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effectLst/>
          <a:latin typeface="Candara" panose="020E0502030303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/>
          <a:latin typeface="Candara" panose="020E0502030303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/>
          <a:latin typeface="Candara" panose="020E0502030303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/>
          <a:latin typeface="Candara" panose="020E0502030303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295400"/>
            <a:ext cx="8839200" cy="8382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Beyond Test Automation</a:t>
            </a:r>
            <a:br>
              <a:rPr 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1" dirty="0" smtClean="0"/>
              <a:t>(</a:t>
            </a:r>
            <a:r>
              <a:rPr lang="en-US" b="1" i="1" dirty="0" smtClean="0"/>
              <a:t>Why Are My Tests Dumb?</a:t>
            </a:r>
            <a:r>
              <a:rPr lang="en-US" b="1" dirty="0" smtClean="0"/>
              <a:t>)</a:t>
            </a:r>
            <a:endParaRPr lang="en-US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133600" y="3276600"/>
            <a:ext cx="4876800" cy="2895600"/>
          </a:xfrm>
          <a:prstGeom prst="rect">
            <a:avLst/>
          </a:prstGeom>
          <a:gradFill flip="none" rotWithShape="1">
            <a:gsLst>
              <a:gs pos="0">
                <a:srgbClr val="0033CC">
                  <a:shade val="30000"/>
                  <a:satMod val="115000"/>
                </a:srgbClr>
              </a:gs>
              <a:gs pos="50000">
                <a:srgbClr val="0033CC">
                  <a:shade val="67500"/>
                  <a:satMod val="115000"/>
                </a:srgbClr>
              </a:gs>
              <a:gs pos="100000">
                <a:srgbClr val="0033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cs typeface="Calibri" panose="020F0502020204030204" pitchFamily="34" charset="0"/>
              </a:rPr>
              <a:t>Jeff Offutt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cs typeface="Calibri" panose="020F0502020204030204" pitchFamily="34" charset="0"/>
              </a:rPr>
              <a:t>Software Engineering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cs typeface="Calibri" panose="020F0502020204030204" pitchFamily="34" charset="0"/>
              </a:rPr>
              <a:t>George Mason University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cs typeface="Calibri" panose="020F0502020204030204" pitchFamily="34" charset="0"/>
              </a:rPr>
              <a:t>Fairfax, VA   USA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cs typeface="Calibri" panose="020F0502020204030204" pitchFamily="34" charset="0"/>
              </a:rPr>
              <a:t>www.cs.gmu.edu/~offutt/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cs typeface="Calibri" panose="020F0502020204030204" pitchFamily="34" charset="0"/>
              </a:rPr>
              <a:t>offutt@gmu.edu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Smarter Calendar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398" y="990600"/>
          <a:ext cx="7315203" cy="4470402"/>
        </p:xfrm>
        <a:graphic>
          <a:graphicData uri="http://schemas.openxmlformats.org/drawingml/2006/table">
            <a:tbl>
              <a:tblPr firstRow="1" bandRow="1"/>
              <a:tblGrid>
                <a:gridCol w="1045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Sun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Mon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Tue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Wed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Thu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Fri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Sat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/>
                        <a:t>17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18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19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21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24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25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26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27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28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29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30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/>
                        <a:t>31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Feb 1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11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14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15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16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17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18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19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5-Point Star 6"/>
          <p:cNvSpPr/>
          <p:nvPr/>
        </p:nvSpPr>
        <p:spPr>
          <a:xfrm>
            <a:off x="3810000" y="3276600"/>
            <a:ext cx="228600" cy="228600"/>
          </a:xfrm>
          <a:prstGeom prst="star5">
            <a:avLst/>
          </a:prstGeom>
          <a:solidFill>
            <a:srgbClr val="FF0000"/>
          </a:solidFill>
          <a:ln w="25400" cap="flat" cmpd="sng" algn="ctr">
            <a:solidFill>
              <a:srgbClr val="FFFF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962400"/>
            <a:ext cx="10668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9" name="Straight Connector 8"/>
          <p:cNvCxnSpPr/>
          <p:nvPr/>
        </p:nvCxnSpPr>
        <p:spPr>
          <a:xfrm>
            <a:off x="1981200" y="3200400"/>
            <a:ext cx="62484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0" name="Text Box 4"/>
          <p:cNvSpPr txBox="1">
            <a:spLocks noChangeArrowheads="1"/>
          </p:cNvSpPr>
          <p:nvPr/>
        </p:nvSpPr>
        <p:spPr bwMode="auto">
          <a:xfrm rot="16200000">
            <a:off x="7507189" y="3389411"/>
            <a:ext cx="1143000" cy="307777"/>
          </a:xfrm>
          <a:prstGeom prst="rect">
            <a:avLst/>
          </a:prstGeom>
          <a:gradFill flip="none"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  <a:tileRect/>
          </a:gradFill>
          <a:ln w="2857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rPr>
              <a:t>scroll</a:t>
            </a:r>
            <a:endParaRPr lang="en-US" sz="1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1600200" y="3581400"/>
            <a:ext cx="7620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2" name="Rounded Rectangle 11"/>
          <p:cNvSpPr/>
          <p:nvPr/>
        </p:nvSpPr>
        <p:spPr bwMode="auto">
          <a:xfrm>
            <a:off x="1828800" y="5689603"/>
            <a:ext cx="5486400" cy="745523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  <a:cs typeface="Arial" charset="0"/>
              </a:rPr>
              <a:t>Month divisions are arbitrary</a:t>
            </a:r>
            <a:endParaRPr lang="en-US" sz="3200" b="0" dirty="0"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37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73526" y="1799828"/>
            <a:ext cx="6956074" cy="3445976"/>
          </a:xfrm>
          <a:prstGeom prst="rect">
            <a:avLst/>
          </a:prstGeom>
          <a:solidFill>
            <a:srgbClr val="66CCFF">
              <a:lumMod val="7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Why  do we have so many dumb things?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Simpl</a:t>
            </a:r>
            <a:r>
              <a:rPr lang="en-US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e dumb tests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Automated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 tests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>
                <a:solidFill>
                  <a:srgbClr val="000000"/>
                </a:solidFill>
                <a:latin typeface="Candara" panose="020E0502030303020204" pitchFamily="34" charset="0"/>
              </a:rPr>
              <a:t>Quality of test oracles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Smart tests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12419" y="2362200"/>
            <a:ext cx="2988182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0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7-Point Star 5"/>
          <p:cNvSpPr/>
          <p:nvPr/>
        </p:nvSpPr>
        <p:spPr bwMode="auto">
          <a:xfrm>
            <a:off x="2057400" y="1447800"/>
            <a:ext cx="5029200" cy="4572000"/>
          </a:xfrm>
          <a:prstGeom prst="star7">
            <a:avLst/>
          </a:prstGeom>
          <a:solidFill>
            <a:srgbClr val="FFFF00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ndara" panose="020E0502030303020204" pitchFamily="34" charset="0"/>
                <a:cs typeface="Arial" charset="0"/>
              </a:rPr>
              <a:t>I want tests to be smart too!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0" y="762000"/>
            <a:ext cx="9144000" cy="2286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80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Style Tests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715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Values</a:t>
            </a:r>
            <a:r>
              <a:rPr lang="en-US" dirty="0" smtClean="0"/>
              <a:t> invented by humans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Scripts</a:t>
            </a:r>
            <a:r>
              <a:rPr lang="en-US" dirty="0" smtClean="0"/>
              <a:t> were pieces of paper with steps</a:t>
            </a:r>
          </a:p>
          <a:p>
            <a:r>
              <a:rPr lang="en-US" dirty="0" smtClean="0"/>
              <a:t>Simple </a:t>
            </a:r>
            <a:r>
              <a:rPr lang="en-US" dirty="0" smtClean="0">
                <a:solidFill>
                  <a:srgbClr val="FFFF00"/>
                </a:solidFill>
              </a:rPr>
              <a:t>directions</a:t>
            </a:r>
            <a:r>
              <a:rPr lang="en-US" dirty="0" smtClean="0"/>
              <a:t> to humans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6743700" y="1524000"/>
            <a:ext cx="1447800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Slow!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6743700" y="2376905"/>
            <a:ext cx="1447800" cy="93044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Error prone!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6362700" y="3703052"/>
            <a:ext cx="2209800" cy="93044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Limited repeatability!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6019800" y="5227052"/>
            <a:ext cx="2895600" cy="1173747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Very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hard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to use with test criteria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381000" y="5410200"/>
            <a:ext cx="5079332" cy="12192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These are as </a:t>
            </a:r>
            <a:r>
              <a:rPr lang="en-US" sz="36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dumb</a:t>
            </a: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 as single-cell organisms !!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211355" y="2362200"/>
            <a:ext cx="2969659" cy="2971800"/>
            <a:chOff x="1816768" y="1600200"/>
            <a:chExt cx="2969659" cy="29718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1828799" y="1600200"/>
              <a:ext cx="2887095" cy="2971800"/>
            </a:xfrm>
            <a:prstGeom prst="rect">
              <a:avLst/>
            </a:prstGeom>
            <a:solidFill>
              <a:schemeClr val="tx2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1828799" y="1905000"/>
              <a:ext cx="28870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2149587" y="1600200"/>
              <a:ext cx="0" cy="2971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5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1828799" y="2217420"/>
              <a:ext cx="28870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1828799" y="2529840"/>
              <a:ext cx="28870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1828799" y="2842260"/>
              <a:ext cx="28870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1828799" y="3154680"/>
              <a:ext cx="28870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1828799" y="3467100"/>
              <a:ext cx="28870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1828799" y="3733800"/>
              <a:ext cx="28870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1828799" y="4091940"/>
              <a:ext cx="28870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1828799" y="4404360"/>
              <a:ext cx="288709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1828800" y="1905000"/>
              <a:ext cx="23560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1.  Turn </a:t>
              </a:r>
              <a:r>
                <a:rPr lang="en-US" sz="2000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on computer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16768" y="2190690"/>
              <a:ext cx="29696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2</a:t>
              </a:r>
              <a:r>
                <a:rPr lang="en-US" sz="2000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. </a:t>
              </a:r>
              <a:r>
                <a:rPr lang="en-US" sz="2000" b="0" dirty="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 Type </a:t>
              </a:r>
              <a:r>
                <a:rPr lang="en-US" sz="2000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: “Run </a:t>
              </a:r>
              <a:r>
                <a:rPr lang="en-US" sz="2000" b="0" dirty="0" err="1">
                  <a:solidFill>
                    <a:srgbClr val="000000"/>
                  </a:solidFill>
                  <a:latin typeface="Gill Sans MT" panose="020B0502020104020203" pitchFamily="34" charset="0"/>
                </a:rPr>
                <a:t>myProgram</a:t>
              </a:r>
              <a:r>
                <a:rPr lang="en-US" sz="2000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”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28800" y="2519554"/>
              <a:ext cx="17347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3. Enter name </a:t>
              </a:r>
              <a:r>
                <a:rPr lang="en-US" sz="2000" b="0" dirty="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:</a:t>
              </a:r>
              <a:endParaRPr lang="en-US" sz="2000" b="0" dirty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828800" y="3152535"/>
              <a:ext cx="20954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4. Enter age : “-25”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828800" y="2819400"/>
              <a:ext cx="24474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0" dirty="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    “</a:t>
              </a:r>
              <a:r>
                <a:rPr lang="en-US" sz="2000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George P. </a:t>
              </a:r>
              <a:r>
                <a:rPr lang="en-US" sz="2000" b="0" dirty="0" err="1">
                  <a:solidFill>
                    <a:srgbClr val="000000"/>
                  </a:solidFill>
                  <a:latin typeface="Gill Sans MT" panose="020B0502020104020203" pitchFamily="34" charset="0"/>
                </a:rPr>
                <a:t>Burdell</a:t>
              </a:r>
              <a:r>
                <a:rPr lang="en-US" sz="2000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156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Single-Cell Tests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028700" y="2305050"/>
            <a:ext cx="7086600" cy="7239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Test suites tend to grow unbounded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743200" y="1143000"/>
            <a:ext cx="3657600" cy="6096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Expensive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371600" y="3581400"/>
            <a:ext cx="6400800" cy="28194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Requires lots of human care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Running tests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Adding new tests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Deleting out-of-date tests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Evolving</a:t>
            </a: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tests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34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73526" y="1799828"/>
            <a:ext cx="6956074" cy="3445976"/>
          </a:xfrm>
          <a:prstGeom prst="rect">
            <a:avLst/>
          </a:prstGeom>
          <a:solidFill>
            <a:srgbClr val="66CCFF">
              <a:lumMod val="7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Why  do we have so many dumb things?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Simple</a:t>
            </a:r>
            <a:r>
              <a:rPr lang="en-US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 tests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Automated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 tests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>
                <a:solidFill>
                  <a:srgbClr val="000000"/>
                </a:solidFill>
                <a:latin typeface="Candara" panose="020E0502030303020204" pitchFamily="34" charset="0"/>
              </a:rPr>
              <a:t>Quality of test oracles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Smart tests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12419" y="2895600"/>
            <a:ext cx="2759582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6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Dumb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 smtClean="0">
                <a:solidFill>
                  <a:srgbClr val="FFFF00"/>
                </a:solidFill>
              </a:rPr>
              <a:t>values</a:t>
            </a:r>
          </a:p>
          <a:p>
            <a:pPr lvl="1"/>
            <a:r>
              <a:rPr lang="en-US" dirty="0" smtClean="0"/>
              <a:t>Created by a mix of humans and test data generators</a:t>
            </a:r>
          </a:p>
          <a:p>
            <a:pPr lvl="1"/>
            <a:r>
              <a:rPr lang="en-US" dirty="0" smtClean="0"/>
              <a:t>Satisfy well-documented goals, test criteria, or specialized domain needs</a:t>
            </a:r>
          </a:p>
          <a:p>
            <a:r>
              <a:rPr lang="en-US" dirty="0" smtClean="0"/>
              <a:t>Integrated into </a:t>
            </a:r>
            <a:r>
              <a:rPr lang="en-US" dirty="0" smtClean="0">
                <a:solidFill>
                  <a:srgbClr val="FFFF00"/>
                </a:solidFill>
              </a:rPr>
              <a:t>automated test scripts</a:t>
            </a:r>
            <a:r>
              <a:rPr lang="en-US" dirty="0" smtClean="0"/>
              <a:t> (</a:t>
            </a:r>
            <a:r>
              <a:rPr lang="en-US" dirty="0" err="1" smtClean="0"/>
              <a:t>eg</a:t>
            </a:r>
            <a:r>
              <a:rPr lang="en-US" dirty="0" smtClean="0"/>
              <a:t>, JUnit)</a:t>
            </a:r>
          </a:p>
          <a:p>
            <a:r>
              <a:rPr lang="en-US" dirty="0" smtClean="0"/>
              <a:t>Includes a small amount of brain power … these tests know what </a:t>
            </a:r>
            <a:r>
              <a:rPr lang="en-US" dirty="0" smtClean="0">
                <a:solidFill>
                  <a:srgbClr val="FFFF00"/>
                </a:solidFill>
              </a:rPr>
              <a:t>results to expect</a:t>
            </a:r>
            <a:r>
              <a:rPr lang="en-US" dirty="0" smtClean="0"/>
              <a:t> (</a:t>
            </a:r>
            <a:r>
              <a:rPr lang="en-US" dirty="0" err="1" smtClean="0"/>
              <a:t>eg</a:t>
            </a:r>
            <a:r>
              <a:rPr lang="en-US" dirty="0" smtClean="0"/>
              <a:t>, JUnit assertions)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Fast to run </a:t>
            </a:r>
            <a:r>
              <a:rPr lang="en-US" dirty="0" smtClean="0"/>
              <a:t>and  </a:t>
            </a:r>
            <a:r>
              <a:rPr lang="en-US" dirty="0" smtClean="0">
                <a:solidFill>
                  <a:srgbClr val="FFFF00"/>
                </a:solidFill>
              </a:rPr>
              <a:t>repeatable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371600" y="5029200"/>
            <a:ext cx="6400800" cy="11430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dirty="0" smtClean="0">
                <a:latin typeface="Gill Sans MT" panose="020B0502020104020203" pitchFamily="34" charset="0"/>
                <a:cs typeface="Arial" charset="0"/>
              </a:rPr>
              <a:t>These </a:t>
            </a:r>
            <a:r>
              <a:rPr lang="en-US" sz="32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ulti-cellular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tests show the first signs of intelligence!</a:t>
            </a:r>
          </a:p>
        </p:txBody>
      </p:sp>
    </p:spTree>
    <p:extLst>
      <p:ext uri="{BB962C8B-B14F-4D97-AF65-F5344CB8AC3E}">
        <p14:creationId xmlns:p14="http://schemas.microsoft.com/office/powerpoint/2010/main" val="384788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RIPR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08006" y="1600200"/>
            <a:ext cx="2912919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0" dirty="0" smtClean="0">
                <a:solidFill>
                  <a:srgbClr val="FFFF00"/>
                </a:solidFill>
                <a:latin typeface="Candara" panose="020E0502030303020204" pitchFamily="34" charset="0"/>
                <a:ea typeface="宋体" pitchFamily="2" charset="-122"/>
              </a:rPr>
              <a:t>R</a:t>
            </a:r>
            <a:r>
              <a:rPr lang="en-US" altLang="zh-CN" b="0" dirty="0" smtClean="0">
                <a:latin typeface="Candara" panose="020E0502030303020204" pitchFamily="34" charset="0"/>
                <a:ea typeface="宋体" pitchFamily="2" charset="-122"/>
              </a:rPr>
              <a:t>eachability</a:t>
            </a:r>
          </a:p>
          <a:p>
            <a:r>
              <a:rPr lang="en-US" altLang="zh-CN" b="0" dirty="0" smtClean="0">
                <a:solidFill>
                  <a:srgbClr val="FFFF00"/>
                </a:solidFill>
                <a:latin typeface="Candara" panose="020E0502030303020204" pitchFamily="34" charset="0"/>
                <a:ea typeface="宋体" pitchFamily="2" charset="-122"/>
              </a:rPr>
              <a:t>I</a:t>
            </a:r>
            <a:r>
              <a:rPr lang="en-US" altLang="zh-CN" b="0" dirty="0" smtClean="0">
                <a:latin typeface="Candara" panose="020E0502030303020204" pitchFamily="34" charset="0"/>
                <a:ea typeface="宋体" pitchFamily="2" charset="-122"/>
              </a:rPr>
              <a:t>nfection</a:t>
            </a:r>
          </a:p>
          <a:p>
            <a:r>
              <a:rPr lang="en-US" altLang="zh-CN" b="0" dirty="0" smtClean="0">
                <a:solidFill>
                  <a:srgbClr val="FFFF00"/>
                </a:solidFill>
                <a:latin typeface="Candara" panose="020E0502030303020204" pitchFamily="34" charset="0"/>
                <a:ea typeface="宋体" pitchFamily="2" charset="-122"/>
              </a:rPr>
              <a:t>P</a:t>
            </a:r>
            <a:r>
              <a:rPr lang="en-US" altLang="zh-CN" b="0" dirty="0" smtClean="0">
                <a:latin typeface="Candara" panose="020E0502030303020204" pitchFamily="34" charset="0"/>
                <a:ea typeface="宋体" pitchFamily="2" charset="-122"/>
              </a:rPr>
              <a:t>ropagation</a:t>
            </a:r>
          </a:p>
          <a:p>
            <a:r>
              <a:rPr lang="en-US" altLang="zh-CN" b="0" dirty="0" err="1" smtClean="0">
                <a:solidFill>
                  <a:srgbClr val="FFFF00"/>
                </a:solidFill>
                <a:latin typeface="Candara" panose="020E0502030303020204" pitchFamily="34" charset="0"/>
                <a:ea typeface="宋体" pitchFamily="2" charset="-122"/>
              </a:rPr>
              <a:t>R</a:t>
            </a:r>
            <a:r>
              <a:rPr lang="en-US" altLang="zh-CN" b="0" dirty="0" err="1" smtClean="0">
                <a:latin typeface="Candara" panose="020E0502030303020204" pitchFamily="34" charset="0"/>
                <a:ea typeface="宋体" pitchFamily="2" charset="-122"/>
              </a:rPr>
              <a:t>evealability</a:t>
            </a:r>
            <a:r>
              <a:rPr lang="en-US" altLang="zh-CN" b="0" dirty="0" smtClean="0">
                <a:latin typeface="Candara" panose="020E0502030303020204" pitchFamily="34" charset="0"/>
                <a:ea typeface="宋体" pitchFamily="2" charset="-122"/>
              </a:rPr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3605545" y="937696"/>
            <a:ext cx="1361404" cy="1083491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cs typeface="+mn-cs"/>
              </a:rPr>
              <a:t>Test</a:t>
            </a:r>
          </a:p>
        </p:txBody>
      </p:sp>
      <p:sp>
        <p:nvSpPr>
          <p:cNvPr id="8" name="Oval 7"/>
          <p:cNvSpPr/>
          <p:nvPr/>
        </p:nvSpPr>
        <p:spPr>
          <a:xfrm>
            <a:off x="3508937" y="2540773"/>
            <a:ext cx="1554621" cy="1269154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cs typeface="+mn-cs"/>
              </a:rPr>
              <a:t>Fault</a:t>
            </a:r>
          </a:p>
        </p:txBody>
      </p:sp>
      <p:sp>
        <p:nvSpPr>
          <p:cNvPr id="9" name="Oval 8"/>
          <p:cNvSpPr/>
          <p:nvPr/>
        </p:nvSpPr>
        <p:spPr>
          <a:xfrm>
            <a:off x="3213487" y="4329512"/>
            <a:ext cx="2145520" cy="1860910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cs typeface="+mn-cs"/>
              </a:rPr>
              <a:t>Incorrect Program State</a:t>
            </a:r>
          </a:p>
        </p:txBody>
      </p:sp>
      <p:sp>
        <p:nvSpPr>
          <p:cNvPr id="10" name="Oval 9"/>
          <p:cNvSpPr/>
          <p:nvPr/>
        </p:nvSpPr>
        <p:spPr>
          <a:xfrm>
            <a:off x="5359007" y="898267"/>
            <a:ext cx="3639789" cy="3577582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ndara" panose="020E0502030303020204" pitchFamily="34" charset="0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244389" y="5225372"/>
            <a:ext cx="1949116" cy="1416051"/>
          </a:xfrm>
          <a:prstGeom prst="ellipse">
            <a:avLst/>
          </a:prstGeom>
          <a:solidFill>
            <a:srgbClr val="FFFF00">
              <a:lumMod val="75000"/>
            </a:srgbClr>
          </a:solidFill>
          <a:ln w="38100" cap="flat" cmpd="sng" algn="ctr">
            <a:solidFill>
              <a:srgbClr val="FFFF00">
                <a:lumMod val="50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cs typeface="+mn-cs"/>
              </a:rPr>
              <a:t>Test Oracles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59007" y="1430830"/>
            <a:ext cx="363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400" dirty="0" smtClean="0">
                <a:solidFill>
                  <a:srgbClr val="FFFFFF"/>
                </a:solidFill>
                <a:latin typeface="Candara" panose="020E0502030303020204" pitchFamily="34" charset="0"/>
                <a:cs typeface="+mn-cs"/>
              </a:rPr>
              <a:t>Final </a:t>
            </a:r>
            <a:r>
              <a:rPr lang="en-US" sz="2400" dirty="0">
                <a:solidFill>
                  <a:srgbClr val="FFFFFF"/>
                </a:solidFill>
                <a:latin typeface="Candara" panose="020E0502030303020204" pitchFamily="34" charset="0"/>
                <a:cs typeface="+mn-cs"/>
              </a:rPr>
              <a:t>Program </a:t>
            </a:r>
            <a:r>
              <a:rPr lang="en-US" sz="2400" dirty="0" smtClean="0">
                <a:solidFill>
                  <a:srgbClr val="FFFFFF"/>
                </a:solidFill>
                <a:latin typeface="Candara" panose="020E0502030303020204" pitchFamily="34" charset="0"/>
                <a:cs typeface="+mn-cs"/>
              </a:rPr>
              <a:t>State</a:t>
            </a:r>
            <a:endParaRPr lang="en-US" sz="2400" dirty="0">
              <a:solidFill>
                <a:srgbClr val="FFFFFF"/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32303" y="1828120"/>
            <a:ext cx="3266494" cy="1316425"/>
          </a:xfrm>
          <a:prstGeom prst="ellipse">
            <a:avLst/>
          </a:prstGeom>
          <a:solidFill>
            <a:srgbClr val="FFFF00">
              <a:lumMod val="60000"/>
              <a:lumOff val="40000"/>
            </a:srgbClr>
          </a:solidFill>
          <a:ln w="38100" cap="flat" cmpd="sng" algn="ctr">
            <a:solidFill>
              <a:srgbClr val="FFFF00">
                <a:lumMod val="7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ndara" panose="020E0502030303020204" pitchFamily="34" charset="0"/>
                <a:cs typeface="+mn-cs"/>
              </a:rPr>
              <a:t>Observed Final Program State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4286247" y="2024847"/>
            <a:ext cx="1" cy="515926"/>
          </a:xfrm>
          <a:prstGeom prst="straightConnector1">
            <a:avLst/>
          </a:prstGeom>
          <a:noFill/>
          <a:ln w="38100" cap="flat" cmpd="sng" algn="ctr">
            <a:solidFill>
              <a:srgbClr val="FFFF00">
                <a:lumMod val="50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5" name="Straight Arrow Connector 14"/>
          <p:cNvCxnSpPr>
            <a:stCxn id="8" idx="4"/>
            <a:endCxn id="9" idx="0"/>
          </p:cNvCxnSpPr>
          <p:nvPr/>
        </p:nvCxnSpPr>
        <p:spPr>
          <a:xfrm flipH="1">
            <a:off x="4286247" y="3809927"/>
            <a:ext cx="1" cy="519585"/>
          </a:xfrm>
          <a:prstGeom prst="straightConnector1">
            <a:avLst/>
          </a:prstGeom>
          <a:noFill/>
          <a:ln w="38100" cap="flat" cmpd="sng" algn="ctr">
            <a:solidFill>
              <a:srgbClr val="FFFF00">
                <a:lumMod val="50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6" name="Straight Arrow Connector 15"/>
          <p:cNvCxnSpPr>
            <a:stCxn id="9" idx="7"/>
            <a:endCxn id="22" idx="2"/>
          </p:cNvCxnSpPr>
          <p:nvPr/>
        </p:nvCxnSpPr>
        <p:spPr>
          <a:xfrm flipV="1">
            <a:off x="5044803" y="3773258"/>
            <a:ext cx="833067" cy="828778"/>
          </a:xfrm>
          <a:prstGeom prst="straightConnector1">
            <a:avLst/>
          </a:prstGeom>
          <a:noFill/>
          <a:ln w="38100" cap="flat" cmpd="sng" algn="ctr">
            <a:solidFill>
              <a:srgbClr val="FFFF00">
                <a:lumMod val="50000"/>
              </a:srgbClr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7" name="Straight Arrow Connector 16"/>
          <p:cNvCxnSpPr>
            <a:stCxn id="11" idx="0"/>
          </p:cNvCxnSpPr>
          <p:nvPr/>
        </p:nvCxnSpPr>
        <p:spPr>
          <a:xfrm flipH="1" flipV="1">
            <a:off x="7177659" y="3007895"/>
            <a:ext cx="41288" cy="2217477"/>
          </a:xfrm>
          <a:prstGeom prst="straightConnector1">
            <a:avLst/>
          </a:prstGeom>
          <a:noFill/>
          <a:ln w="25400" cap="flat" cmpd="sng" algn="ctr">
            <a:solidFill>
              <a:srgbClr val="5F5F5F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8" name="TextBox 17"/>
          <p:cNvSpPr txBox="1"/>
          <p:nvPr/>
        </p:nvSpPr>
        <p:spPr>
          <a:xfrm>
            <a:off x="2912836" y="2011379"/>
            <a:ext cx="137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hangingPunct="0"/>
            <a:r>
              <a:rPr lang="en-US" sz="2400" b="0" dirty="0">
                <a:solidFill>
                  <a:srgbClr val="FFFFFF"/>
                </a:solidFill>
                <a:latin typeface="Candara" panose="020E0502030303020204" pitchFamily="34" charset="0"/>
                <a:cs typeface="+mn-cs"/>
              </a:rPr>
              <a:t>R</a:t>
            </a:r>
            <a:r>
              <a:rPr lang="en-US" sz="2400" b="0" dirty="0" smtClean="0">
                <a:solidFill>
                  <a:srgbClr val="FFFFFF"/>
                </a:solidFill>
                <a:latin typeface="Candara" panose="020E0502030303020204" pitchFamily="34" charset="0"/>
                <a:cs typeface="+mn-cs"/>
              </a:rPr>
              <a:t>eaches</a:t>
            </a:r>
            <a:endParaRPr lang="en-US" sz="2400" b="0" dirty="0">
              <a:solidFill>
                <a:srgbClr val="FFFFFF"/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38133" y="3736343"/>
            <a:ext cx="1152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hangingPunct="0"/>
            <a:r>
              <a:rPr lang="en-US" sz="2400" b="0" dirty="0" smtClean="0">
                <a:solidFill>
                  <a:srgbClr val="FFFFFF"/>
                </a:solidFill>
                <a:latin typeface="Candara" panose="020E0502030303020204" pitchFamily="34" charset="0"/>
                <a:cs typeface="+mn-cs"/>
              </a:rPr>
              <a:t>Infects</a:t>
            </a:r>
            <a:endParaRPr lang="en-US" sz="2400" b="0" dirty="0">
              <a:solidFill>
                <a:srgbClr val="FFFFFF"/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97735" y="4494175"/>
            <a:ext cx="169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b="0" dirty="0" smtClean="0">
                <a:solidFill>
                  <a:srgbClr val="FFFFFF"/>
                </a:solidFill>
                <a:latin typeface="Candara" panose="020E0502030303020204" pitchFamily="34" charset="0"/>
                <a:cs typeface="+mn-cs"/>
              </a:rPr>
              <a:t>Propagates</a:t>
            </a:r>
            <a:endParaRPr lang="en-US" sz="2400" b="0" dirty="0">
              <a:solidFill>
                <a:srgbClr val="FFFFFF"/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77659" y="4614535"/>
            <a:ext cx="127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b="0" dirty="0" smtClean="0">
                <a:solidFill>
                  <a:srgbClr val="FFFFFF"/>
                </a:solidFill>
                <a:latin typeface="Candara" panose="020E0502030303020204" pitchFamily="34" charset="0"/>
                <a:cs typeface="+mn-cs"/>
              </a:rPr>
              <a:t>Reveals</a:t>
            </a:r>
            <a:endParaRPr lang="en-US" sz="2400" b="0" dirty="0">
              <a:solidFill>
                <a:srgbClr val="FFFFFF"/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877870" y="3276897"/>
            <a:ext cx="2315635" cy="992722"/>
          </a:xfrm>
          <a:prstGeom prst="ellipse">
            <a:avLst/>
          </a:prstGeom>
          <a:solidFill>
            <a:srgbClr val="FFFF00">
              <a:lumMod val="75000"/>
              <a:alpha val="28000"/>
            </a:srgbClr>
          </a:solidFill>
          <a:ln w="9525" cap="flat" cmpd="sng" algn="ctr">
            <a:solidFill>
              <a:srgbClr val="FF9900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anose="020E0502030303020204" pitchFamily="34" charset="0"/>
                <a:cs typeface="+mn-cs"/>
              </a:rPr>
              <a:t>Incorrect Final State</a:t>
            </a:r>
          </a:p>
        </p:txBody>
      </p:sp>
      <p:sp>
        <p:nvSpPr>
          <p:cNvPr id="23" name="Oval 22"/>
          <p:cNvSpPr/>
          <p:nvPr/>
        </p:nvSpPr>
        <p:spPr>
          <a:xfrm>
            <a:off x="5744261" y="2204081"/>
            <a:ext cx="3159108" cy="1316425"/>
          </a:xfrm>
          <a:prstGeom prst="ellipse">
            <a:avLst/>
          </a:prstGeom>
          <a:solidFill>
            <a:srgbClr val="FFFF00">
              <a:lumMod val="60000"/>
              <a:lumOff val="40000"/>
              <a:alpha val="25000"/>
            </a:srgbClr>
          </a:solidFill>
          <a:ln w="38100" cap="flat" cmpd="sng" algn="ctr">
            <a:solidFill>
              <a:srgbClr val="FFFF00">
                <a:lumMod val="7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ndara" panose="020E0502030303020204" pitchFamily="34" charset="0"/>
                <a:cs typeface="+mn-cs"/>
              </a:rPr>
              <a:t>Observed Final Program State</a:t>
            </a:r>
          </a:p>
        </p:txBody>
      </p:sp>
    </p:spTree>
    <p:extLst>
      <p:ext uri="{BB962C8B-B14F-4D97-AF65-F5344CB8AC3E}">
        <p14:creationId xmlns:p14="http://schemas.microsoft.com/office/powerpoint/2010/main" val="269320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3" grpId="1" animBg="1"/>
      <p:bldP spid="18" grpId="0"/>
      <p:bldP spid="19" grpId="0"/>
      <p:bldP spid="20" grpId="0"/>
      <p:bldP spid="21" grpId="0"/>
      <p:bldP spid="22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Controllability and Observability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533400" y="1295400"/>
            <a:ext cx="8077200" cy="18288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Controllability</a:t>
            </a:r>
          </a:p>
          <a:p>
            <a:pPr algn="ctr"/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How easy it is to </a:t>
            </a:r>
            <a:r>
              <a:rPr lang="en-US" sz="2800" b="0" dirty="0" smtClean="0">
                <a:latin typeface="Candara" panose="020E0502030303020204" pitchFamily="34" charset="0"/>
                <a:cs typeface="Arial" charset="0"/>
              </a:rPr>
              <a:t>give </a:t>
            </a:r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a program </a:t>
            </a:r>
            <a:r>
              <a:rPr lang="en-US" sz="2800" b="0" dirty="0" smtClean="0">
                <a:latin typeface="Candara" panose="020E0502030303020204" pitchFamily="34" charset="0"/>
                <a:cs typeface="Arial" charset="0"/>
              </a:rPr>
              <a:t>the inputs needed</a:t>
            </a:r>
          </a:p>
          <a:p>
            <a:pPr algn="ctr"/>
            <a:r>
              <a:rPr lang="en-US" sz="2400" b="0" dirty="0" smtClean="0">
                <a:latin typeface="Candara" panose="020E0502030303020204" pitchFamily="34" charset="0"/>
                <a:cs typeface="Arial" charset="0"/>
              </a:rPr>
              <a:t>Its input values</a:t>
            </a:r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, operations, </a:t>
            </a:r>
            <a:r>
              <a:rPr lang="en-US" sz="2400" b="0" dirty="0" smtClean="0">
                <a:latin typeface="Candara" panose="020E0502030303020204" pitchFamily="34" charset="0"/>
                <a:cs typeface="Arial" charset="0"/>
              </a:rPr>
              <a:t>environment variables, external data stores, etc.</a:t>
            </a:r>
            <a:endParaRPr lang="en-US" sz="2400" b="0" dirty="0">
              <a:latin typeface="Candara" panose="020E0502030303020204" pitchFamily="34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914400" y="3962400"/>
            <a:ext cx="7315200" cy="19050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Observability</a:t>
            </a:r>
          </a:p>
          <a:p>
            <a:pPr algn="ctr"/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How easy it is to </a:t>
            </a:r>
            <a:r>
              <a:rPr lang="en-US" sz="2800" b="0" dirty="0" smtClean="0">
                <a:latin typeface="Candara" panose="020E0502030303020204" pitchFamily="34" charset="0"/>
                <a:cs typeface="Arial" charset="0"/>
              </a:rPr>
              <a:t>see </a:t>
            </a:r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the </a:t>
            </a:r>
            <a:r>
              <a:rPr lang="en-US" sz="2800" b="0" dirty="0" smtClean="0">
                <a:latin typeface="Candara" panose="020E0502030303020204" pitchFamily="34" charset="0"/>
                <a:cs typeface="Arial" charset="0"/>
              </a:rPr>
              <a:t>program’s behavior</a:t>
            </a:r>
          </a:p>
          <a:p>
            <a:pPr algn="ctr"/>
            <a:r>
              <a:rPr lang="en-US" sz="2400" b="0" dirty="0" smtClean="0">
                <a:latin typeface="Candara" panose="020E0502030303020204" pitchFamily="34" charset="0"/>
                <a:cs typeface="Arial" charset="0"/>
              </a:rPr>
              <a:t>Its </a:t>
            </a:r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outputs, effects on the </a:t>
            </a:r>
            <a:r>
              <a:rPr lang="en-US" sz="2400" b="0" dirty="0" smtClean="0">
                <a:latin typeface="Candara" panose="020E0502030303020204" pitchFamily="34" charset="0"/>
                <a:cs typeface="Arial" charset="0"/>
              </a:rPr>
              <a:t>environment, </a:t>
            </a:r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and other hardware and software </a:t>
            </a:r>
            <a:r>
              <a:rPr lang="en-US" sz="2400" b="0" dirty="0" smtClean="0">
                <a:latin typeface="Candara" panose="020E0502030303020204" pitchFamily="34" charset="0"/>
                <a:cs typeface="Arial" charset="0"/>
              </a:rPr>
              <a:t>components</a:t>
            </a:r>
            <a:endParaRPr lang="en-US" sz="2400" b="0" dirty="0">
              <a:latin typeface="Candara" panose="020E050203030302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26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Automation—Model-Based Tests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801622" y="1837944"/>
            <a:ext cx="493777" cy="448056"/>
            <a:chOff x="533400" y="2971800"/>
            <a:chExt cx="762000" cy="685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33400" y="2971800"/>
              <a:ext cx="762000" cy="6858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" name="Straight Connector 10"/>
            <p:cNvCxnSpPr>
              <a:stCxn id="9" idx="1"/>
              <a:endCxn id="9" idx="3"/>
            </p:cNvCxnSpPr>
            <p:nvPr/>
          </p:nvCxnSpPr>
          <p:spPr bwMode="auto">
            <a:xfrm>
              <a:off x="533400" y="33147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142998" y="2904744"/>
            <a:ext cx="493777" cy="448056"/>
            <a:chOff x="533400" y="2971800"/>
            <a:chExt cx="762000" cy="6858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533400" y="2971800"/>
              <a:ext cx="762000" cy="6858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" name="Straight Connector 17"/>
            <p:cNvCxnSpPr>
              <a:stCxn id="17" idx="1"/>
              <a:endCxn id="17" idx="3"/>
            </p:cNvCxnSpPr>
            <p:nvPr/>
          </p:nvCxnSpPr>
          <p:spPr bwMode="auto">
            <a:xfrm>
              <a:off x="533400" y="33147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2325622" y="2487168"/>
            <a:ext cx="493777" cy="448056"/>
            <a:chOff x="533400" y="2971800"/>
            <a:chExt cx="762000" cy="68580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533400" y="2971800"/>
              <a:ext cx="762000" cy="6858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Straight Connector 20"/>
            <p:cNvCxnSpPr>
              <a:stCxn id="20" idx="1"/>
              <a:endCxn id="20" idx="3"/>
            </p:cNvCxnSpPr>
            <p:nvPr/>
          </p:nvCxnSpPr>
          <p:spPr bwMode="auto">
            <a:xfrm>
              <a:off x="533400" y="33147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2020822" y="1447800"/>
            <a:ext cx="493777" cy="448056"/>
            <a:chOff x="533400" y="2971800"/>
            <a:chExt cx="762000" cy="68580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533400" y="2971800"/>
              <a:ext cx="762000" cy="68580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" name="Straight Connector 23"/>
            <p:cNvCxnSpPr>
              <a:stCxn id="23" idx="1"/>
              <a:endCxn id="23" idx="3"/>
            </p:cNvCxnSpPr>
            <p:nvPr/>
          </p:nvCxnSpPr>
          <p:spPr bwMode="auto">
            <a:xfrm>
              <a:off x="533400" y="33147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8" name="Elbow Connector 27"/>
          <p:cNvCxnSpPr>
            <a:stCxn id="9" idx="2"/>
            <a:endCxn id="17" idx="0"/>
          </p:cNvCxnSpPr>
          <p:nvPr/>
        </p:nvCxnSpPr>
        <p:spPr bwMode="auto">
          <a:xfrm rot="16200000" flipH="1">
            <a:off x="909827" y="2424684"/>
            <a:ext cx="618744" cy="341376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Elbow Connector 29"/>
          <p:cNvCxnSpPr>
            <a:stCxn id="9" idx="3"/>
            <a:endCxn id="23" idx="1"/>
          </p:cNvCxnSpPr>
          <p:nvPr/>
        </p:nvCxnSpPr>
        <p:spPr bwMode="auto">
          <a:xfrm flipV="1">
            <a:off x="1295399" y="1671828"/>
            <a:ext cx="725423" cy="390144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Elbow Connector 31"/>
          <p:cNvCxnSpPr>
            <a:stCxn id="17" idx="3"/>
            <a:endCxn id="20" idx="1"/>
          </p:cNvCxnSpPr>
          <p:nvPr/>
        </p:nvCxnSpPr>
        <p:spPr bwMode="auto">
          <a:xfrm flipV="1">
            <a:off x="1636775" y="2711196"/>
            <a:ext cx="688847" cy="417576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Elbow Connector 33"/>
          <p:cNvCxnSpPr/>
          <p:nvPr/>
        </p:nvCxnSpPr>
        <p:spPr bwMode="auto">
          <a:xfrm>
            <a:off x="1295400" y="2211324"/>
            <a:ext cx="1000626" cy="384048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Elbow Connector 35"/>
          <p:cNvCxnSpPr>
            <a:stCxn id="23" idx="2"/>
            <a:endCxn id="20" idx="0"/>
          </p:cNvCxnSpPr>
          <p:nvPr/>
        </p:nvCxnSpPr>
        <p:spPr bwMode="auto">
          <a:xfrm rot="16200000" flipH="1">
            <a:off x="2124455" y="2039112"/>
            <a:ext cx="591312" cy="304800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ight Arrow 36"/>
          <p:cNvSpPr/>
          <p:nvPr/>
        </p:nvSpPr>
        <p:spPr bwMode="auto">
          <a:xfrm>
            <a:off x="3200400" y="1771649"/>
            <a:ext cx="2133600" cy="58064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15000" y="1371600"/>
            <a:ext cx="1981200" cy="132343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ill Sans MT" panose="020B0502020104020203" pitchFamily="34" charset="0"/>
              </a:rPr>
              <a:t>Abstract Tests</a:t>
            </a:r>
          </a:p>
          <a:p>
            <a:r>
              <a:rPr lang="en-US" sz="2000" dirty="0" smtClean="0">
                <a:latin typeface="Gill Sans MT" panose="020B0502020104020203" pitchFamily="34" charset="0"/>
              </a:rPr>
              <a:t>[ 1, 2, 3, 2, </a:t>
            </a:r>
            <a:r>
              <a:rPr lang="en-US" sz="2000" dirty="0" smtClean="0">
                <a:latin typeface="Gill Sans MT" panose="020B0502020104020203" pitchFamily="34" charset="0"/>
              </a:rPr>
              <a:t>1 </a:t>
            </a:r>
            <a:r>
              <a:rPr lang="en-US" sz="2000" dirty="0" smtClean="0">
                <a:latin typeface="Gill Sans MT" panose="020B0502020104020203" pitchFamily="34" charset="0"/>
              </a:rPr>
              <a:t>]</a:t>
            </a:r>
          </a:p>
          <a:p>
            <a:r>
              <a:rPr lang="en-US" sz="2000" dirty="0" smtClean="0">
                <a:latin typeface="Gill Sans MT" panose="020B0502020104020203" pitchFamily="34" charset="0"/>
              </a:rPr>
              <a:t>[ 1, 3, 4, </a:t>
            </a:r>
            <a:r>
              <a:rPr lang="en-US" sz="2000" dirty="0" smtClean="0">
                <a:latin typeface="Gill Sans MT" panose="020B0502020104020203" pitchFamily="34" charset="0"/>
              </a:rPr>
              <a:t>1 </a:t>
            </a:r>
            <a:r>
              <a:rPr lang="en-US" sz="2000" dirty="0" smtClean="0">
                <a:latin typeface="Gill Sans MT" panose="020B0502020104020203" pitchFamily="34" charset="0"/>
              </a:rPr>
              <a:t>]</a:t>
            </a:r>
          </a:p>
          <a:p>
            <a:r>
              <a:rPr lang="en-US" sz="2000" dirty="0">
                <a:latin typeface="Gill Sans MT" panose="020B0502020104020203" pitchFamily="34" charset="0"/>
              </a:rPr>
              <a:t> </a:t>
            </a:r>
            <a:r>
              <a:rPr lang="en-US" sz="2000" dirty="0" smtClean="0">
                <a:latin typeface="Gill Sans MT" panose="020B0502020104020203" pitchFamily="34" charset="0"/>
              </a:rPr>
              <a:t>  …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1122" y="4385608"/>
            <a:ext cx="3429000" cy="193899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0" dirty="0" smtClean="0"/>
              <a:t>public class </a:t>
            </a:r>
            <a:r>
              <a:rPr lang="en-US" sz="2000" b="0" dirty="0" err="1" smtClean="0"/>
              <a:t>underTest</a:t>
            </a:r>
            <a:r>
              <a:rPr lang="en-US" sz="2000" b="0" dirty="0" smtClean="0"/>
              <a:t>()</a:t>
            </a:r>
          </a:p>
          <a:p>
            <a:r>
              <a:rPr lang="en-US" sz="2000" b="0" dirty="0" smtClean="0"/>
              <a:t>{</a:t>
            </a:r>
          </a:p>
          <a:p>
            <a:r>
              <a:rPr lang="en-US" sz="2000" b="0" dirty="0"/>
              <a:t> </a:t>
            </a:r>
            <a:r>
              <a:rPr lang="en-US" sz="2000" b="0" dirty="0" smtClean="0"/>
              <a:t> private </a:t>
            </a:r>
            <a:r>
              <a:rPr lang="en-US" sz="2000" b="0" dirty="0" err="1" smtClean="0"/>
              <a:t>int</a:t>
            </a:r>
            <a:r>
              <a:rPr lang="en-US" sz="2000" b="0" dirty="0" smtClean="0"/>
              <a:t> X, Y;</a:t>
            </a:r>
          </a:p>
          <a:p>
            <a:r>
              <a:rPr lang="en-US" sz="2000" b="0" dirty="0" smtClean="0"/>
              <a:t>  public m1 (</a:t>
            </a:r>
            <a:r>
              <a:rPr lang="en-US" sz="2000" b="0" dirty="0" err="1" smtClean="0"/>
              <a:t>int</a:t>
            </a:r>
            <a:r>
              <a:rPr lang="en-US" sz="2000" b="0" dirty="0" smtClean="0"/>
              <a:t> a) { … };</a:t>
            </a:r>
          </a:p>
          <a:p>
            <a:r>
              <a:rPr lang="en-US" sz="2000" b="0" dirty="0"/>
              <a:t> </a:t>
            </a:r>
            <a:r>
              <a:rPr lang="en-US" sz="2000" b="0" dirty="0" smtClean="0"/>
              <a:t> public m2 (</a:t>
            </a:r>
            <a:r>
              <a:rPr lang="en-US" sz="2000" b="0" dirty="0" err="1" smtClean="0"/>
              <a:t>int</a:t>
            </a:r>
            <a:r>
              <a:rPr lang="en-US" sz="2000" b="0" dirty="0" smtClean="0"/>
              <a:t> s, </a:t>
            </a:r>
            <a:r>
              <a:rPr lang="en-US" sz="2000" b="0" dirty="0" err="1" smtClean="0"/>
              <a:t>int</a:t>
            </a:r>
            <a:r>
              <a:rPr lang="en-US" sz="2000" b="0" dirty="0" smtClean="0"/>
              <a:t> t) { … };</a:t>
            </a:r>
          </a:p>
          <a:p>
            <a:r>
              <a:rPr lang="en-US" sz="2000" b="0" dirty="0"/>
              <a:t>}</a:t>
            </a:r>
          </a:p>
        </p:txBody>
      </p:sp>
      <p:sp>
        <p:nvSpPr>
          <p:cNvPr id="43" name="Down Arrow 42"/>
          <p:cNvSpPr/>
          <p:nvPr/>
        </p:nvSpPr>
        <p:spPr bwMode="auto">
          <a:xfrm>
            <a:off x="1795713" y="3352800"/>
            <a:ext cx="471997" cy="9144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01622" y="1752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62745" y="2831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251668" y="24033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981198" y="1371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8" name="Down Arrow 47"/>
          <p:cNvSpPr/>
          <p:nvPr/>
        </p:nvSpPr>
        <p:spPr bwMode="auto">
          <a:xfrm>
            <a:off x="6477000" y="2743199"/>
            <a:ext cx="471997" cy="1388551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634547" y="4267200"/>
            <a:ext cx="2628900" cy="224676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/>
              <a:t>Concrete Test</a:t>
            </a:r>
          </a:p>
          <a:p>
            <a:r>
              <a:rPr lang="en-US" sz="2000" b="0" dirty="0" err="1" smtClean="0"/>
              <a:t>ut</a:t>
            </a:r>
            <a:r>
              <a:rPr lang="en-US" sz="2000" b="0" dirty="0" smtClean="0"/>
              <a:t> = new </a:t>
            </a:r>
            <a:r>
              <a:rPr lang="en-US" sz="2000" b="0" dirty="0" err="1" smtClean="0"/>
              <a:t>underTest</a:t>
            </a:r>
            <a:r>
              <a:rPr lang="en-US" sz="2000" b="0" dirty="0" smtClean="0"/>
              <a:t>();</a:t>
            </a:r>
          </a:p>
          <a:p>
            <a:r>
              <a:rPr lang="en-US" sz="2000" b="0" dirty="0" smtClean="0"/>
              <a:t>ut.m1 (14);</a:t>
            </a:r>
          </a:p>
          <a:p>
            <a:r>
              <a:rPr lang="en-US" sz="2000" b="0" dirty="0"/>
              <a:t>u</a:t>
            </a:r>
            <a:r>
              <a:rPr lang="en-US" sz="2000" b="0" dirty="0" smtClean="0"/>
              <a:t>t.m2 (5, 7);</a:t>
            </a:r>
          </a:p>
          <a:p>
            <a:r>
              <a:rPr lang="en-US" sz="2000" b="0" dirty="0"/>
              <a:t>ut.m2 </a:t>
            </a:r>
            <a:r>
              <a:rPr lang="en-US" sz="2000" b="0" dirty="0" smtClean="0"/>
              <a:t>(1, 3);</a:t>
            </a:r>
            <a:endParaRPr lang="en-US" sz="2000" b="0" dirty="0"/>
          </a:p>
          <a:p>
            <a:r>
              <a:rPr lang="en-US" sz="2000" b="0" dirty="0" smtClean="0"/>
              <a:t>ut.m1 (13);</a:t>
            </a:r>
            <a:endParaRPr lang="en-US" sz="2000" b="0" dirty="0"/>
          </a:p>
          <a:p>
            <a:r>
              <a:rPr lang="en-US" sz="2000" b="0" dirty="0" smtClean="0"/>
              <a:t>ut.m1 (23);</a:t>
            </a:r>
            <a:endParaRPr lang="en-US" sz="2000" b="0" dirty="0"/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304800" y="3657600"/>
            <a:ext cx="85344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743200" y="3200400"/>
            <a:ext cx="1842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anose="020B0502020104020203" pitchFamily="34" charset="0"/>
              </a:rPr>
              <a:t>Model level</a:t>
            </a:r>
            <a:endParaRPr lang="en-US" sz="2400" dirty="0">
              <a:latin typeface="Gill Sans MT" panose="020B0502020104020203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76600" y="3670086"/>
            <a:ext cx="3251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anose="020B0502020104020203" pitchFamily="34" charset="0"/>
              </a:rPr>
              <a:t>Implementation level</a:t>
            </a:r>
            <a:endParaRPr lang="en-US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24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3" grpId="0" animBg="1"/>
      <p:bldP spid="48" grpId="0" animBg="1"/>
      <p:bldP spid="49" grpId="0" animBg="1"/>
      <p:bldP spid="52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73526" y="1799828"/>
            <a:ext cx="6956074" cy="3445976"/>
          </a:xfrm>
          <a:prstGeom prst="rect">
            <a:avLst/>
          </a:prstGeom>
          <a:solidFill>
            <a:srgbClr val="66CCFF">
              <a:lumMod val="7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Why  do we have so many dumb things?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Simpl</a:t>
            </a:r>
            <a:r>
              <a:rPr lang="en-US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e tests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Automated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 tests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>
                <a:solidFill>
                  <a:srgbClr val="000000"/>
                </a:solidFill>
                <a:latin typeface="Candara" panose="020E0502030303020204" pitchFamily="34" charset="0"/>
              </a:rPr>
              <a:t>Quality of test oracles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Smart tests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12418" y="1827955"/>
            <a:ext cx="6264781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7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The Mapping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 abstract tests to concrete tests</a:t>
            </a:r>
          </a:p>
          <a:p>
            <a:r>
              <a:rPr lang="en-US" dirty="0"/>
              <a:t>First abstract test</a:t>
            </a:r>
            <a:r>
              <a:rPr lang="en-US" dirty="0" smtClean="0"/>
              <a:t>:</a:t>
            </a:r>
          </a:p>
          <a:p>
            <a:pPr lvl="1"/>
            <a:r>
              <a:rPr lang="en-US" sz="2000" dirty="0" err="1" smtClean="0"/>
              <a:t>AddChoc</a:t>
            </a:r>
            <a:r>
              <a:rPr lang="en-US" sz="2000" dirty="0"/>
              <a:t>, </a:t>
            </a:r>
            <a:r>
              <a:rPr lang="en-US" sz="2000" dirty="0" smtClean="0"/>
              <a:t>Coin</a:t>
            </a:r>
            <a:r>
              <a:rPr lang="en-US" sz="2000" dirty="0"/>
              <a:t>, </a:t>
            </a:r>
            <a:r>
              <a:rPr lang="en-US" sz="2000" dirty="0" err="1"/>
              <a:t>GetChoc</a:t>
            </a:r>
            <a:r>
              <a:rPr lang="en-US" sz="2000" dirty="0"/>
              <a:t>, Coin, </a:t>
            </a:r>
            <a:r>
              <a:rPr lang="en-US" sz="2000" dirty="0" err="1"/>
              <a:t>AddChoc</a:t>
            </a:r>
            <a:endParaRPr lang="en-US" sz="2000" dirty="0"/>
          </a:p>
          <a:p>
            <a:r>
              <a:rPr lang="en-US" altLang="zh-CN" dirty="0">
                <a:ea typeface="宋体" pitchFamily="2" charset="-122"/>
              </a:rPr>
              <a:t>Nine abstract tests </a:t>
            </a:r>
            <a:r>
              <a:rPr lang="en-US" altLang="zh-CN" dirty="0" smtClean="0">
                <a:ea typeface="宋体" pitchFamily="2" charset="-122"/>
              </a:rPr>
              <a:t>use :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15 </a:t>
            </a:r>
            <a:r>
              <a:rPr lang="en-US" altLang="zh-CN" dirty="0">
                <a:ea typeface="宋体" pitchFamily="2" charset="-122"/>
              </a:rPr>
              <a:t>“</a:t>
            </a:r>
            <a:r>
              <a:rPr lang="en-US" altLang="zh-CN" dirty="0" err="1" smtClean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AddChoc</a:t>
            </a:r>
            <a:r>
              <a:rPr lang="en-US" altLang="zh-CN" dirty="0" smtClean="0">
                <a:ea typeface="宋体" pitchFamily="2" charset="-122"/>
              </a:rPr>
              <a:t>” transitions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16 </a:t>
            </a:r>
            <a:r>
              <a:rPr lang="en-US" altLang="zh-CN" dirty="0">
                <a:ea typeface="宋体" pitchFamily="2" charset="-122"/>
              </a:rPr>
              <a:t>“</a:t>
            </a:r>
            <a:r>
              <a:rPr lang="en-US" altLang="zh-CN" dirty="0" smtClean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Coin</a:t>
            </a:r>
            <a:r>
              <a:rPr lang="en-US" altLang="zh-CN" dirty="0" smtClean="0">
                <a:ea typeface="宋体" pitchFamily="2" charset="-122"/>
              </a:rPr>
              <a:t>” </a:t>
            </a:r>
            <a:r>
              <a:rPr lang="en-US" altLang="zh-CN" dirty="0">
                <a:ea typeface="宋体" pitchFamily="2" charset="-122"/>
              </a:rPr>
              <a:t>transitions</a:t>
            </a:r>
            <a:endParaRPr lang="en-US" altLang="zh-CN" dirty="0" smtClean="0">
              <a:ea typeface="宋体" pitchFamily="2" charset="-122"/>
            </a:endParaRPr>
          </a:p>
          <a:p>
            <a:pPr lvl="1"/>
            <a:r>
              <a:rPr lang="en-US" altLang="zh-CN" dirty="0" smtClean="0">
                <a:ea typeface="宋体" pitchFamily="2" charset="-122"/>
              </a:rPr>
              <a:t>6 </a:t>
            </a:r>
            <a:r>
              <a:rPr lang="en-US" altLang="zh-CN" dirty="0">
                <a:ea typeface="宋体" pitchFamily="2" charset="-122"/>
              </a:rPr>
              <a:t>“</a:t>
            </a:r>
            <a:r>
              <a:rPr lang="en-US" altLang="zh-CN" dirty="0" err="1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getChoc</a:t>
            </a:r>
            <a:r>
              <a:rPr lang="en-US" altLang="zh-CN" dirty="0" smtClean="0">
                <a:ea typeface="宋体" pitchFamily="2" charset="-122"/>
              </a:rPr>
              <a:t>” </a:t>
            </a:r>
            <a:r>
              <a:rPr lang="en-US" altLang="zh-CN" dirty="0">
                <a:ea typeface="宋体" pitchFamily="2" charset="-122"/>
              </a:rPr>
              <a:t>transitions</a:t>
            </a:r>
          </a:p>
          <a:p>
            <a:r>
              <a:rPr lang="en-US" altLang="zh-CN" dirty="0">
                <a:ea typeface="宋体" pitchFamily="2" charset="-122"/>
              </a:rPr>
              <a:t>Testers often convert abstract </a:t>
            </a:r>
            <a:r>
              <a:rPr lang="en-US" altLang="zh-CN" dirty="0" smtClean="0">
                <a:ea typeface="宋体" pitchFamily="2" charset="-122"/>
              </a:rPr>
              <a:t>to </a:t>
            </a:r>
            <a:r>
              <a:rPr lang="en-US" altLang="zh-CN" dirty="0">
                <a:ea typeface="宋体" pitchFamily="2" charset="-122"/>
              </a:rPr>
              <a:t>concrete tests </a:t>
            </a:r>
            <a:r>
              <a:rPr lang="en-US" altLang="zh-CN" dirty="0" smtClean="0">
                <a:ea typeface="宋体" pitchFamily="2" charset="-122"/>
              </a:rPr>
              <a:t>by </a:t>
            </a:r>
            <a:r>
              <a:rPr lang="en-US" altLang="zh-CN" dirty="0">
                <a:ea typeface="宋体" pitchFamily="2" charset="-122"/>
              </a:rPr>
              <a:t>hand</a:t>
            </a:r>
          </a:p>
          <a:p>
            <a:r>
              <a:rPr lang="en-US" altLang="zh-CN" dirty="0" smtClean="0">
                <a:ea typeface="宋体" pitchFamily="2" charset="-122"/>
              </a:rPr>
              <a:t>Solution?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20</a:t>
            </a:fld>
            <a:endParaRPr lang="en-US" altLang="zh-CN" dirty="0"/>
          </a:p>
        </p:txBody>
      </p:sp>
      <p:grpSp>
        <p:nvGrpSpPr>
          <p:cNvPr id="35" name="Group 34"/>
          <p:cNvGrpSpPr/>
          <p:nvPr/>
        </p:nvGrpSpPr>
        <p:grpSpPr>
          <a:xfrm>
            <a:off x="5508496" y="1173838"/>
            <a:ext cx="3635504" cy="5206949"/>
            <a:chOff x="5508496" y="1173838"/>
            <a:chExt cx="3635504" cy="5206949"/>
          </a:xfrm>
        </p:grpSpPr>
        <p:sp>
          <p:nvSpPr>
            <p:cNvPr id="6" name="Oval 5"/>
            <p:cNvSpPr/>
            <p:nvPr/>
          </p:nvSpPr>
          <p:spPr>
            <a:xfrm>
              <a:off x="5968846" y="1709317"/>
              <a:ext cx="703793" cy="650083"/>
            </a:xfrm>
            <a:prstGeom prst="ellipse">
              <a:avLst/>
            </a:prstGeom>
            <a:solidFill>
              <a:schemeClr val="bg1">
                <a:lumMod val="60000"/>
                <a:lumOff val="40000"/>
              </a:schemeClr>
            </a:solidFill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795617" y="1709317"/>
              <a:ext cx="703793" cy="650083"/>
            </a:xfrm>
            <a:prstGeom prst="ellipse">
              <a:avLst/>
            </a:prstGeom>
            <a:solidFill>
              <a:schemeClr val="bg1">
                <a:lumMod val="60000"/>
                <a:lumOff val="40000"/>
              </a:schemeClr>
            </a:solidFill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5968846" y="3616648"/>
              <a:ext cx="703793" cy="650083"/>
            </a:xfrm>
            <a:prstGeom prst="ellipse">
              <a:avLst/>
            </a:prstGeom>
            <a:solidFill>
              <a:schemeClr val="bg1">
                <a:lumMod val="60000"/>
                <a:lumOff val="40000"/>
              </a:schemeClr>
            </a:solidFill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7795617" y="3616648"/>
              <a:ext cx="703793" cy="65008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cxnSp>
          <p:nvCxnSpPr>
            <p:cNvPr id="10" name="Straight Arrow Connector 9"/>
            <p:cNvCxnSpPr>
              <a:stCxn id="6" idx="6"/>
              <a:endCxn id="7" idx="2"/>
            </p:cNvCxnSpPr>
            <p:nvPr/>
          </p:nvCxnSpPr>
          <p:spPr>
            <a:xfrm>
              <a:off x="6672639" y="2034359"/>
              <a:ext cx="1122978" cy="0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797754" y="1709317"/>
              <a:ext cx="7030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ndara" panose="020E0502030303020204" pitchFamily="34" charset="0"/>
                </a:rPr>
                <a:t>Coin</a:t>
              </a:r>
              <a:endParaRPr lang="en-US" sz="2000" b="0" dirty="0">
                <a:latin typeface="Candara" panose="020E0502030303020204" pitchFamily="34" charset="0"/>
              </a:endParaRPr>
            </a:p>
          </p:txBody>
        </p:sp>
        <p:cxnSp>
          <p:nvCxnSpPr>
            <p:cNvPr id="12" name="Straight Arrow Connector 11"/>
            <p:cNvCxnSpPr>
              <a:stCxn id="6" idx="4"/>
              <a:endCxn id="8" idx="0"/>
            </p:cNvCxnSpPr>
            <p:nvPr/>
          </p:nvCxnSpPr>
          <p:spPr>
            <a:xfrm>
              <a:off x="6320743" y="2359400"/>
              <a:ext cx="0" cy="1257248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8158882" y="2359400"/>
              <a:ext cx="0" cy="1257248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672639" y="3819526"/>
              <a:ext cx="1122978" cy="0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6672639" y="4017281"/>
              <a:ext cx="1122978" cy="0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672639" y="4017281"/>
              <a:ext cx="13387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err="1" smtClean="0">
                  <a:latin typeface="Candara" panose="020E0502030303020204" pitchFamily="34" charset="0"/>
                </a:rPr>
                <a:t>GetChoc</a:t>
              </a:r>
              <a:endParaRPr lang="en-US" sz="2000" b="0" dirty="0">
                <a:latin typeface="Candara" panose="020E0502030303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00776" y="2782846"/>
              <a:ext cx="11641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err="1" smtClean="0">
                  <a:latin typeface="Candara" panose="020E0502030303020204" pitchFamily="34" charset="0"/>
                </a:rPr>
                <a:t>AddChoc</a:t>
              </a:r>
              <a:endParaRPr lang="en-US" sz="2000" b="0" dirty="0">
                <a:latin typeface="Candara" panose="020E0502030303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20432" y="3435752"/>
              <a:ext cx="7030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ndara" panose="020E0502030303020204" pitchFamily="34" charset="0"/>
                </a:rPr>
                <a:t>Coin</a:t>
              </a:r>
              <a:endParaRPr lang="en-US" sz="2000" b="0" dirty="0">
                <a:latin typeface="Candara" panose="020E0502030303020204" pitchFamily="34" charset="0"/>
              </a:endParaRPr>
            </a:p>
          </p:txBody>
        </p:sp>
        <p:cxnSp>
          <p:nvCxnSpPr>
            <p:cNvPr id="19" name="Straight Arrow Connector 18"/>
            <p:cNvCxnSpPr>
              <a:stCxn id="9" idx="1"/>
              <a:endCxn id="6" idx="5"/>
            </p:cNvCxnSpPr>
            <p:nvPr/>
          </p:nvCxnSpPr>
          <p:spPr>
            <a:xfrm flipH="1" flipV="1">
              <a:off x="6569571" y="2264198"/>
              <a:ext cx="1329114" cy="1447652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820432" y="2336319"/>
              <a:ext cx="11909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err="1" smtClean="0">
                  <a:latin typeface="Candara" panose="020E0502030303020204" pitchFamily="34" charset="0"/>
                </a:rPr>
                <a:t>GetChoc</a:t>
              </a:r>
              <a:endParaRPr lang="en-US" sz="2000" b="0" dirty="0">
                <a:latin typeface="Candara" panose="020E0502030303020204" pitchFamily="34" charset="0"/>
              </a:endParaRPr>
            </a:p>
          </p:txBody>
        </p:sp>
        <p:cxnSp>
          <p:nvCxnSpPr>
            <p:cNvPr id="21" name="Straight Arrow Connector 67"/>
            <p:cNvCxnSpPr>
              <a:stCxn id="7" idx="0"/>
              <a:endCxn id="7" idx="6"/>
            </p:cNvCxnSpPr>
            <p:nvPr/>
          </p:nvCxnSpPr>
          <p:spPr>
            <a:xfrm rot="16200000" flipH="1">
              <a:off x="8160941" y="1695890"/>
              <a:ext cx="325042" cy="351896"/>
            </a:xfrm>
            <a:prstGeom prst="curvedConnector4">
              <a:avLst>
                <a:gd name="adj1" fmla="val -70329"/>
                <a:gd name="adj2" fmla="val 164962"/>
              </a:avLst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751322" y="1173838"/>
              <a:ext cx="7030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smtClean="0">
                  <a:latin typeface="Candara" panose="020E0502030303020204" pitchFamily="34" charset="0"/>
                </a:rPr>
                <a:t>Coin</a:t>
              </a:r>
              <a:endParaRPr lang="en-US" sz="2000" b="0" dirty="0">
                <a:latin typeface="Candara" panose="020E0502030303020204" pitchFamily="34" charset="0"/>
              </a:endParaRPr>
            </a:p>
          </p:txBody>
        </p:sp>
        <p:cxnSp>
          <p:nvCxnSpPr>
            <p:cNvPr id="23" name="Straight Arrow Connector 67"/>
            <p:cNvCxnSpPr>
              <a:stCxn id="8" idx="4"/>
              <a:endCxn id="8" idx="2"/>
            </p:cNvCxnSpPr>
            <p:nvPr/>
          </p:nvCxnSpPr>
          <p:spPr>
            <a:xfrm rot="5400000" flipH="1">
              <a:off x="5982274" y="3928263"/>
              <a:ext cx="325041" cy="351897"/>
            </a:xfrm>
            <a:prstGeom prst="curvedConnector4">
              <a:avLst>
                <a:gd name="adj1" fmla="val -70330"/>
                <a:gd name="adj2" fmla="val 164962"/>
              </a:avLst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67"/>
            <p:cNvCxnSpPr>
              <a:stCxn id="9" idx="6"/>
              <a:endCxn id="9" idx="4"/>
            </p:cNvCxnSpPr>
            <p:nvPr/>
          </p:nvCxnSpPr>
          <p:spPr>
            <a:xfrm flipH="1">
              <a:off x="8147514" y="3941690"/>
              <a:ext cx="351896" cy="325041"/>
            </a:xfrm>
            <a:prstGeom prst="curvedConnector4">
              <a:avLst>
                <a:gd name="adj1" fmla="val -64962"/>
                <a:gd name="adj2" fmla="val 170330"/>
              </a:avLst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6230030" y="1260471"/>
              <a:ext cx="181425" cy="190104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25" idx="4"/>
              <a:endCxn id="6" idx="0"/>
            </p:cNvCxnSpPr>
            <p:nvPr/>
          </p:nvCxnSpPr>
          <p:spPr>
            <a:xfrm>
              <a:off x="6320743" y="1450575"/>
              <a:ext cx="0" cy="258742"/>
            </a:xfrm>
            <a:prstGeom prst="straightConnector1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829383" y="4865776"/>
              <a:ext cx="33146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1: credit = 0 &amp; #stock = 0</a:t>
              </a:r>
              <a:endParaRPr lang="en-US" sz="2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29383" y="5235108"/>
              <a:ext cx="33146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2</a:t>
              </a:r>
              <a:r>
                <a:rPr lang="en-US" sz="2000" dirty="0" smtClean="0"/>
                <a:t>: credit &gt; 0 &amp; #stock = 0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29383" y="5604440"/>
              <a:ext cx="33146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3: credit = 0 &amp; #stock &gt; 0</a:t>
              </a:r>
              <a:endParaRPr lang="en-US" sz="2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29383" y="5980677"/>
              <a:ext cx="3314617" cy="400110"/>
            </a:xfrm>
            <a:prstGeom prst="rect">
              <a:avLst/>
            </a:prstGeom>
            <a:solidFill>
              <a:srgbClr val="000066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4</a:t>
              </a:r>
              <a:r>
                <a:rPr lang="en-US" sz="2000" dirty="0" smtClean="0"/>
                <a:t>: credit &gt; 0 &amp; #stock &gt; 0</a:t>
              </a:r>
              <a:endParaRPr lang="en-US" sz="2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829383" y="2792841"/>
              <a:ext cx="11641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err="1" smtClean="0">
                  <a:latin typeface="Candara" panose="020E0502030303020204" pitchFamily="34" charset="0"/>
                </a:rPr>
                <a:t>AddChoc</a:t>
              </a:r>
              <a:endParaRPr lang="en-US" sz="2000" b="0" dirty="0">
                <a:latin typeface="Candara" panose="020E0502030303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08496" y="4531869"/>
              <a:ext cx="11641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err="1" smtClean="0">
                  <a:latin typeface="Candara" panose="020E0502030303020204" pitchFamily="34" charset="0"/>
                </a:rPr>
                <a:t>AddChoc</a:t>
              </a:r>
              <a:endParaRPr lang="en-US" sz="2000" b="0" dirty="0">
                <a:latin typeface="Candara" panose="020E0502030303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264552" y="4480784"/>
              <a:ext cx="18794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0" dirty="0" err="1" smtClean="0">
                  <a:latin typeface="Candara" panose="020E0502030303020204" pitchFamily="34" charset="0"/>
                </a:rPr>
                <a:t>AddChoc</a:t>
              </a:r>
              <a:r>
                <a:rPr lang="en-US" sz="2000" b="0" dirty="0" smtClean="0">
                  <a:latin typeface="Candara" panose="020E0502030303020204" pitchFamily="34" charset="0"/>
                </a:rPr>
                <a:t> / Coin</a:t>
              </a:r>
              <a:endParaRPr lang="en-US" sz="2000" b="0" dirty="0">
                <a:latin typeface="Candara" panose="020E0502030303020204" pitchFamily="34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7838834" y="3655313"/>
              <a:ext cx="617358" cy="572752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6" name="Rectangle 35"/>
          <p:cNvSpPr/>
          <p:nvPr/>
        </p:nvSpPr>
        <p:spPr>
          <a:xfrm>
            <a:off x="3255068" y="1352077"/>
            <a:ext cx="2917132" cy="552923"/>
          </a:xfrm>
          <a:prstGeom prst="rect">
            <a:avLst/>
          </a:prstGeom>
          <a:solidFill>
            <a:srgbClr val="66FF99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 [1, 3, 4, 1, 2, 4</a:t>
            </a:r>
            <a:r>
              <a:rPr lang="en-US" sz="2800" dirty="0" smtClean="0"/>
              <a:t>] </a:t>
            </a:r>
            <a:endParaRPr lang="en-US" sz="2800" dirty="0"/>
          </a:p>
        </p:txBody>
      </p:sp>
      <p:sp>
        <p:nvSpPr>
          <p:cNvPr id="37" name="Rounded Rectangle 36"/>
          <p:cNvSpPr/>
          <p:nvPr/>
        </p:nvSpPr>
        <p:spPr bwMode="auto">
          <a:xfrm>
            <a:off x="304801" y="5430730"/>
            <a:ext cx="5257800" cy="51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smtClean="0">
                <a:latin typeface="Gill Sans MT" panose="020B0502020104020203" pitchFamily="34" charset="0"/>
              </a:rPr>
              <a:t>Automate the transformation</a:t>
            </a:r>
            <a:endParaRPr lang="en-US" sz="280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79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Model-Based Test Components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21</a:t>
            </a:fld>
            <a:endParaRPr lang="en-US" altLang="zh-CN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173510" y="1311441"/>
            <a:ext cx="3135171" cy="51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</a:rPr>
              <a:t>Test components</a:t>
            </a:r>
            <a:endParaRPr lang="en-US" sz="3200" b="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916921" y="1978485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C1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16921" y="2632202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C2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916921" y="3285919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C3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916921" y="3939636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C4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916921" y="4593353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C5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916921" y="5247070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C6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916921" y="5900789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C7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3946352" y="1590886"/>
            <a:ext cx="1263316" cy="51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</a:rPr>
              <a:t>Test </a:t>
            </a:r>
            <a:r>
              <a:rPr lang="en-US" sz="3600" b="0" dirty="0" smtClean="0">
                <a:latin typeface="Candara" panose="020E0502030303020204" pitchFamily="34" charset="0"/>
              </a:rPr>
              <a:t>1</a:t>
            </a:r>
            <a:endParaRPr lang="en-US" sz="3200" b="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5047568" y="3790010"/>
            <a:ext cx="1263316" cy="51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</a:rPr>
              <a:t>Test 3</a:t>
            </a:r>
            <a:endParaRPr lang="en-US" sz="3200" b="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3667" y="1737918"/>
            <a:ext cx="1263316" cy="51464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</a:rPr>
              <a:t>Test 2</a:t>
            </a:r>
            <a:endParaRPr lang="en-US" sz="3200" b="0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912906" y="1983207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C1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912906" y="3290641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C3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912906" y="3944358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C4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916921" y="1978484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C1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912906" y="4593353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C5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912906" y="5247057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C6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937815" y="2632201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C2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912906" y="5907738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C7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937815" y="3944358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C4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928952" y="4593352"/>
            <a:ext cx="659202" cy="524083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latin typeface="Gill Sans MT" panose="020B0502020104020203" pitchFamily="34" charset="0"/>
              </a:rPr>
              <a:t>C5</a:t>
            </a:r>
            <a:endParaRPr lang="en-US" b="1" dirty="0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30" name="8-Point Star 29"/>
          <p:cNvSpPr/>
          <p:nvPr/>
        </p:nvSpPr>
        <p:spPr>
          <a:xfrm rot="20323394">
            <a:off x="1726569" y="3748400"/>
            <a:ext cx="3378928" cy="2738069"/>
          </a:xfrm>
          <a:prstGeom prst="star8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Each abstract test component must be mapped to real code in concrete tests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1" name="8-Point Star 30"/>
          <p:cNvSpPr/>
          <p:nvPr/>
        </p:nvSpPr>
        <p:spPr>
          <a:xfrm rot="21156703">
            <a:off x="6577386" y="4217022"/>
            <a:ext cx="1827637" cy="1276741"/>
          </a:xfrm>
          <a:prstGeom prst="star8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many times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1850" y="6096000"/>
            <a:ext cx="4349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ndara" panose="020E0502030303020204" pitchFamily="34" charset="0"/>
              </a:rPr>
              <a:t>Joint with Nan Li</a:t>
            </a:r>
            <a:r>
              <a:rPr lang="en-US" sz="1600" dirty="0">
                <a:latin typeface="Candara" panose="020E0502030303020204" pitchFamily="34" charset="0"/>
              </a:rPr>
              <a:t>,</a:t>
            </a:r>
            <a:r>
              <a:rPr lang="en-US" sz="1600" dirty="0" smtClean="0">
                <a:latin typeface="Candara" panose="020E0502030303020204" pitchFamily="34" charset="0"/>
              </a:rPr>
              <a:t> </a:t>
            </a:r>
            <a:r>
              <a:rPr lang="en-US" sz="1600" i="1" dirty="0">
                <a:latin typeface="Candara" panose="020E0502030303020204" pitchFamily="34" charset="0"/>
              </a:rPr>
              <a:t>Test Automation Language Framework for Behavioral </a:t>
            </a:r>
            <a:r>
              <a:rPr lang="en-US" sz="1600" i="1" dirty="0" smtClean="0">
                <a:latin typeface="Candara" panose="020E0502030303020204" pitchFamily="34" charset="0"/>
              </a:rPr>
              <a:t>Models</a:t>
            </a:r>
            <a:r>
              <a:rPr lang="en-US" sz="1600" dirty="0" smtClean="0">
                <a:latin typeface="Candara" panose="020E0502030303020204" pitchFamily="34" charset="0"/>
              </a:rPr>
              <a:t>, AMOST 2015 </a:t>
            </a:r>
            <a:endParaRPr lang="en-US" sz="16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47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7 L 0.3658 0.0340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81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95559E-6 L 0.36615 -0.06824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99" y="-34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31321E-7 L 0.36684 -0.07865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-39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7 L 0.67101 0.05185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42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L 0.67101 -0.24491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42" y="-1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2177E-6 L 0.67309 -0.25561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46" y="-12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40741E-7 L 0.48247 0.25463 " pathEditMode="relative" rAng="0" ptsTypes="AA">
                                      <p:cBhvr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15" y="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48143 0.14814 " pathEditMode="relative" rAng="0" ptsTypes="AA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62" y="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48368 0.13866 " pathEditMode="relative" rAng="0" ptsTypes="AA">
                                      <p:cBhvr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84" y="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48681 0.02963 " pathEditMode="relative" rAng="0" ptsTypes="AA">
                                      <p:cBhvr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40" y="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Automating</a:t>
            </a:r>
            <a:r>
              <a:rPr lang="en-US" sz="3200" dirty="0" smtClean="0"/>
              <a:t> </a:t>
            </a:r>
            <a:r>
              <a:rPr lang="en-US" dirty="0" smtClean="0"/>
              <a:t>Model-Based</a:t>
            </a:r>
            <a:r>
              <a:rPr lang="en-US" sz="3200" dirty="0" smtClean="0"/>
              <a:t> </a:t>
            </a:r>
            <a:r>
              <a:rPr lang="en-US" dirty="0"/>
              <a:t>Test </a:t>
            </a:r>
            <a:r>
              <a:rPr lang="en-US" dirty="0" smtClean="0"/>
              <a:t>Designs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 bwMode="auto">
          <a:xfrm>
            <a:off x="4343400" y="2134803"/>
            <a:ext cx="3048000" cy="457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Test Requirements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551948" y="3276600"/>
            <a:ext cx="2630905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Abstract Tests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2590800" y="5256597"/>
            <a:ext cx="2893996" cy="776599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Concrete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 Tests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122944" y="2235365"/>
            <a:ext cx="3419353" cy="1736659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Test Components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Test values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Test oracles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cs typeface="Arial" charset="0"/>
              </a:rPr>
              <a:t>Other values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3887002" y="1314550"/>
            <a:ext cx="1676400" cy="457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Model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6284495" y="1314550"/>
            <a:ext cx="2326105" cy="457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Test Criterion</a:t>
            </a:r>
          </a:p>
        </p:txBody>
      </p:sp>
      <p:cxnSp>
        <p:nvCxnSpPr>
          <p:cNvPr id="19" name="Straight Arrow Connector 18"/>
          <p:cNvCxnSpPr>
            <a:stCxn id="10" idx="2"/>
            <a:endCxn id="11" idx="0"/>
          </p:cNvCxnSpPr>
          <p:nvPr/>
        </p:nvCxnSpPr>
        <p:spPr bwMode="auto">
          <a:xfrm>
            <a:off x="5867400" y="2592003"/>
            <a:ext cx="1" cy="68459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23" idx="2"/>
            <a:endCxn id="15" idx="0"/>
          </p:cNvCxnSpPr>
          <p:nvPr/>
        </p:nvCxnSpPr>
        <p:spPr bwMode="auto">
          <a:xfrm>
            <a:off x="1832620" y="1771750"/>
            <a:ext cx="1" cy="4636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5" idx="2"/>
          </p:cNvCxnSpPr>
          <p:nvPr/>
        </p:nvCxnSpPr>
        <p:spPr bwMode="auto">
          <a:xfrm>
            <a:off x="1832621" y="3972024"/>
            <a:ext cx="1367779" cy="128457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7" idx="2"/>
          </p:cNvCxnSpPr>
          <p:nvPr/>
        </p:nvCxnSpPr>
        <p:spPr bwMode="auto">
          <a:xfrm>
            <a:off x="4725202" y="1771750"/>
            <a:ext cx="550245" cy="3630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16" idx="2"/>
          </p:cNvCxnSpPr>
          <p:nvPr/>
        </p:nvCxnSpPr>
        <p:spPr bwMode="auto">
          <a:xfrm flipH="1">
            <a:off x="6817896" y="1771750"/>
            <a:ext cx="629652" cy="3630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</p:cNvCxnSpPr>
          <p:nvPr/>
        </p:nvCxnSpPr>
        <p:spPr bwMode="auto">
          <a:xfrm flipH="1">
            <a:off x="4725202" y="3733800"/>
            <a:ext cx="1142199" cy="152279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ounded Rectangle 22"/>
          <p:cNvSpPr/>
          <p:nvPr/>
        </p:nvSpPr>
        <p:spPr bwMode="auto">
          <a:xfrm>
            <a:off x="549089" y="1314550"/>
            <a:ext cx="2567062" cy="457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23586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5" grpId="0" animBg="1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Automating</a:t>
            </a:r>
            <a:r>
              <a:rPr lang="en-US" sz="3200" dirty="0"/>
              <a:t> </a:t>
            </a:r>
            <a:r>
              <a:rPr lang="en-US" dirty="0"/>
              <a:t>Model-Based</a:t>
            </a:r>
            <a:r>
              <a:rPr lang="en-US" sz="3200" dirty="0"/>
              <a:t> </a:t>
            </a:r>
            <a:r>
              <a:rPr lang="en-US" dirty="0"/>
              <a:t>Test Designs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772468" y="2138065"/>
            <a:ext cx="914400" cy="914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1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2601268" y="3966865"/>
            <a:ext cx="914400" cy="914400"/>
          </a:xfrm>
          <a:prstGeom prst="ellips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4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772468" y="3966865"/>
            <a:ext cx="914400" cy="914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3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2601267" y="2138065"/>
            <a:ext cx="914400" cy="914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2</a:t>
            </a:r>
          </a:p>
        </p:txBody>
      </p:sp>
      <p:cxnSp>
        <p:nvCxnSpPr>
          <p:cNvPr id="12" name="Straight Arrow Connector 11"/>
          <p:cNvCxnSpPr>
            <a:stCxn id="7" idx="6"/>
            <a:endCxn id="10" idx="2"/>
          </p:cNvCxnSpPr>
          <p:nvPr/>
        </p:nvCxnSpPr>
        <p:spPr bwMode="auto">
          <a:xfrm>
            <a:off x="1686868" y="2595265"/>
            <a:ext cx="9143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>
            <a:stCxn id="10" idx="4"/>
            <a:endCxn id="8" idx="0"/>
          </p:cNvCxnSpPr>
          <p:nvPr/>
        </p:nvCxnSpPr>
        <p:spPr bwMode="auto">
          <a:xfrm>
            <a:off x="3058467" y="3052465"/>
            <a:ext cx="1" cy="914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1229668" y="3052465"/>
            <a:ext cx="0" cy="914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>
            <a:stCxn id="8" idx="2"/>
            <a:endCxn id="9" idx="6"/>
          </p:cNvCxnSpPr>
          <p:nvPr/>
        </p:nvCxnSpPr>
        <p:spPr bwMode="auto">
          <a:xfrm flipH="1">
            <a:off x="1686868" y="4424065"/>
            <a:ext cx="914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>
            <a:stCxn id="8" idx="1"/>
            <a:endCxn id="7" idx="5"/>
          </p:cNvCxnSpPr>
          <p:nvPr/>
        </p:nvCxnSpPr>
        <p:spPr bwMode="auto">
          <a:xfrm flipH="1" flipV="1">
            <a:off x="1552957" y="2918554"/>
            <a:ext cx="1182222" cy="118222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>
            <a:stCxn id="9" idx="5"/>
            <a:endCxn id="8" idx="3"/>
          </p:cNvCxnSpPr>
          <p:nvPr/>
        </p:nvCxnSpPr>
        <p:spPr bwMode="auto">
          <a:xfrm>
            <a:off x="1552957" y="4747354"/>
            <a:ext cx="118222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4" name="Elbow Connector 23"/>
          <p:cNvCxnSpPr>
            <a:stCxn id="10" idx="6"/>
            <a:endCxn id="10" idx="0"/>
          </p:cNvCxnSpPr>
          <p:nvPr/>
        </p:nvCxnSpPr>
        <p:spPr bwMode="auto">
          <a:xfrm flipH="1" flipV="1">
            <a:off x="3058467" y="2138065"/>
            <a:ext cx="457200" cy="457200"/>
          </a:xfrm>
          <a:prstGeom prst="bentConnector4">
            <a:avLst>
              <a:gd name="adj1" fmla="val -50000"/>
              <a:gd name="adj2" fmla="val 18421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7" name="Elbow Connector 26"/>
          <p:cNvCxnSpPr>
            <a:stCxn id="8" idx="4"/>
            <a:endCxn id="8" idx="6"/>
          </p:cNvCxnSpPr>
          <p:nvPr/>
        </p:nvCxnSpPr>
        <p:spPr bwMode="auto">
          <a:xfrm rot="5400000" flipH="1" flipV="1">
            <a:off x="3058468" y="4424065"/>
            <a:ext cx="457200" cy="457200"/>
          </a:xfrm>
          <a:prstGeom prst="bentConnector4">
            <a:avLst>
              <a:gd name="adj1" fmla="val -86842"/>
              <a:gd name="adj2" fmla="val 150000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0" name="Elbow Connector 29"/>
          <p:cNvCxnSpPr>
            <a:stCxn id="9" idx="2"/>
            <a:endCxn id="9" idx="4"/>
          </p:cNvCxnSpPr>
          <p:nvPr/>
        </p:nvCxnSpPr>
        <p:spPr bwMode="auto">
          <a:xfrm rot="10800000" flipH="1" flipV="1">
            <a:off x="772468" y="4424065"/>
            <a:ext cx="457200" cy="457200"/>
          </a:xfrm>
          <a:prstGeom prst="bentConnector4">
            <a:avLst>
              <a:gd name="adj1" fmla="val -50000"/>
              <a:gd name="adj2" fmla="val 150000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1115368" y="1452265"/>
            <a:ext cx="228600" cy="228600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>
            <a:stCxn id="32" idx="4"/>
            <a:endCxn id="7" idx="0"/>
          </p:cNvCxnSpPr>
          <p:nvPr/>
        </p:nvCxnSpPr>
        <p:spPr bwMode="auto">
          <a:xfrm>
            <a:off x="1229668" y="1680865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763068" y="2214265"/>
            <a:ext cx="79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latin typeface="Gill Sans MT" panose="020B0502020104020203" pitchFamily="34" charset="0"/>
              </a:rPr>
              <a:t>Coin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9068" y="3278832"/>
            <a:ext cx="1377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err="1" smtClean="0">
                <a:latin typeface="Gill Sans MT" panose="020B0502020104020203" pitchFamily="34" charset="0"/>
              </a:rPr>
              <a:t>AddChoc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21971" y="1335732"/>
            <a:ext cx="79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latin typeface="Gill Sans MT" panose="020B0502020104020203" pitchFamily="34" charset="0"/>
              </a:rPr>
              <a:t>Coin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16282" y="4034135"/>
            <a:ext cx="79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latin typeface="Gill Sans MT" panose="020B0502020104020203" pitchFamily="34" charset="0"/>
              </a:rPr>
              <a:t>Coin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95375" y="3285530"/>
            <a:ext cx="1377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err="1" smtClean="0">
                <a:latin typeface="Gill Sans MT" panose="020B0502020104020203" pitchFamily="34" charset="0"/>
              </a:rPr>
              <a:t>AddChoc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3336" y="5033665"/>
            <a:ext cx="1377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err="1" smtClean="0">
                <a:latin typeface="Gill Sans MT" panose="020B0502020104020203" pitchFamily="34" charset="0"/>
              </a:rPr>
              <a:t>AddChoc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91040" y="4724400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err="1" smtClean="0">
                <a:latin typeface="Gill Sans MT" panose="020B0502020104020203" pitchFamily="34" charset="0"/>
              </a:rPr>
              <a:t>GetChoc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82068" y="290006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err="1" smtClean="0">
                <a:latin typeface="Gill Sans MT" panose="020B0502020104020203" pitchFamily="34" charset="0"/>
              </a:rPr>
              <a:t>GetChoc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22121" y="5186065"/>
            <a:ext cx="1450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latin typeface="Gill Sans MT" panose="020B0502020104020203" pitchFamily="34" charset="0"/>
              </a:rPr>
              <a:t>Coin / </a:t>
            </a:r>
            <a:r>
              <a:rPr lang="en-US" sz="2400" b="0" dirty="0" err="1">
                <a:latin typeface="Gill Sans MT" panose="020B0502020104020203" pitchFamily="34" charset="0"/>
              </a:rPr>
              <a:t>AddChoc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53000" y="1425476"/>
            <a:ext cx="2438400" cy="230832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ndara" panose="020E0502030303020204" pitchFamily="34" charset="0"/>
              </a:rPr>
              <a:t>Abstract Tests</a:t>
            </a:r>
          </a:p>
          <a:p>
            <a:r>
              <a:rPr lang="en-US" sz="2400" dirty="0" smtClean="0">
                <a:latin typeface="Candara" panose="020E0502030303020204" pitchFamily="34" charset="0"/>
              </a:rPr>
              <a:t>1. [ 1, 3, 4, 1, 2, 4 ]</a:t>
            </a:r>
          </a:p>
          <a:p>
            <a:r>
              <a:rPr lang="en-US" sz="2400" dirty="0" smtClean="0">
                <a:latin typeface="Candara" panose="020E0502030303020204" pitchFamily="34" charset="0"/>
              </a:rPr>
              <a:t>2. [ 1, 2, 4, 1, 2, 4 ]</a:t>
            </a:r>
          </a:p>
          <a:p>
            <a:r>
              <a:rPr lang="en-US" sz="2400" dirty="0" smtClean="0">
                <a:latin typeface="Candara" panose="020E0502030303020204" pitchFamily="34" charset="0"/>
              </a:rPr>
              <a:t>3. [ 1, 2, 4, 3, 4 ]</a:t>
            </a:r>
          </a:p>
          <a:p>
            <a:r>
              <a:rPr lang="en-US" sz="2400" dirty="0" smtClean="0">
                <a:latin typeface="Candara" panose="020E0502030303020204" pitchFamily="34" charset="0"/>
              </a:rPr>
              <a:t>4. [ 1, 2, 4, 1, 3, 4 ]</a:t>
            </a:r>
          </a:p>
          <a:p>
            <a:r>
              <a:rPr lang="en-US" sz="2400" dirty="0" smtClean="0">
                <a:latin typeface="Candara" panose="020E0502030303020204" pitchFamily="34" charset="0"/>
              </a:rPr>
              <a:t>5. [ 1, 3, 4, 1, 3, 4 ]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191001" y="3767078"/>
            <a:ext cx="4876798" cy="286232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0" dirty="0" smtClean="0"/>
              <a:t>@Test public class test1()</a:t>
            </a:r>
          </a:p>
          <a:p>
            <a:r>
              <a:rPr lang="en-US" sz="2000" b="0" dirty="0" smtClean="0"/>
              <a:t>{</a:t>
            </a:r>
          </a:p>
          <a:p>
            <a:r>
              <a:rPr lang="en-US" sz="2000" b="0" dirty="0" smtClean="0"/>
              <a:t>  </a:t>
            </a:r>
            <a:r>
              <a:rPr lang="en-US" sz="2000" b="0" dirty="0" err="1" smtClean="0"/>
              <a:t>vm.addChoc</a:t>
            </a:r>
            <a:r>
              <a:rPr lang="en-US" sz="2000" b="0" dirty="0" smtClean="0"/>
              <a:t> (“MM”);</a:t>
            </a:r>
          </a:p>
          <a:p>
            <a:r>
              <a:rPr lang="en-US" sz="2000" b="0" dirty="0" smtClean="0"/>
              <a:t>  </a:t>
            </a:r>
            <a:r>
              <a:rPr lang="en-US" sz="2000" b="0" dirty="0" err="1" smtClean="0"/>
              <a:t>vm.coin</a:t>
            </a:r>
            <a:r>
              <a:rPr lang="en-US" sz="2000" b="0" dirty="0" smtClean="0"/>
              <a:t> (100);</a:t>
            </a:r>
          </a:p>
          <a:p>
            <a:r>
              <a:rPr lang="en-US" sz="2000" b="0" dirty="0" smtClean="0"/>
              <a:t>  </a:t>
            </a:r>
            <a:r>
              <a:rPr lang="en-US" sz="2000" b="0" dirty="0" err="1" smtClean="0"/>
              <a:t>vm.getChoc</a:t>
            </a:r>
            <a:r>
              <a:rPr lang="en-US" sz="2000" b="0" dirty="0" smtClean="0"/>
              <a:t> (choc);</a:t>
            </a:r>
          </a:p>
          <a:p>
            <a:r>
              <a:rPr lang="en-US" sz="2000" b="0" dirty="0" smtClean="0"/>
              <a:t>  </a:t>
            </a:r>
            <a:r>
              <a:rPr lang="en-US" sz="2000" b="0" dirty="0" err="1" smtClean="0"/>
              <a:t>vm.coin</a:t>
            </a:r>
            <a:r>
              <a:rPr lang="en-US" sz="2000" b="0" dirty="0" smtClean="0"/>
              <a:t> (10);</a:t>
            </a:r>
          </a:p>
          <a:p>
            <a:r>
              <a:rPr lang="en-US" sz="2000" b="0" dirty="0" smtClean="0"/>
              <a:t>  </a:t>
            </a:r>
            <a:r>
              <a:rPr lang="en-US" sz="2000" b="0" dirty="0" err="1" smtClean="0"/>
              <a:t>vm.addChoc</a:t>
            </a:r>
            <a:r>
              <a:rPr lang="en-US" sz="2000" b="0" dirty="0" smtClean="0"/>
              <a:t> (“MM”);</a:t>
            </a:r>
          </a:p>
          <a:p>
            <a:r>
              <a:rPr lang="en-US" sz="2000" b="0" dirty="0"/>
              <a:t> 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assertEquals</a:t>
            </a:r>
            <a:r>
              <a:rPr lang="en-US" sz="2000" b="0" dirty="0" smtClean="0"/>
              <a:t> </a:t>
            </a:r>
            <a:r>
              <a:rPr lang="en-US" sz="2000" b="0" dirty="0"/>
              <a:t>(1, </a:t>
            </a:r>
            <a:r>
              <a:rPr lang="en-US" sz="2000" b="0" dirty="0" err="1"/>
              <a:t>vm.getStock</a:t>
            </a:r>
            <a:r>
              <a:rPr lang="en-US" sz="2000" b="0" dirty="0"/>
              <a:t>().size</a:t>
            </a:r>
            <a:r>
              <a:rPr lang="en-US" sz="2000" b="0" dirty="0" smtClean="0"/>
              <a:t>());</a:t>
            </a:r>
          </a:p>
          <a:p>
            <a:r>
              <a:rPr lang="en-US" sz="2000" b="0" dirty="0"/>
              <a:t>}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4953000" y="1909465"/>
            <a:ext cx="2285998" cy="304800"/>
          </a:xfrm>
          <a:prstGeom prst="roundRect">
            <a:avLst/>
          </a:prstGeom>
          <a:solidFill>
            <a:srgbClr val="FFFF00">
              <a:alpha val="4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05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Evaluation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76200" y="762000"/>
            <a:ext cx="899159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9pPr>
          </a:lstStyle>
          <a:p>
            <a:r>
              <a:rPr lang="en-US" sz="3200" b="0" kern="0" dirty="0" smtClean="0"/>
              <a:t>Compared assembly with hand process</a:t>
            </a:r>
            <a:endParaRPr lang="en-US" sz="3200" b="0" kern="0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76200" y="1390750"/>
            <a:ext cx="5943600" cy="158105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Subjects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 smtClean="0">
                <a:latin typeface="Candara" panose="020E0502030303020204" pitchFamily="34" charset="0"/>
                <a:cs typeface="Arial" charset="0"/>
              </a:rPr>
              <a:t>9 testers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17 programs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 smtClean="0">
                <a:latin typeface="Candara" panose="020E0502030303020204" pitchFamily="34" charset="0"/>
                <a:cs typeface="Arial" charset="0"/>
              </a:rPr>
              <a:t>(each tester created tests for one program)</a:t>
            </a: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ndara" panose="020E0502030303020204" pitchFamily="34" charset="0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571500" y="3219550"/>
            <a:ext cx="7772400" cy="16381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Assembly Process</a:t>
            </a:r>
          </a:p>
          <a:p>
            <a:pPr marL="91440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latin typeface="Candara" panose="020E0502030303020204" pitchFamily="34" charset="0"/>
              </a:rPr>
              <a:t>Find test code for each element from model </a:t>
            </a:r>
          </a:p>
          <a:p>
            <a:pPr marL="91440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latin typeface="Candara" panose="020E0502030303020204" pitchFamily="34" charset="0"/>
              </a:rPr>
              <a:t>Enter mappings into test automation tool</a:t>
            </a:r>
          </a:p>
          <a:p>
            <a:pPr marL="91440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>
                <a:latin typeface="Candara" panose="020E0502030303020204" pitchFamily="34" charset="0"/>
              </a:rPr>
              <a:t>Create </a:t>
            </a:r>
            <a:r>
              <a:rPr lang="en-US" sz="2400" dirty="0">
                <a:latin typeface="Candara" panose="020E0502030303020204" pitchFamily="34" charset="0"/>
              </a:rPr>
              <a:t>concrete (automated) tests; correct errors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2057400" y="5105400"/>
            <a:ext cx="7010400" cy="158105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Hand Process</a:t>
            </a:r>
          </a:p>
          <a:p>
            <a:pPr marL="91440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latin typeface="Candara" panose="020E0502030303020204" pitchFamily="34" charset="0"/>
              </a:rPr>
              <a:t>Find test code for each element from model</a:t>
            </a:r>
          </a:p>
          <a:p>
            <a:pPr marL="91440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latin typeface="Candara" panose="020E0502030303020204" pitchFamily="34" charset="0"/>
              </a:rPr>
              <a:t>Write automated tests</a:t>
            </a:r>
          </a:p>
          <a:p>
            <a:pPr marL="914400" lvl="1" indent="-4572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dirty="0">
                <a:latin typeface="Candara" panose="020E0502030303020204" pitchFamily="34" charset="0"/>
              </a:rPr>
              <a:t>Correct errors</a:t>
            </a:r>
          </a:p>
        </p:txBody>
      </p:sp>
    </p:spTree>
    <p:extLst>
      <p:ext uri="{BB962C8B-B14F-4D97-AF65-F5344CB8AC3E}">
        <p14:creationId xmlns:p14="http://schemas.microsoft.com/office/powerpoint/2010/main" val="90326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Results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114082"/>
              </p:ext>
            </p:extLst>
          </p:nvPr>
        </p:nvGraphicFramePr>
        <p:xfrm>
          <a:off x="2362200" y="1143000"/>
          <a:ext cx="4419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3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Statistic</a:t>
                      </a:r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Size</a:t>
                      </a:r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90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FSM Nodes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742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90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FSM Edges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33,983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90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LOC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232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908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Num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 Test Components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196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908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Num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 Test Components</a:t>
                      </a:r>
                      <a:endParaRPr lang="en-US" sz="2000" baseline="0" dirty="0" smtClean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2325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908">
                <a:tc>
                  <a:txBody>
                    <a:bodyPr/>
                    <a:lstStyle/>
                    <a:p>
                      <a:r>
                        <a:rPr lang="en-US" sz="2000" baseline="0" dirty="0" err="1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Num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240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209393"/>
              </p:ext>
            </p:extLst>
          </p:nvPr>
        </p:nvGraphicFramePr>
        <p:xfrm>
          <a:off x="251921" y="4191000"/>
          <a:ext cx="57912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Task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Automatic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(seconds)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Manual</a:t>
                      </a:r>
                    </a:p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(seconds)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Mapping Creation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8364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N/A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Test Generation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344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39,670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Total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8708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39,670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Errors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48</a:t>
                      </a:r>
                      <a:endParaRPr lang="en-US" sz="20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 bwMode="auto">
          <a:xfrm rot="1231314">
            <a:off x="6271721" y="4800600"/>
            <a:ext cx="2667000" cy="12192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  <a:cs typeface="Arial" charset="0"/>
              </a:rPr>
              <a:t>75% time savings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(4-1 speedup)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75721" y="5791200"/>
            <a:ext cx="6096000" cy="4572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357321" y="6172200"/>
            <a:ext cx="838200" cy="45720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48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73526" y="1799828"/>
            <a:ext cx="6956074" cy="3445976"/>
          </a:xfrm>
          <a:prstGeom prst="rect">
            <a:avLst/>
          </a:prstGeom>
          <a:solidFill>
            <a:srgbClr val="66CCFF">
              <a:lumMod val="7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Why  do we have so many dumb things?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Simpl</a:t>
            </a:r>
            <a:r>
              <a:rPr lang="en-US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e tests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Automated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 tests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Quality of test oracles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Smart </a:t>
            </a:r>
            <a:r>
              <a:rPr lang="en-US" kern="0" dirty="0">
                <a:solidFill>
                  <a:srgbClr val="000000"/>
                </a:solidFill>
                <a:latin typeface="Candara" panose="020E0502030303020204" pitchFamily="34" charset="0"/>
              </a:rPr>
              <a:t>tests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12419" y="3553668"/>
            <a:ext cx="3521582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3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Oracles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295400" y="2743200"/>
            <a:ext cx="6553200" cy="1447800"/>
          </a:xfrm>
          <a:prstGeom prst="roundRect">
            <a:avLst/>
          </a:prstGeom>
          <a:solidFill>
            <a:srgbClr val="008000"/>
          </a:solidFill>
          <a:ln w="5715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An automated test must include</a:t>
            </a: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 the expected (correct) result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ndara" panose="020E050203030302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85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Test Oracle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991600" cy="5410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Testers wrote pretty bad test oracles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283936"/>
              </p:ext>
            </p:extLst>
          </p:nvPr>
        </p:nvGraphicFramePr>
        <p:xfrm>
          <a:off x="228600" y="1905000"/>
          <a:ext cx="868680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1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 MT" panose="020B0502020104020203" pitchFamily="34" charset="0"/>
                        </a:rPr>
                        <a:t>Type of tester</a:t>
                      </a:r>
                      <a:endParaRPr lang="en-US" sz="32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 MT" panose="020B0502020104020203" pitchFamily="34" charset="0"/>
                        </a:rPr>
                        <a:t>% of propagated failures</a:t>
                      </a:r>
                      <a:r>
                        <a:rPr lang="en-US" sz="3200" baseline="0" dirty="0" smtClean="0">
                          <a:latin typeface="Gill Sans MT" panose="020B0502020104020203" pitchFamily="34" charset="0"/>
                        </a:rPr>
                        <a:t> that were revealed</a:t>
                      </a:r>
                      <a:endParaRPr lang="en-US" sz="32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ndara" panose="020E0502030303020204" pitchFamily="34" charset="0"/>
                        </a:rPr>
                        <a:t>Undergraduate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ndara" panose="020E0502030303020204" pitchFamily="34" charset="0"/>
                        </a:rPr>
                        <a:t>79%</a:t>
                      </a:r>
                      <a:endParaRPr lang="en-US" sz="28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ndara" panose="020E0502030303020204" pitchFamily="34" charset="0"/>
                        </a:rPr>
                        <a:t>Full-time</a:t>
                      </a:r>
                      <a:r>
                        <a:rPr lang="en-US" sz="2800" baseline="0" dirty="0" smtClean="0">
                          <a:latin typeface="Candara" panose="020E0502030303020204" pitchFamily="34" charset="0"/>
                        </a:rPr>
                        <a:t> graduate students</a:t>
                      </a:r>
                      <a:endParaRPr lang="en-US" sz="2800" dirty="0" smtClean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ndara" panose="020E0502030303020204" pitchFamily="34" charset="0"/>
                        </a:rPr>
                        <a:t>74%</a:t>
                      </a:r>
                      <a:endParaRPr lang="en-US" sz="28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ndara" panose="020E0502030303020204" pitchFamily="34" charset="0"/>
                        </a:rPr>
                        <a:t>Full-time software engineers</a:t>
                      </a:r>
                      <a:endParaRPr lang="en-US" sz="28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ndara" panose="020E0502030303020204" pitchFamily="34" charset="0"/>
                        </a:rPr>
                        <a:t>63%</a:t>
                      </a:r>
                      <a:endParaRPr lang="en-US" sz="2800" dirty="0">
                        <a:latin typeface="Candara" panose="020E0502030303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ndara" panose="020E0502030303020204" pitchFamily="34" charset="0"/>
                        </a:rPr>
                        <a:t>Full-time testers</a:t>
                      </a:r>
                      <a:endParaRPr lang="en-US" sz="28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ndara" panose="020E0502030303020204" pitchFamily="34" charset="0"/>
                        </a:rPr>
                        <a:t>61%</a:t>
                      </a:r>
                      <a:endParaRPr lang="en-US" sz="2800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12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Oracle Strategies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828800" y="1295400"/>
            <a:ext cx="5486400" cy="14478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i="1" dirty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Test Oracle </a:t>
            </a:r>
            <a:endParaRPr kumimoji="0" lang="en-US" sz="32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ndara" panose="020E0502030303020204" pitchFamily="34" charset="0"/>
              <a:cs typeface="Arial" charset="0"/>
            </a:endParaRPr>
          </a:p>
          <a:p>
            <a:pPr algn="ctr"/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Verifies if a test </a:t>
            </a:r>
            <a:r>
              <a:rPr lang="en-US" sz="2800" b="0" dirty="0" smtClean="0">
                <a:latin typeface="Candara" panose="020E0502030303020204" pitchFamily="34" charset="0"/>
                <a:cs typeface="Arial" charset="0"/>
              </a:rPr>
              <a:t>passes</a:t>
            </a:r>
          </a:p>
          <a:p>
            <a:pPr marL="0" lvl="1" algn="ctr"/>
            <a:r>
              <a:rPr lang="en-US" dirty="0" smtClean="0"/>
              <a:t>For </a:t>
            </a:r>
            <a:r>
              <a:rPr lang="en-US" dirty="0"/>
              <a:t>example, JUnit </a:t>
            </a:r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685800" y="3200400"/>
            <a:ext cx="7772400" cy="19050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i="1" dirty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Test Oracle </a:t>
            </a:r>
            <a:r>
              <a:rPr lang="en-US" sz="3200" b="0" i="1" dirty="0" smtClean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Strategy</a:t>
            </a:r>
            <a:r>
              <a:rPr lang="en-US" sz="3200" b="0" dirty="0" smtClean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 (</a:t>
            </a:r>
            <a:r>
              <a:rPr lang="en-US" sz="3200" b="0" i="1" dirty="0" smtClean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OS</a:t>
            </a:r>
            <a:r>
              <a:rPr lang="en-US" sz="3200" b="0" dirty="0" smtClean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)</a:t>
            </a:r>
            <a:endParaRPr kumimoji="0" lang="en-US" sz="32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ndara" panose="020E0502030303020204" pitchFamily="34" charset="0"/>
              <a:cs typeface="Arial" charset="0"/>
            </a:endParaRPr>
          </a:p>
          <a:p>
            <a:pPr algn="ctr"/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Specifies what parts of the program state the oracle should check</a:t>
            </a:r>
          </a:p>
          <a:p>
            <a:pPr algn="ctr"/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Weak, or less precise, oracles might miss some failures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600200" y="5562600"/>
            <a:ext cx="5943600" cy="9906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latin typeface="Candara" panose="020E0502030303020204" pitchFamily="34" charset="0"/>
                <a:cs typeface="Arial" charset="0"/>
              </a:rPr>
              <a:t>A more precise OS effectively increases observability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ndara" panose="020E050203030302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78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Smart Things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228600" y="1473383"/>
            <a:ext cx="3657600" cy="1106251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Why doesn’t my door open itself 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574" y="2895600"/>
            <a:ext cx="4675620" cy="343837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 flipV="1">
            <a:off x="3581400" y="6019799"/>
            <a:ext cx="4693793" cy="31417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4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Output Elements for Test Oracles to Check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685800" y="990600"/>
            <a:ext cx="7772400" cy="1138238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i="1" dirty="0" smtClean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1. State invariants</a:t>
            </a:r>
            <a:endParaRPr kumimoji="0" lang="en-US" sz="32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ndara" panose="020E0502030303020204" pitchFamily="34" charset="0"/>
              <a:cs typeface="Arial" charset="0"/>
            </a:endParaRPr>
          </a:p>
          <a:p>
            <a:pPr algn="ctr"/>
            <a:r>
              <a:rPr lang="en-US" sz="2800" b="0" dirty="0" smtClean="0">
                <a:latin typeface="Candara" panose="020E0502030303020204" pitchFamily="34" charset="0"/>
                <a:cs typeface="Arial" charset="0"/>
              </a:rPr>
              <a:t>Check the state invariants as defined in the model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1066800" y="2254251"/>
            <a:ext cx="7010400" cy="15240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i="1" dirty="0" smtClean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2. Object Members</a:t>
            </a:r>
            <a:endParaRPr kumimoji="0" lang="en-US" sz="32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ndara" panose="020E0502030303020204" pitchFamily="34" charset="0"/>
              <a:cs typeface="Arial" charset="0"/>
            </a:endParaRPr>
          </a:p>
          <a:p>
            <a:pPr algn="ctr"/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Member variables of objects if a method was called in a </a:t>
            </a:r>
            <a:r>
              <a:rPr lang="en-US" sz="2800" b="0" dirty="0" smtClean="0">
                <a:latin typeface="Candara" panose="020E0502030303020204" pitchFamily="34" charset="0"/>
                <a:cs typeface="Arial" charset="0"/>
              </a:rPr>
              <a:t>transition</a:t>
            </a:r>
            <a:endParaRPr lang="en-US" sz="2400" b="0" dirty="0">
              <a:latin typeface="Candara" panose="020E0502030303020204" pitchFamily="34" charset="0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828800" y="3903664"/>
            <a:ext cx="5486400" cy="1066800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i="1" dirty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3</a:t>
            </a:r>
            <a:r>
              <a:rPr lang="en-US" sz="3200" b="0" i="1" dirty="0" smtClean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. </a:t>
            </a:r>
            <a:r>
              <a:rPr lang="en-US" sz="3200" b="0" i="1" dirty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Return values</a:t>
            </a:r>
            <a:endParaRPr kumimoji="0" lang="en-US" sz="32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ndara" panose="020E0502030303020204" pitchFamily="34" charset="0"/>
              <a:cs typeface="Arial" charset="0"/>
            </a:endParaRPr>
          </a:p>
          <a:p>
            <a:pPr algn="ctr"/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After a method is invoked</a:t>
            </a:r>
            <a:endParaRPr lang="en-US" sz="2400" b="0" dirty="0">
              <a:latin typeface="Candara" panose="020E0502030303020204" pitchFamily="34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914400" y="5095876"/>
            <a:ext cx="7315200" cy="1452562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381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4</a:t>
            </a:r>
            <a:r>
              <a:rPr lang="en-US" sz="3200" b="0" i="1" dirty="0" smtClean="0">
                <a:solidFill>
                  <a:srgbClr val="FFFF00"/>
                </a:solidFill>
                <a:latin typeface="Candara" panose="020E0502030303020204" pitchFamily="34" charset="0"/>
                <a:cs typeface="Arial" charset="0"/>
              </a:rPr>
              <a:t>. Parameter members</a:t>
            </a:r>
            <a:endParaRPr kumimoji="0" lang="en-US" sz="32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ndara" panose="020E0502030303020204" pitchFamily="34" charset="0"/>
              <a:cs typeface="Arial" charset="0"/>
            </a:endParaRPr>
          </a:p>
          <a:p>
            <a:pPr algn="ctr"/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Member variables of objects that were passed to a method call as parameters</a:t>
            </a:r>
            <a:endParaRPr lang="en-US" sz="2400" b="0" dirty="0">
              <a:latin typeface="Candara" panose="020E050203030302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27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val 35"/>
          <p:cNvSpPr/>
          <p:nvPr/>
        </p:nvSpPr>
        <p:spPr bwMode="auto">
          <a:xfrm>
            <a:off x="3886200" y="4565169"/>
            <a:ext cx="1309084" cy="71769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SIOS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3886200" y="5631969"/>
            <a:ext cx="1309084" cy="71769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latin typeface="Candara" panose="020E0502030303020204" pitchFamily="34" charset="0"/>
                <a:cs typeface="Arial" charset="0"/>
              </a:rPr>
              <a:t>NO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S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4876800" y="3498369"/>
            <a:ext cx="1191833" cy="71769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OS1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3048000" y="3498369"/>
            <a:ext cx="1191833" cy="71769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OS2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4904167" y="2431569"/>
            <a:ext cx="1191833" cy="71769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OS3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3976082" y="1364769"/>
            <a:ext cx="1191833" cy="71769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OS5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Oracle Strategies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cxnSp>
        <p:nvCxnSpPr>
          <p:cNvPr id="17" name="Straight Arrow Connector 16"/>
          <p:cNvCxnSpPr>
            <a:stCxn id="3" idx="5"/>
            <a:endCxn id="33" idx="0"/>
          </p:cNvCxnSpPr>
          <p:nvPr/>
        </p:nvCxnSpPr>
        <p:spPr bwMode="auto">
          <a:xfrm>
            <a:off x="4993375" y="1977359"/>
            <a:ext cx="506709" cy="4542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33" idx="3"/>
            <a:endCxn id="32" idx="7"/>
          </p:cNvCxnSpPr>
          <p:nvPr/>
        </p:nvCxnSpPr>
        <p:spPr bwMode="auto">
          <a:xfrm flipH="1">
            <a:off x="4065293" y="3044159"/>
            <a:ext cx="1013414" cy="55931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34" idx="4"/>
            <a:endCxn id="32" idx="0"/>
          </p:cNvCxnSpPr>
          <p:nvPr/>
        </p:nvCxnSpPr>
        <p:spPr bwMode="auto">
          <a:xfrm flipH="1">
            <a:off x="3643917" y="3157888"/>
            <a:ext cx="13683" cy="34048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33" idx="4"/>
            <a:endCxn id="31" idx="0"/>
          </p:cNvCxnSpPr>
          <p:nvPr/>
        </p:nvCxnSpPr>
        <p:spPr bwMode="auto">
          <a:xfrm flipH="1">
            <a:off x="5472717" y="3149263"/>
            <a:ext cx="27367" cy="34910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31" idx="3"/>
            <a:endCxn id="36" idx="0"/>
          </p:cNvCxnSpPr>
          <p:nvPr/>
        </p:nvCxnSpPr>
        <p:spPr bwMode="auto">
          <a:xfrm flipH="1">
            <a:off x="4540742" y="4110959"/>
            <a:ext cx="510598" cy="4542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32" idx="5"/>
            <a:endCxn id="36" idx="0"/>
          </p:cNvCxnSpPr>
          <p:nvPr/>
        </p:nvCxnSpPr>
        <p:spPr bwMode="auto">
          <a:xfrm>
            <a:off x="4065293" y="4110959"/>
            <a:ext cx="475449" cy="4542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36" idx="4"/>
            <a:endCxn id="45" idx="0"/>
          </p:cNvCxnSpPr>
          <p:nvPr/>
        </p:nvCxnSpPr>
        <p:spPr bwMode="auto">
          <a:xfrm>
            <a:off x="4540742" y="5282863"/>
            <a:ext cx="0" cy="34910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271929" y="4730353"/>
            <a:ext cx="3338671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Gill Sans MT" panose="020B0502020104020203" pitchFamily="34" charset="0"/>
              </a:rPr>
              <a:t>Checks state invariants in FSM</a:t>
            </a:r>
            <a:endParaRPr lang="en-US" sz="2000" b="0" dirty="0">
              <a:latin typeface="Gill Sans MT" panose="020B0502020104020203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93895" y="5797153"/>
            <a:ext cx="2895729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Gill Sans MT" panose="020B0502020104020203" pitchFamily="34" charset="0"/>
              </a:rPr>
              <a:t>Just checks for exceptions</a:t>
            </a:r>
            <a:endParaRPr lang="en-US" sz="2000" b="0" dirty="0">
              <a:latin typeface="Gill Sans MT" panose="020B0502020104020203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57800" y="1219200"/>
            <a:ext cx="2743200" cy="101566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Gill Sans MT" panose="020B0502020104020203" pitchFamily="34" charset="0"/>
              </a:rPr>
              <a:t>Checks object members, parameter members, </a:t>
            </a:r>
          </a:p>
          <a:p>
            <a:r>
              <a:rPr lang="en-US" sz="2000" b="0" dirty="0" smtClean="0">
                <a:latin typeface="Gill Sans MT" panose="020B0502020104020203" pitchFamily="34" charset="0"/>
              </a:rPr>
              <a:t>&amp; return values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52401" y="2463463"/>
            <a:ext cx="2819399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Gill Sans MT" panose="020B0502020104020203" pitchFamily="34" charset="0"/>
              </a:rPr>
              <a:t>Checks parameter members &amp; return values</a:t>
            </a:r>
            <a:endParaRPr lang="en-US" sz="2000" b="0" dirty="0">
              <a:latin typeface="Gill Sans MT" panose="020B05020201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166947" y="2463463"/>
            <a:ext cx="2748453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Gill Sans MT" panose="020B0502020104020203" pitchFamily="34" charset="0"/>
              </a:rPr>
              <a:t>Checks object members &amp; return values</a:t>
            </a:r>
            <a:endParaRPr lang="en-US" sz="2000" b="0" dirty="0">
              <a:latin typeface="Gill Sans MT" panose="020B050202010402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9600" y="3668018"/>
            <a:ext cx="2383666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Gill Sans MT" panose="020B0502020104020203" pitchFamily="34" charset="0"/>
              </a:rPr>
              <a:t>Checks return values</a:t>
            </a:r>
            <a:endParaRPr lang="en-US" sz="2000" b="0" dirty="0">
              <a:latin typeface="Gill Sans MT" panose="020B0502020104020203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129804" y="3663553"/>
            <a:ext cx="2709396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Gill Sans MT" panose="020B0502020104020203" pitchFamily="34" charset="0"/>
              </a:rPr>
              <a:t>Checks object members</a:t>
            </a:r>
            <a:endParaRPr lang="en-US" sz="2000" b="0" dirty="0">
              <a:latin typeface="Gill Sans MT" panose="020B0502020104020203" pitchFamily="34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061683" y="2440194"/>
            <a:ext cx="1191833" cy="71769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OS4</a:t>
            </a:r>
          </a:p>
        </p:txBody>
      </p:sp>
      <p:cxnSp>
        <p:nvCxnSpPr>
          <p:cNvPr id="16" name="Straight Arrow Connector 15"/>
          <p:cNvCxnSpPr>
            <a:stCxn id="3" idx="3"/>
            <a:endCxn id="34" idx="0"/>
          </p:cNvCxnSpPr>
          <p:nvPr/>
        </p:nvCxnSpPr>
        <p:spPr bwMode="auto">
          <a:xfrm flipH="1">
            <a:off x="3657600" y="1977359"/>
            <a:ext cx="493022" cy="4628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799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5" grpId="0" animBg="1"/>
      <p:bldP spid="31" grpId="0" animBg="1"/>
      <p:bldP spid="32" grpId="0" animBg="1"/>
      <p:bldP spid="33" grpId="0" animBg="1"/>
      <p:bldP spid="3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3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Oracle Strategies Evaluation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2743200" y="1059978"/>
            <a:ext cx="3657600" cy="158105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Subjects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0" dirty="0" smtClean="0">
                <a:latin typeface="Candara" panose="020E0502030303020204" pitchFamily="34" charset="0"/>
                <a:cs typeface="Arial" charset="0"/>
              </a:rPr>
              <a:t>16 programs with FSMs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52 .. 14,155</a:t>
            </a:r>
            <a:r>
              <a:rPr kumimoji="0" lang="en-US" sz="24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charset="0"/>
              </a:rPr>
              <a:t> LOC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baseline="0" dirty="0" smtClean="0">
                <a:latin typeface="Candara" panose="020E0502030303020204" pitchFamily="34" charset="0"/>
                <a:cs typeface="Arial" charset="0"/>
              </a:rPr>
              <a:t>24</a:t>
            </a:r>
            <a:r>
              <a:rPr lang="en-US" sz="2400" b="0" dirty="0" smtClean="0">
                <a:latin typeface="Candara" panose="020E0502030303020204" pitchFamily="34" charset="0"/>
                <a:cs typeface="Arial" charset="0"/>
              </a:rPr>
              <a:t> .. 273 transitions</a:t>
            </a:r>
            <a:endParaRPr kumimoji="0" lang="en-US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ndara" panose="020E0502030303020204" pitchFamily="34" charset="0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38150" y="2904996"/>
            <a:ext cx="5372100" cy="9104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250 tests to satisfy edge coverage on the FSMs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2086168" y="4079432"/>
            <a:ext cx="67818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9627 faults generated as mutants (</a:t>
            </a:r>
            <a:r>
              <a:rPr kumimoji="0" lang="en-US" sz="2800" b="0" i="0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muJava</a:t>
            </a: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)</a:t>
            </a:r>
          </a:p>
          <a:p>
            <a:pPr marL="914400" lvl="1" indent="-457200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ndara" panose="020E0502030303020204" pitchFamily="34" charset="0"/>
              </a:rPr>
              <a:t>Equivalent mutants removed by hand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057400" y="5410200"/>
            <a:ext cx="5029200" cy="1066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ndara" panose="020E0502030303020204" pitchFamily="34" charset="0"/>
                <a:cs typeface="Arial" charset="0"/>
              </a:rPr>
              <a:t>Each test set run against all faulty versions of its program</a:t>
            </a:r>
            <a:endParaRPr lang="en-US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73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Faults Detected by Strategies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15280"/>
              </p:ext>
            </p:extLst>
          </p:nvPr>
        </p:nvGraphicFramePr>
        <p:xfrm>
          <a:off x="533400" y="1971020"/>
          <a:ext cx="48006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OS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% Faults</a:t>
                      </a:r>
                      <a:r>
                        <a:rPr lang="en-US" sz="2400" baseline="0" dirty="0" smtClean="0">
                          <a:latin typeface="Gill Sans MT" panose="020B0502020104020203" pitchFamily="34" charset="0"/>
                        </a:rPr>
                        <a:t> detected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Assertions created</a:t>
                      </a:r>
                      <a:r>
                        <a:rPr lang="en-US" sz="2400" baseline="0" dirty="0" smtClean="0">
                          <a:latin typeface="Gill Sans MT" panose="020B0502020104020203" pitchFamily="34" charset="0"/>
                        </a:rPr>
                        <a:t> (cost)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OS5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61%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3,455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OS4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58%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  472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OS3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61%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3,375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OS2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58%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  402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OS1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60%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3,298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SIOS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54%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  114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NOS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34%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      0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6184" y="1295400"/>
            <a:ext cx="6991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 smtClean="0">
                <a:latin typeface="Candara" panose="020E0502030303020204" pitchFamily="34" charset="0"/>
              </a:rPr>
              <a:t>Reached, infected, propagated, and revealed</a:t>
            </a:r>
            <a:endParaRPr lang="en-US" sz="2800" b="0" dirty="0">
              <a:latin typeface="Candara" panose="020E0502030303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27413"/>
              </p:ext>
            </p:extLst>
          </p:nvPr>
        </p:nvGraphicFramePr>
        <p:xfrm>
          <a:off x="5334000" y="1971020"/>
          <a:ext cx="32385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% of</a:t>
                      </a:r>
                      <a:r>
                        <a:rPr lang="en-US" sz="2400" baseline="0" dirty="0" smtClean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propagated</a:t>
                      </a:r>
                      <a:r>
                        <a:rPr lang="en-US" sz="2400" baseline="0" dirty="0" smtClean="0">
                          <a:latin typeface="Gill Sans MT" panose="020B0502020104020203" pitchFamily="34" charset="0"/>
                        </a:rPr>
                        <a:t> that were also revealed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100%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95%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100%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98%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89%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56%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" y="6044625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latin typeface="Candara" panose="020E0502030303020204" pitchFamily="34" charset="0"/>
              </a:rPr>
              <a:t>Nan Li &amp; Jeff Offutt, </a:t>
            </a:r>
            <a:r>
              <a:rPr lang="en-US" sz="1600" b="0" i="1" dirty="0" smtClean="0">
                <a:latin typeface="Candara" panose="020E0502030303020204" pitchFamily="34" charset="0"/>
              </a:rPr>
              <a:t>Empirical </a:t>
            </a:r>
            <a:r>
              <a:rPr lang="en-US" sz="1600" b="0" i="1" dirty="0">
                <a:latin typeface="Candara" panose="020E0502030303020204" pitchFamily="34" charset="0"/>
              </a:rPr>
              <a:t>Analysis of Test Oracle Strategies for Model-based </a:t>
            </a:r>
            <a:r>
              <a:rPr lang="en-US" sz="1600" b="0" i="1" dirty="0" smtClean="0">
                <a:latin typeface="Candara" panose="020E0502030303020204" pitchFamily="34" charset="0"/>
              </a:rPr>
              <a:t>Testing</a:t>
            </a:r>
            <a:r>
              <a:rPr lang="en-US" sz="1600" b="0" dirty="0" smtClean="0">
                <a:latin typeface="Candara" panose="020E0502030303020204" pitchFamily="34" charset="0"/>
              </a:rPr>
              <a:t>, ICST 2014</a:t>
            </a:r>
          </a:p>
          <a:p>
            <a:r>
              <a:rPr lang="en-US" sz="1600" b="0" dirty="0" smtClean="0">
                <a:latin typeface="Candara" panose="020E0502030303020204" pitchFamily="34" charset="0"/>
              </a:rPr>
              <a:t>Nan LI &amp; Jeff Offutt, Test </a:t>
            </a:r>
            <a:r>
              <a:rPr lang="en-US" sz="1600" b="0" dirty="0">
                <a:latin typeface="Candara" panose="020E0502030303020204" pitchFamily="34" charset="0"/>
              </a:rPr>
              <a:t>Oracle Strategies for Model-based </a:t>
            </a:r>
            <a:r>
              <a:rPr lang="en-US" sz="1600" b="0" dirty="0" smtClean="0">
                <a:latin typeface="Candara" panose="020E0502030303020204" pitchFamily="34" charset="0"/>
              </a:rPr>
              <a:t>Testing, TSE 2017</a:t>
            </a:r>
            <a:endParaRPr lang="en-US" sz="1600" b="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12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Faults Detected by Strategies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430305"/>
              </p:ext>
            </p:extLst>
          </p:nvPr>
        </p:nvGraphicFramePr>
        <p:xfrm>
          <a:off x="85892" y="2054447"/>
          <a:ext cx="44958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2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OS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% Faults</a:t>
                      </a:r>
                      <a:r>
                        <a:rPr lang="en-US" sz="2400" baseline="0" dirty="0" smtClean="0">
                          <a:latin typeface="Gill Sans MT" panose="020B0502020104020203" pitchFamily="34" charset="0"/>
                        </a:rPr>
                        <a:t> detected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Assertions created</a:t>
                      </a:r>
                      <a:r>
                        <a:rPr lang="en-US" sz="2400" baseline="0" dirty="0" smtClean="0">
                          <a:latin typeface="Gill Sans MT" panose="020B0502020104020203" pitchFamily="34" charset="0"/>
                        </a:rPr>
                        <a:t> (cost)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OS5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61%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3,455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OS4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58%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  472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OS3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61%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3,375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OS2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58%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  402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OS1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60%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3,298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SIOS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54%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  114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NOS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34%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      0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6184" y="1295400"/>
            <a:ext cx="6991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 smtClean="0">
                <a:latin typeface="Candara" panose="020E0502030303020204" pitchFamily="34" charset="0"/>
              </a:rPr>
              <a:t>Reached, infected, propagated, and revealed</a:t>
            </a:r>
            <a:endParaRPr lang="en-US" sz="2800" b="0" dirty="0">
              <a:latin typeface="Candara" panose="020E0502030303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593031"/>
              </p:ext>
            </p:extLst>
          </p:nvPr>
        </p:nvGraphicFramePr>
        <p:xfrm>
          <a:off x="4495800" y="2054447"/>
          <a:ext cx="14478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% </a:t>
                      </a:r>
                      <a:r>
                        <a:rPr lang="en-US" sz="2400" baseline="0" dirty="0" smtClean="0">
                          <a:latin typeface="Gill Sans MT" panose="020B0502020104020203" pitchFamily="34" charset="0"/>
                        </a:rPr>
                        <a:t>revealed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100%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95%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100%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98%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89%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Gill Sans MT" panose="020B0502020104020203" pitchFamily="34" charset="0"/>
                        </a:rPr>
                        <a:t>56%</a:t>
                      </a:r>
                      <a:endParaRPr lang="en-US" sz="20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 bwMode="auto">
          <a:xfrm>
            <a:off x="85892" y="2895600"/>
            <a:ext cx="5933908" cy="457200"/>
          </a:xfrm>
          <a:prstGeom prst="roundRect">
            <a:avLst/>
          </a:prstGeom>
          <a:solidFill>
            <a:srgbClr val="008000">
              <a:alpha val="4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304700" y="1295400"/>
            <a:ext cx="2784027" cy="838200"/>
          </a:xfrm>
          <a:prstGeom prst="ellips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  <a:cs typeface="Arial" charset="0"/>
              </a:rPr>
              <a:t>Tests found 61% of the faults</a:t>
            </a:r>
          </a:p>
        </p:txBody>
      </p:sp>
      <p:cxnSp>
        <p:nvCxnSpPr>
          <p:cNvPr id="12" name="Straight Connector 11"/>
          <p:cNvCxnSpPr>
            <a:stCxn id="10" idx="3"/>
            <a:endCxn id="11" idx="3"/>
          </p:cNvCxnSpPr>
          <p:nvPr/>
        </p:nvCxnSpPr>
        <p:spPr bwMode="auto">
          <a:xfrm flipV="1">
            <a:off x="6019800" y="2010848"/>
            <a:ext cx="692611" cy="111335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ounded Rectangle 15"/>
          <p:cNvSpPr/>
          <p:nvPr/>
        </p:nvSpPr>
        <p:spPr bwMode="auto">
          <a:xfrm>
            <a:off x="76200" y="5334000"/>
            <a:ext cx="5715000" cy="457200"/>
          </a:xfrm>
          <a:prstGeom prst="roundRect">
            <a:avLst/>
          </a:prstGeom>
          <a:solidFill>
            <a:srgbClr val="FF0000">
              <a:alpha val="4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692582" y="5546558"/>
            <a:ext cx="2537018" cy="1066800"/>
          </a:xfrm>
          <a:prstGeom prst="ellips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0" dirty="0" smtClean="0">
                <a:solidFill>
                  <a:schemeClr val="tx2"/>
                </a:solidFill>
                <a:latin typeface="Gill Sans MT" panose="020B0502020104020203" pitchFamily="34" charset="0"/>
                <a:cs typeface="Arial" charset="0"/>
              </a:rPr>
              <a:t>Free, but doesn’t see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  <a:cs typeface="Arial" charset="0"/>
              </a:rPr>
              <a:t> 44% of failures!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85892" y="4876800"/>
            <a:ext cx="5642785" cy="457200"/>
          </a:xfrm>
          <a:prstGeom prst="roundRect">
            <a:avLst/>
          </a:prstGeom>
          <a:solidFill>
            <a:srgbClr val="FFFF00">
              <a:alpha val="4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728677" y="4343400"/>
            <a:ext cx="2438399" cy="1066800"/>
          </a:xfrm>
          <a:prstGeom prst="ellipse">
            <a:avLst/>
          </a:prstGeom>
          <a:solidFill>
            <a:schemeClr val="accent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  <a:cs typeface="Arial" charset="0"/>
              </a:rPr>
              <a:t>Inexpensive, only misses 11% of failures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76200" y="4114800"/>
            <a:ext cx="5804877" cy="457200"/>
          </a:xfrm>
          <a:prstGeom prst="roundRect">
            <a:avLst/>
          </a:prstGeom>
          <a:solidFill>
            <a:srgbClr val="FFFF00">
              <a:alpha val="4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273557" y="2653225"/>
            <a:ext cx="2438398" cy="1447800"/>
          </a:xfrm>
          <a:prstGeom prst="ellipse">
            <a:avLst/>
          </a:prstGeom>
          <a:solidFill>
            <a:schemeClr val="accent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  <a:cs typeface="Arial" charset="0"/>
              </a:rPr>
              <a:t>Slightly more expensive, only misses 5% of failures</a:t>
            </a:r>
          </a:p>
        </p:txBody>
      </p:sp>
      <p:cxnSp>
        <p:nvCxnSpPr>
          <p:cNvPr id="22" name="Straight Connector 21"/>
          <p:cNvCxnSpPr>
            <a:stCxn id="20" idx="3"/>
            <a:endCxn id="21" idx="3"/>
          </p:cNvCxnSpPr>
          <p:nvPr/>
        </p:nvCxnSpPr>
        <p:spPr bwMode="auto">
          <a:xfrm flipV="1">
            <a:off x="5881077" y="3889000"/>
            <a:ext cx="749575" cy="454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5174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273526" y="1799828"/>
            <a:ext cx="6956074" cy="3445976"/>
          </a:xfrm>
          <a:prstGeom prst="rect">
            <a:avLst/>
          </a:prstGeom>
          <a:solidFill>
            <a:srgbClr val="66CCFF">
              <a:lumMod val="75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Why  do we have so many dumb things?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Simpl</a:t>
            </a:r>
            <a:r>
              <a:rPr lang="en-US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e tests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Automated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</a:rPr>
              <a:t> tests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>
                <a:solidFill>
                  <a:srgbClr val="000000"/>
                </a:solidFill>
                <a:latin typeface="Candara" panose="020E0502030303020204" pitchFamily="34" charset="0"/>
              </a:rPr>
              <a:t>Quality of test oracles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kern="0" dirty="0" smtClean="0">
                <a:solidFill>
                  <a:srgbClr val="000000"/>
                </a:solidFill>
                <a:latin typeface="Candara" panose="020E0502030303020204" pitchFamily="34" charset="0"/>
              </a:rPr>
              <a:t>Smart tests</a:t>
            </a:r>
          </a:p>
          <a:p>
            <a:pPr marL="514350" marR="0" lvl="0" indent="-5143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12419" y="4038600"/>
            <a:ext cx="1997582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5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Multicellular Tests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701842" y="1458970"/>
            <a:ext cx="3777916" cy="3867010"/>
            <a:chOff x="2177716" y="1114064"/>
            <a:chExt cx="3777916" cy="3867010"/>
          </a:xfrm>
        </p:grpSpPr>
        <p:grpSp>
          <p:nvGrpSpPr>
            <p:cNvPr id="11" name="Group 10"/>
            <p:cNvGrpSpPr/>
            <p:nvPr/>
          </p:nvGrpSpPr>
          <p:grpSpPr>
            <a:xfrm>
              <a:off x="2177716" y="1114064"/>
              <a:ext cx="3777916" cy="3867010"/>
              <a:chOff x="2177716" y="1114064"/>
              <a:chExt cx="3777916" cy="3867010"/>
            </a:xfrm>
          </p:grpSpPr>
          <p:sp>
            <p:nvSpPr>
              <p:cNvPr id="10" name="Freeform 9"/>
              <p:cNvSpPr/>
              <p:nvPr/>
            </p:nvSpPr>
            <p:spPr bwMode="auto">
              <a:xfrm>
                <a:off x="2177716" y="1114064"/>
                <a:ext cx="3777916" cy="3867010"/>
              </a:xfrm>
              <a:custGeom>
                <a:avLst/>
                <a:gdLst>
                  <a:gd name="connsiteX0" fmla="*/ 1540042 w 3777916"/>
                  <a:gd name="connsiteY0" fmla="*/ 40968 h 3867010"/>
                  <a:gd name="connsiteX1" fmla="*/ 1203158 w 3777916"/>
                  <a:gd name="connsiteY1" fmla="*/ 173315 h 3867010"/>
                  <a:gd name="connsiteX2" fmla="*/ 1046747 w 3777916"/>
                  <a:gd name="connsiteY2" fmla="*/ 233473 h 3867010"/>
                  <a:gd name="connsiteX3" fmla="*/ 974558 w 3777916"/>
                  <a:gd name="connsiteY3" fmla="*/ 257536 h 3867010"/>
                  <a:gd name="connsiteX4" fmla="*/ 938463 w 3777916"/>
                  <a:gd name="connsiteY4" fmla="*/ 269568 h 3867010"/>
                  <a:gd name="connsiteX5" fmla="*/ 878305 w 3777916"/>
                  <a:gd name="connsiteY5" fmla="*/ 281599 h 3867010"/>
                  <a:gd name="connsiteX6" fmla="*/ 842210 w 3777916"/>
                  <a:gd name="connsiteY6" fmla="*/ 293631 h 3867010"/>
                  <a:gd name="connsiteX7" fmla="*/ 794084 w 3777916"/>
                  <a:gd name="connsiteY7" fmla="*/ 305662 h 3867010"/>
                  <a:gd name="connsiteX8" fmla="*/ 685800 w 3777916"/>
                  <a:gd name="connsiteY8" fmla="*/ 341757 h 3867010"/>
                  <a:gd name="connsiteX9" fmla="*/ 613610 w 3777916"/>
                  <a:gd name="connsiteY9" fmla="*/ 365820 h 3867010"/>
                  <a:gd name="connsiteX10" fmla="*/ 577516 w 3777916"/>
                  <a:gd name="connsiteY10" fmla="*/ 377852 h 3867010"/>
                  <a:gd name="connsiteX11" fmla="*/ 517358 w 3777916"/>
                  <a:gd name="connsiteY11" fmla="*/ 425978 h 3867010"/>
                  <a:gd name="connsiteX12" fmla="*/ 469231 w 3777916"/>
                  <a:gd name="connsiteY12" fmla="*/ 438010 h 3867010"/>
                  <a:gd name="connsiteX13" fmla="*/ 433137 w 3777916"/>
                  <a:gd name="connsiteY13" fmla="*/ 450041 h 3867010"/>
                  <a:gd name="connsiteX14" fmla="*/ 324852 w 3777916"/>
                  <a:gd name="connsiteY14" fmla="*/ 510199 h 3867010"/>
                  <a:gd name="connsiteX15" fmla="*/ 276726 w 3777916"/>
                  <a:gd name="connsiteY15" fmla="*/ 582389 h 3867010"/>
                  <a:gd name="connsiteX16" fmla="*/ 252663 w 3777916"/>
                  <a:gd name="connsiteY16" fmla="*/ 630515 h 3867010"/>
                  <a:gd name="connsiteX17" fmla="*/ 216568 w 3777916"/>
                  <a:gd name="connsiteY17" fmla="*/ 666610 h 3867010"/>
                  <a:gd name="connsiteX18" fmla="*/ 168442 w 3777916"/>
                  <a:gd name="connsiteY18" fmla="*/ 774894 h 3867010"/>
                  <a:gd name="connsiteX19" fmla="*/ 144379 w 3777916"/>
                  <a:gd name="connsiteY19" fmla="*/ 810989 h 3867010"/>
                  <a:gd name="connsiteX20" fmla="*/ 96252 w 3777916"/>
                  <a:gd name="connsiteY20" fmla="*/ 883178 h 3867010"/>
                  <a:gd name="connsiteX21" fmla="*/ 96252 w 3777916"/>
                  <a:gd name="connsiteY21" fmla="*/ 1244125 h 3867010"/>
                  <a:gd name="connsiteX22" fmla="*/ 84221 w 3777916"/>
                  <a:gd name="connsiteY22" fmla="*/ 1448662 h 3867010"/>
                  <a:gd name="connsiteX23" fmla="*/ 36095 w 3777916"/>
                  <a:gd name="connsiteY23" fmla="*/ 1520852 h 3867010"/>
                  <a:gd name="connsiteX24" fmla="*/ 24063 w 3777916"/>
                  <a:gd name="connsiteY24" fmla="*/ 1581010 h 3867010"/>
                  <a:gd name="connsiteX25" fmla="*/ 0 w 3777916"/>
                  <a:gd name="connsiteY25" fmla="*/ 1749452 h 3867010"/>
                  <a:gd name="connsiteX26" fmla="*/ 24063 w 3777916"/>
                  <a:gd name="connsiteY26" fmla="*/ 2050241 h 3867010"/>
                  <a:gd name="connsiteX27" fmla="*/ 36095 w 3777916"/>
                  <a:gd name="connsiteY27" fmla="*/ 2086336 h 3867010"/>
                  <a:gd name="connsiteX28" fmla="*/ 84221 w 3777916"/>
                  <a:gd name="connsiteY28" fmla="*/ 2158525 h 3867010"/>
                  <a:gd name="connsiteX29" fmla="*/ 132347 w 3777916"/>
                  <a:gd name="connsiteY29" fmla="*/ 2290873 h 3867010"/>
                  <a:gd name="connsiteX30" fmla="*/ 144379 w 3777916"/>
                  <a:gd name="connsiteY30" fmla="*/ 2326968 h 3867010"/>
                  <a:gd name="connsiteX31" fmla="*/ 252663 w 3777916"/>
                  <a:gd name="connsiteY31" fmla="*/ 2423220 h 3867010"/>
                  <a:gd name="connsiteX32" fmla="*/ 300789 w 3777916"/>
                  <a:gd name="connsiteY32" fmla="*/ 2495410 h 3867010"/>
                  <a:gd name="connsiteX33" fmla="*/ 348916 w 3777916"/>
                  <a:gd name="connsiteY33" fmla="*/ 2555568 h 3867010"/>
                  <a:gd name="connsiteX34" fmla="*/ 372979 w 3777916"/>
                  <a:gd name="connsiteY34" fmla="*/ 2639789 h 3867010"/>
                  <a:gd name="connsiteX35" fmla="*/ 397042 w 3777916"/>
                  <a:gd name="connsiteY35" fmla="*/ 2724010 h 3867010"/>
                  <a:gd name="connsiteX36" fmla="*/ 433137 w 3777916"/>
                  <a:gd name="connsiteY36" fmla="*/ 2772136 h 3867010"/>
                  <a:gd name="connsiteX37" fmla="*/ 457200 w 3777916"/>
                  <a:gd name="connsiteY37" fmla="*/ 2808231 h 3867010"/>
                  <a:gd name="connsiteX38" fmla="*/ 553452 w 3777916"/>
                  <a:gd name="connsiteY38" fmla="*/ 2892452 h 3867010"/>
                  <a:gd name="connsiteX39" fmla="*/ 565484 w 3777916"/>
                  <a:gd name="connsiteY39" fmla="*/ 2928547 h 3867010"/>
                  <a:gd name="connsiteX40" fmla="*/ 577516 w 3777916"/>
                  <a:gd name="connsiteY40" fmla="*/ 2988704 h 3867010"/>
                  <a:gd name="connsiteX41" fmla="*/ 613610 w 3777916"/>
                  <a:gd name="connsiteY41" fmla="*/ 3036831 h 3867010"/>
                  <a:gd name="connsiteX42" fmla="*/ 625642 w 3777916"/>
                  <a:gd name="connsiteY42" fmla="*/ 3084957 h 3867010"/>
                  <a:gd name="connsiteX43" fmla="*/ 697831 w 3777916"/>
                  <a:gd name="connsiteY43" fmla="*/ 3205273 h 3867010"/>
                  <a:gd name="connsiteX44" fmla="*/ 721895 w 3777916"/>
                  <a:gd name="connsiteY44" fmla="*/ 3253399 h 3867010"/>
                  <a:gd name="connsiteX45" fmla="*/ 854242 w 3777916"/>
                  <a:gd name="connsiteY45" fmla="*/ 3373715 h 3867010"/>
                  <a:gd name="connsiteX46" fmla="*/ 914400 w 3777916"/>
                  <a:gd name="connsiteY46" fmla="*/ 3445904 h 3867010"/>
                  <a:gd name="connsiteX47" fmla="*/ 998621 w 3777916"/>
                  <a:gd name="connsiteY47" fmla="*/ 3481999 h 3867010"/>
                  <a:gd name="connsiteX48" fmla="*/ 1106905 w 3777916"/>
                  <a:gd name="connsiteY48" fmla="*/ 3530125 h 3867010"/>
                  <a:gd name="connsiteX49" fmla="*/ 1191126 w 3777916"/>
                  <a:gd name="connsiteY49" fmla="*/ 3566220 h 3867010"/>
                  <a:gd name="connsiteX50" fmla="*/ 1275347 w 3777916"/>
                  <a:gd name="connsiteY50" fmla="*/ 3578252 h 3867010"/>
                  <a:gd name="connsiteX51" fmla="*/ 1335505 w 3777916"/>
                  <a:gd name="connsiteY51" fmla="*/ 3590283 h 3867010"/>
                  <a:gd name="connsiteX52" fmla="*/ 1503947 w 3777916"/>
                  <a:gd name="connsiteY52" fmla="*/ 3662473 h 3867010"/>
                  <a:gd name="connsiteX53" fmla="*/ 1588168 w 3777916"/>
                  <a:gd name="connsiteY53" fmla="*/ 3686536 h 3867010"/>
                  <a:gd name="connsiteX54" fmla="*/ 1636295 w 3777916"/>
                  <a:gd name="connsiteY54" fmla="*/ 3710599 h 3867010"/>
                  <a:gd name="connsiteX55" fmla="*/ 1672389 w 3777916"/>
                  <a:gd name="connsiteY55" fmla="*/ 3734662 h 3867010"/>
                  <a:gd name="connsiteX56" fmla="*/ 1744579 w 3777916"/>
                  <a:gd name="connsiteY56" fmla="*/ 3746694 h 3867010"/>
                  <a:gd name="connsiteX57" fmla="*/ 1780673 w 3777916"/>
                  <a:gd name="connsiteY57" fmla="*/ 3758725 h 3867010"/>
                  <a:gd name="connsiteX58" fmla="*/ 1828800 w 3777916"/>
                  <a:gd name="connsiteY58" fmla="*/ 3770757 h 3867010"/>
                  <a:gd name="connsiteX59" fmla="*/ 1949116 w 3777916"/>
                  <a:gd name="connsiteY59" fmla="*/ 3818883 h 3867010"/>
                  <a:gd name="connsiteX60" fmla="*/ 1985210 w 3777916"/>
                  <a:gd name="connsiteY60" fmla="*/ 3842947 h 3867010"/>
                  <a:gd name="connsiteX61" fmla="*/ 2153652 w 3777916"/>
                  <a:gd name="connsiteY61" fmla="*/ 3867010 h 3867010"/>
                  <a:gd name="connsiteX62" fmla="*/ 2466473 w 3777916"/>
                  <a:gd name="connsiteY62" fmla="*/ 3842947 h 3867010"/>
                  <a:gd name="connsiteX63" fmla="*/ 2562726 w 3777916"/>
                  <a:gd name="connsiteY63" fmla="*/ 3782789 h 3867010"/>
                  <a:gd name="connsiteX64" fmla="*/ 2695073 w 3777916"/>
                  <a:gd name="connsiteY64" fmla="*/ 3710599 h 3867010"/>
                  <a:gd name="connsiteX65" fmla="*/ 2839452 w 3777916"/>
                  <a:gd name="connsiteY65" fmla="*/ 3626378 h 3867010"/>
                  <a:gd name="connsiteX66" fmla="*/ 2995863 w 3777916"/>
                  <a:gd name="connsiteY66" fmla="*/ 3542157 h 3867010"/>
                  <a:gd name="connsiteX67" fmla="*/ 3031958 w 3777916"/>
                  <a:gd name="connsiteY67" fmla="*/ 3506062 h 3867010"/>
                  <a:gd name="connsiteX68" fmla="*/ 3104147 w 3777916"/>
                  <a:gd name="connsiteY68" fmla="*/ 3457936 h 3867010"/>
                  <a:gd name="connsiteX69" fmla="*/ 3128210 w 3777916"/>
                  <a:gd name="connsiteY69" fmla="*/ 3409810 h 3867010"/>
                  <a:gd name="connsiteX70" fmla="*/ 3152273 w 3777916"/>
                  <a:gd name="connsiteY70" fmla="*/ 3373715 h 3867010"/>
                  <a:gd name="connsiteX71" fmla="*/ 3176337 w 3777916"/>
                  <a:gd name="connsiteY71" fmla="*/ 3301525 h 3867010"/>
                  <a:gd name="connsiteX72" fmla="*/ 3188368 w 3777916"/>
                  <a:gd name="connsiteY72" fmla="*/ 3265431 h 3867010"/>
                  <a:gd name="connsiteX73" fmla="*/ 3200400 w 3777916"/>
                  <a:gd name="connsiteY73" fmla="*/ 3217304 h 3867010"/>
                  <a:gd name="connsiteX74" fmla="*/ 3212431 w 3777916"/>
                  <a:gd name="connsiteY74" fmla="*/ 3145115 h 3867010"/>
                  <a:gd name="connsiteX75" fmla="*/ 3248526 w 3777916"/>
                  <a:gd name="connsiteY75" fmla="*/ 3060894 h 3867010"/>
                  <a:gd name="connsiteX76" fmla="*/ 3272589 w 3777916"/>
                  <a:gd name="connsiteY76" fmla="*/ 2952610 h 3867010"/>
                  <a:gd name="connsiteX77" fmla="*/ 3320716 w 3777916"/>
                  <a:gd name="connsiteY77" fmla="*/ 2820262 h 3867010"/>
                  <a:gd name="connsiteX78" fmla="*/ 3356810 w 3777916"/>
                  <a:gd name="connsiteY78" fmla="*/ 2687915 h 3867010"/>
                  <a:gd name="connsiteX79" fmla="*/ 3380873 w 3777916"/>
                  <a:gd name="connsiteY79" fmla="*/ 2639789 h 3867010"/>
                  <a:gd name="connsiteX80" fmla="*/ 3404937 w 3777916"/>
                  <a:gd name="connsiteY80" fmla="*/ 2615725 h 3867010"/>
                  <a:gd name="connsiteX81" fmla="*/ 3513221 w 3777916"/>
                  <a:gd name="connsiteY81" fmla="*/ 2459315 h 3867010"/>
                  <a:gd name="connsiteX82" fmla="*/ 3621505 w 3777916"/>
                  <a:gd name="connsiteY82" fmla="*/ 2302904 h 3867010"/>
                  <a:gd name="connsiteX83" fmla="*/ 3657600 w 3777916"/>
                  <a:gd name="connsiteY83" fmla="*/ 2278841 h 3867010"/>
                  <a:gd name="connsiteX84" fmla="*/ 3681663 w 3777916"/>
                  <a:gd name="connsiteY84" fmla="*/ 2206652 h 3867010"/>
                  <a:gd name="connsiteX85" fmla="*/ 3705726 w 3777916"/>
                  <a:gd name="connsiteY85" fmla="*/ 2158525 h 3867010"/>
                  <a:gd name="connsiteX86" fmla="*/ 3717758 w 3777916"/>
                  <a:gd name="connsiteY86" fmla="*/ 2086336 h 3867010"/>
                  <a:gd name="connsiteX87" fmla="*/ 3729789 w 3777916"/>
                  <a:gd name="connsiteY87" fmla="*/ 2026178 h 3867010"/>
                  <a:gd name="connsiteX88" fmla="*/ 3741821 w 3777916"/>
                  <a:gd name="connsiteY88" fmla="*/ 1809610 h 3867010"/>
                  <a:gd name="connsiteX89" fmla="*/ 3777916 w 3777916"/>
                  <a:gd name="connsiteY89" fmla="*/ 1448662 h 3867010"/>
                  <a:gd name="connsiteX90" fmla="*/ 3753852 w 3777916"/>
                  <a:gd name="connsiteY90" fmla="*/ 1268189 h 3867010"/>
                  <a:gd name="connsiteX91" fmla="*/ 3705726 w 3777916"/>
                  <a:gd name="connsiteY91" fmla="*/ 1171936 h 3867010"/>
                  <a:gd name="connsiteX92" fmla="*/ 3645568 w 3777916"/>
                  <a:gd name="connsiteY92" fmla="*/ 1099747 h 3867010"/>
                  <a:gd name="connsiteX93" fmla="*/ 3609473 w 3777916"/>
                  <a:gd name="connsiteY93" fmla="*/ 1027557 h 3867010"/>
                  <a:gd name="connsiteX94" fmla="*/ 3549316 w 3777916"/>
                  <a:gd name="connsiteY94" fmla="*/ 955368 h 3867010"/>
                  <a:gd name="connsiteX95" fmla="*/ 3489158 w 3777916"/>
                  <a:gd name="connsiteY95" fmla="*/ 859115 h 3867010"/>
                  <a:gd name="connsiteX96" fmla="*/ 3465095 w 3777916"/>
                  <a:gd name="connsiteY96" fmla="*/ 823020 h 3867010"/>
                  <a:gd name="connsiteX97" fmla="*/ 3416968 w 3777916"/>
                  <a:gd name="connsiteY97" fmla="*/ 786925 h 3867010"/>
                  <a:gd name="connsiteX98" fmla="*/ 3260558 w 3777916"/>
                  <a:gd name="connsiteY98" fmla="*/ 666610 h 3867010"/>
                  <a:gd name="connsiteX99" fmla="*/ 3164305 w 3777916"/>
                  <a:gd name="connsiteY99" fmla="*/ 594420 h 3867010"/>
                  <a:gd name="connsiteX100" fmla="*/ 3019926 w 3777916"/>
                  <a:gd name="connsiteY100" fmla="*/ 534262 h 3867010"/>
                  <a:gd name="connsiteX101" fmla="*/ 2923673 w 3777916"/>
                  <a:gd name="connsiteY101" fmla="*/ 498168 h 3867010"/>
                  <a:gd name="connsiteX102" fmla="*/ 2851484 w 3777916"/>
                  <a:gd name="connsiteY102" fmla="*/ 474104 h 3867010"/>
                  <a:gd name="connsiteX103" fmla="*/ 2815389 w 3777916"/>
                  <a:gd name="connsiteY103" fmla="*/ 450041 h 3867010"/>
                  <a:gd name="connsiteX104" fmla="*/ 2755231 w 3777916"/>
                  <a:gd name="connsiteY104" fmla="*/ 438010 h 3867010"/>
                  <a:gd name="connsiteX105" fmla="*/ 2719137 w 3777916"/>
                  <a:gd name="connsiteY105" fmla="*/ 425978 h 3867010"/>
                  <a:gd name="connsiteX106" fmla="*/ 2695073 w 3777916"/>
                  <a:gd name="connsiteY106" fmla="*/ 401915 h 3867010"/>
                  <a:gd name="connsiteX107" fmla="*/ 2586789 w 3777916"/>
                  <a:gd name="connsiteY107" fmla="*/ 341757 h 3867010"/>
                  <a:gd name="connsiteX108" fmla="*/ 2514600 w 3777916"/>
                  <a:gd name="connsiteY108" fmla="*/ 269568 h 3867010"/>
                  <a:gd name="connsiteX109" fmla="*/ 2442410 w 3777916"/>
                  <a:gd name="connsiteY109" fmla="*/ 221441 h 3867010"/>
                  <a:gd name="connsiteX110" fmla="*/ 2406316 w 3777916"/>
                  <a:gd name="connsiteY110" fmla="*/ 185347 h 3867010"/>
                  <a:gd name="connsiteX111" fmla="*/ 2370221 w 3777916"/>
                  <a:gd name="connsiteY111" fmla="*/ 173315 h 3867010"/>
                  <a:gd name="connsiteX112" fmla="*/ 2334126 w 3777916"/>
                  <a:gd name="connsiteY112" fmla="*/ 149252 h 3867010"/>
                  <a:gd name="connsiteX113" fmla="*/ 2298031 w 3777916"/>
                  <a:gd name="connsiteY113" fmla="*/ 137220 h 3867010"/>
                  <a:gd name="connsiteX114" fmla="*/ 2261937 w 3777916"/>
                  <a:gd name="connsiteY114" fmla="*/ 113157 h 3867010"/>
                  <a:gd name="connsiteX115" fmla="*/ 2189747 w 3777916"/>
                  <a:gd name="connsiteY115" fmla="*/ 89094 h 3867010"/>
                  <a:gd name="connsiteX116" fmla="*/ 2105526 w 3777916"/>
                  <a:gd name="connsiteY116" fmla="*/ 52999 h 3867010"/>
                  <a:gd name="connsiteX117" fmla="*/ 1985210 w 3777916"/>
                  <a:gd name="connsiteY117" fmla="*/ 16904 h 3867010"/>
                  <a:gd name="connsiteX118" fmla="*/ 1720516 w 3777916"/>
                  <a:gd name="connsiteY118" fmla="*/ 4873 h 3867010"/>
                  <a:gd name="connsiteX119" fmla="*/ 1528010 w 3777916"/>
                  <a:gd name="connsiteY119" fmla="*/ 52999 h 3867010"/>
                  <a:gd name="connsiteX120" fmla="*/ 1503947 w 3777916"/>
                  <a:gd name="connsiteY120" fmla="*/ 101125 h 3867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</a:cxnLst>
                <a:rect l="l" t="t" r="r" b="b"/>
                <a:pathLst>
                  <a:path w="3777916" h="3867010">
                    <a:moveTo>
                      <a:pt x="1540042" y="40968"/>
                    </a:moveTo>
                    <a:cubicBezTo>
                      <a:pt x="1144936" y="226899"/>
                      <a:pt x="1498740" y="74787"/>
                      <a:pt x="1203158" y="173315"/>
                    </a:cubicBezTo>
                    <a:cubicBezTo>
                      <a:pt x="1150164" y="190980"/>
                      <a:pt x="1099741" y="215808"/>
                      <a:pt x="1046747" y="233473"/>
                    </a:cubicBezTo>
                    <a:lnTo>
                      <a:pt x="974558" y="257536"/>
                    </a:lnTo>
                    <a:cubicBezTo>
                      <a:pt x="962526" y="261547"/>
                      <a:pt x="950899" y="267081"/>
                      <a:pt x="938463" y="269568"/>
                    </a:cubicBezTo>
                    <a:cubicBezTo>
                      <a:pt x="918410" y="273578"/>
                      <a:pt x="898144" y="276639"/>
                      <a:pt x="878305" y="281599"/>
                    </a:cubicBezTo>
                    <a:cubicBezTo>
                      <a:pt x="866001" y="284675"/>
                      <a:pt x="854405" y="290147"/>
                      <a:pt x="842210" y="293631"/>
                    </a:cubicBezTo>
                    <a:cubicBezTo>
                      <a:pt x="826311" y="298174"/>
                      <a:pt x="809922" y="300911"/>
                      <a:pt x="794084" y="305662"/>
                    </a:cubicBezTo>
                    <a:cubicBezTo>
                      <a:pt x="794061" y="305669"/>
                      <a:pt x="703859" y="335737"/>
                      <a:pt x="685800" y="341757"/>
                    </a:cubicBezTo>
                    <a:lnTo>
                      <a:pt x="613610" y="365820"/>
                    </a:lnTo>
                    <a:lnTo>
                      <a:pt x="577516" y="377852"/>
                    </a:lnTo>
                    <a:cubicBezTo>
                      <a:pt x="558112" y="397255"/>
                      <a:pt x="543917" y="414596"/>
                      <a:pt x="517358" y="425978"/>
                    </a:cubicBezTo>
                    <a:cubicBezTo>
                      <a:pt x="502159" y="432492"/>
                      <a:pt x="485131" y="433467"/>
                      <a:pt x="469231" y="438010"/>
                    </a:cubicBezTo>
                    <a:cubicBezTo>
                      <a:pt x="457037" y="441494"/>
                      <a:pt x="445168" y="446031"/>
                      <a:pt x="433137" y="450041"/>
                    </a:cubicBezTo>
                    <a:cubicBezTo>
                      <a:pt x="350395" y="505203"/>
                      <a:pt x="388384" y="489023"/>
                      <a:pt x="324852" y="510199"/>
                    </a:cubicBezTo>
                    <a:cubicBezTo>
                      <a:pt x="308810" y="534262"/>
                      <a:pt x="289660" y="556522"/>
                      <a:pt x="276726" y="582389"/>
                    </a:cubicBezTo>
                    <a:cubicBezTo>
                      <a:pt x="268705" y="598431"/>
                      <a:pt x="263088" y="615920"/>
                      <a:pt x="252663" y="630515"/>
                    </a:cubicBezTo>
                    <a:cubicBezTo>
                      <a:pt x="242773" y="644361"/>
                      <a:pt x="228600" y="654578"/>
                      <a:pt x="216568" y="666610"/>
                    </a:cubicBezTo>
                    <a:cubicBezTo>
                      <a:pt x="199379" y="709584"/>
                      <a:pt x="190924" y="735551"/>
                      <a:pt x="168442" y="774894"/>
                    </a:cubicBezTo>
                    <a:cubicBezTo>
                      <a:pt x="161268" y="787449"/>
                      <a:pt x="150846" y="798055"/>
                      <a:pt x="144379" y="810989"/>
                    </a:cubicBezTo>
                    <a:cubicBezTo>
                      <a:pt x="109555" y="880636"/>
                      <a:pt x="164675" y="814755"/>
                      <a:pt x="96252" y="883178"/>
                    </a:cubicBezTo>
                    <a:cubicBezTo>
                      <a:pt x="48494" y="1026461"/>
                      <a:pt x="96252" y="869096"/>
                      <a:pt x="96252" y="1244125"/>
                    </a:cubicBezTo>
                    <a:cubicBezTo>
                      <a:pt x="96252" y="1312422"/>
                      <a:pt x="98729" y="1381924"/>
                      <a:pt x="84221" y="1448662"/>
                    </a:cubicBezTo>
                    <a:cubicBezTo>
                      <a:pt x="78078" y="1476922"/>
                      <a:pt x="36095" y="1520852"/>
                      <a:pt x="36095" y="1520852"/>
                    </a:cubicBezTo>
                    <a:cubicBezTo>
                      <a:pt x="32084" y="1540905"/>
                      <a:pt x="27252" y="1560810"/>
                      <a:pt x="24063" y="1581010"/>
                    </a:cubicBezTo>
                    <a:cubicBezTo>
                      <a:pt x="15217" y="1637033"/>
                      <a:pt x="0" y="1749452"/>
                      <a:pt x="0" y="1749452"/>
                    </a:cubicBezTo>
                    <a:cubicBezTo>
                      <a:pt x="6234" y="1874130"/>
                      <a:pt x="-1983" y="1946058"/>
                      <a:pt x="24063" y="2050241"/>
                    </a:cubicBezTo>
                    <a:cubicBezTo>
                      <a:pt x="27139" y="2062545"/>
                      <a:pt x="29936" y="2075249"/>
                      <a:pt x="36095" y="2086336"/>
                    </a:cubicBezTo>
                    <a:cubicBezTo>
                      <a:pt x="50140" y="2111617"/>
                      <a:pt x="84221" y="2158525"/>
                      <a:pt x="84221" y="2158525"/>
                    </a:cubicBezTo>
                    <a:cubicBezTo>
                      <a:pt x="136037" y="2365792"/>
                      <a:pt x="79338" y="2184855"/>
                      <a:pt x="132347" y="2290873"/>
                    </a:cubicBezTo>
                    <a:cubicBezTo>
                      <a:pt x="138019" y="2302217"/>
                      <a:pt x="137007" y="2316648"/>
                      <a:pt x="144379" y="2326968"/>
                    </a:cubicBezTo>
                    <a:cubicBezTo>
                      <a:pt x="166474" y="2357902"/>
                      <a:pt x="224808" y="2400936"/>
                      <a:pt x="252663" y="2423220"/>
                    </a:cubicBezTo>
                    <a:cubicBezTo>
                      <a:pt x="273808" y="2486652"/>
                      <a:pt x="250721" y="2435327"/>
                      <a:pt x="300789" y="2495410"/>
                    </a:cubicBezTo>
                    <a:cubicBezTo>
                      <a:pt x="376671" y="2586469"/>
                      <a:pt x="278912" y="2485564"/>
                      <a:pt x="348916" y="2555568"/>
                    </a:cubicBezTo>
                    <a:cubicBezTo>
                      <a:pt x="386526" y="2706016"/>
                      <a:pt x="338458" y="2518965"/>
                      <a:pt x="372979" y="2639789"/>
                    </a:cubicBezTo>
                    <a:cubicBezTo>
                      <a:pt x="376329" y="2651514"/>
                      <a:pt x="388798" y="2709583"/>
                      <a:pt x="397042" y="2724010"/>
                    </a:cubicBezTo>
                    <a:cubicBezTo>
                      <a:pt x="406991" y="2741420"/>
                      <a:pt x="421482" y="2755819"/>
                      <a:pt x="433137" y="2772136"/>
                    </a:cubicBezTo>
                    <a:cubicBezTo>
                      <a:pt x="441542" y="2783903"/>
                      <a:pt x="447678" y="2797349"/>
                      <a:pt x="457200" y="2808231"/>
                    </a:cubicBezTo>
                    <a:cubicBezTo>
                      <a:pt x="506467" y="2864536"/>
                      <a:pt x="504529" y="2859836"/>
                      <a:pt x="553452" y="2892452"/>
                    </a:cubicBezTo>
                    <a:cubicBezTo>
                      <a:pt x="557463" y="2904484"/>
                      <a:pt x="562408" y="2916243"/>
                      <a:pt x="565484" y="2928547"/>
                    </a:cubicBezTo>
                    <a:cubicBezTo>
                      <a:pt x="570444" y="2948386"/>
                      <a:pt x="569211" y="2970017"/>
                      <a:pt x="577516" y="2988704"/>
                    </a:cubicBezTo>
                    <a:cubicBezTo>
                      <a:pt x="585660" y="3007028"/>
                      <a:pt x="601579" y="3020789"/>
                      <a:pt x="613610" y="3036831"/>
                    </a:cubicBezTo>
                    <a:cubicBezTo>
                      <a:pt x="617621" y="3052873"/>
                      <a:pt x="618799" y="3069903"/>
                      <a:pt x="625642" y="3084957"/>
                    </a:cubicBezTo>
                    <a:cubicBezTo>
                      <a:pt x="677808" y="3199721"/>
                      <a:pt x="657234" y="3134230"/>
                      <a:pt x="697831" y="3205273"/>
                    </a:cubicBezTo>
                    <a:cubicBezTo>
                      <a:pt x="706730" y="3220845"/>
                      <a:pt x="710691" y="3239394"/>
                      <a:pt x="721895" y="3253399"/>
                    </a:cubicBezTo>
                    <a:cubicBezTo>
                      <a:pt x="813852" y="3368345"/>
                      <a:pt x="766296" y="3285769"/>
                      <a:pt x="854242" y="3373715"/>
                    </a:cubicBezTo>
                    <a:cubicBezTo>
                      <a:pt x="907012" y="3426485"/>
                      <a:pt x="845407" y="3396623"/>
                      <a:pt x="914400" y="3445904"/>
                    </a:cubicBezTo>
                    <a:cubicBezTo>
                      <a:pt x="940423" y="3464492"/>
                      <a:pt x="969161" y="3472180"/>
                      <a:pt x="998621" y="3481999"/>
                    </a:cubicBezTo>
                    <a:cubicBezTo>
                      <a:pt x="1056399" y="3539777"/>
                      <a:pt x="1011576" y="3508941"/>
                      <a:pt x="1106905" y="3530125"/>
                    </a:cubicBezTo>
                    <a:cubicBezTo>
                      <a:pt x="1232389" y="3558010"/>
                      <a:pt x="1029306" y="3522087"/>
                      <a:pt x="1191126" y="3566220"/>
                    </a:cubicBezTo>
                    <a:cubicBezTo>
                      <a:pt x="1218485" y="3573682"/>
                      <a:pt x="1247374" y="3573590"/>
                      <a:pt x="1275347" y="3578252"/>
                    </a:cubicBezTo>
                    <a:cubicBezTo>
                      <a:pt x="1295519" y="3581614"/>
                      <a:pt x="1315452" y="3586273"/>
                      <a:pt x="1335505" y="3590283"/>
                    </a:cubicBezTo>
                    <a:cubicBezTo>
                      <a:pt x="1391936" y="3618500"/>
                      <a:pt x="1440020" y="3644208"/>
                      <a:pt x="1503947" y="3662473"/>
                    </a:cubicBezTo>
                    <a:cubicBezTo>
                      <a:pt x="1532021" y="3670494"/>
                      <a:pt x="1560729" y="3676558"/>
                      <a:pt x="1588168" y="3686536"/>
                    </a:cubicBezTo>
                    <a:cubicBezTo>
                      <a:pt x="1605024" y="3692665"/>
                      <a:pt x="1620722" y="3701700"/>
                      <a:pt x="1636295" y="3710599"/>
                    </a:cubicBezTo>
                    <a:cubicBezTo>
                      <a:pt x="1648850" y="3717773"/>
                      <a:pt x="1658671" y="3730089"/>
                      <a:pt x="1672389" y="3734662"/>
                    </a:cubicBezTo>
                    <a:cubicBezTo>
                      <a:pt x="1695532" y="3742377"/>
                      <a:pt x="1720765" y="3741402"/>
                      <a:pt x="1744579" y="3746694"/>
                    </a:cubicBezTo>
                    <a:cubicBezTo>
                      <a:pt x="1756959" y="3749445"/>
                      <a:pt x="1768479" y="3755241"/>
                      <a:pt x="1780673" y="3758725"/>
                    </a:cubicBezTo>
                    <a:cubicBezTo>
                      <a:pt x="1796573" y="3763268"/>
                      <a:pt x="1812758" y="3766746"/>
                      <a:pt x="1828800" y="3770757"/>
                    </a:cubicBezTo>
                    <a:cubicBezTo>
                      <a:pt x="1980402" y="3861719"/>
                      <a:pt x="1801396" y="3763487"/>
                      <a:pt x="1949116" y="3818883"/>
                    </a:cubicBezTo>
                    <a:cubicBezTo>
                      <a:pt x="1962655" y="3823960"/>
                      <a:pt x="1971492" y="3838374"/>
                      <a:pt x="1985210" y="3842947"/>
                    </a:cubicBezTo>
                    <a:cubicBezTo>
                      <a:pt x="2006020" y="3849884"/>
                      <a:pt x="2143566" y="3865749"/>
                      <a:pt x="2153652" y="3867010"/>
                    </a:cubicBezTo>
                    <a:cubicBezTo>
                      <a:pt x="2257926" y="3858989"/>
                      <a:pt x="2362809" y="3856769"/>
                      <a:pt x="2466473" y="3842947"/>
                    </a:cubicBezTo>
                    <a:cubicBezTo>
                      <a:pt x="2495847" y="3839030"/>
                      <a:pt x="2541269" y="3797094"/>
                      <a:pt x="2562726" y="3782789"/>
                    </a:cubicBezTo>
                    <a:cubicBezTo>
                      <a:pt x="2719856" y="3678036"/>
                      <a:pt x="2516947" y="3820215"/>
                      <a:pt x="2695073" y="3710599"/>
                    </a:cubicBezTo>
                    <a:cubicBezTo>
                      <a:pt x="2843610" y="3619192"/>
                      <a:pt x="2718003" y="3674958"/>
                      <a:pt x="2839452" y="3626378"/>
                    </a:cubicBezTo>
                    <a:cubicBezTo>
                      <a:pt x="2962793" y="3503037"/>
                      <a:pt x="2825686" y="3619510"/>
                      <a:pt x="2995863" y="3542157"/>
                    </a:cubicBezTo>
                    <a:cubicBezTo>
                      <a:pt x="3011353" y="3535116"/>
                      <a:pt x="3018527" y="3516508"/>
                      <a:pt x="3031958" y="3506062"/>
                    </a:cubicBezTo>
                    <a:cubicBezTo>
                      <a:pt x="3054786" y="3488307"/>
                      <a:pt x="3104147" y="3457936"/>
                      <a:pt x="3104147" y="3457936"/>
                    </a:cubicBezTo>
                    <a:cubicBezTo>
                      <a:pt x="3112168" y="3441894"/>
                      <a:pt x="3119312" y="3425382"/>
                      <a:pt x="3128210" y="3409810"/>
                    </a:cubicBezTo>
                    <a:cubicBezTo>
                      <a:pt x="3135384" y="3397255"/>
                      <a:pt x="3146400" y="3386929"/>
                      <a:pt x="3152273" y="3373715"/>
                    </a:cubicBezTo>
                    <a:cubicBezTo>
                      <a:pt x="3162575" y="3350536"/>
                      <a:pt x="3168316" y="3325588"/>
                      <a:pt x="3176337" y="3301525"/>
                    </a:cubicBezTo>
                    <a:cubicBezTo>
                      <a:pt x="3180347" y="3289494"/>
                      <a:pt x="3185292" y="3277734"/>
                      <a:pt x="3188368" y="3265431"/>
                    </a:cubicBezTo>
                    <a:cubicBezTo>
                      <a:pt x="3192379" y="3249389"/>
                      <a:pt x="3197157" y="3233519"/>
                      <a:pt x="3200400" y="3217304"/>
                    </a:cubicBezTo>
                    <a:cubicBezTo>
                      <a:pt x="3205184" y="3193383"/>
                      <a:pt x="3207139" y="3168929"/>
                      <a:pt x="3212431" y="3145115"/>
                    </a:cubicBezTo>
                    <a:cubicBezTo>
                      <a:pt x="3219512" y="3113251"/>
                      <a:pt x="3233814" y="3090318"/>
                      <a:pt x="3248526" y="3060894"/>
                    </a:cubicBezTo>
                    <a:cubicBezTo>
                      <a:pt x="3258844" y="2998988"/>
                      <a:pt x="3254819" y="2999998"/>
                      <a:pt x="3272589" y="2952610"/>
                    </a:cubicBezTo>
                    <a:cubicBezTo>
                      <a:pt x="3285915" y="2917073"/>
                      <a:pt x="3313496" y="2856365"/>
                      <a:pt x="3320716" y="2820262"/>
                    </a:cubicBezTo>
                    <a:cubicBezTo>
                      <a:pt x="3329517" y="2776254"/>
                      <a:pt x="3336456" y="2728623"/>
                      <a:pt x="3356810" y="2687915"/>
                    </a:cubicBezTo>
                    <a:cubicBezTo>
                      <a:pt x="3364831" y="2671873"/>
                      <a:pt x="3370924" y="2654712"/>
                      <a:pt x="3380873" y="2639789"/>
                    </a:cubicBezTo>
                    <a:cubicBezTo>
                      <a:pt x="3387165" y="2630350"/>
                      <a:pt x="3399221" y="2625524"/>
                      <a:pt x="3404937" y="2615725"/>
                    </a:cubicBezTo>
                    <a:cubicBezTo>
                      <a:pt x="3494545" y="2462112"/>
                      <a:pt x="3420064" y="2529184"/>
                      <a:pt x="3513221" y="2459315"/>
                    </a:cubicBezTo>
                    <a:cubicBezTo>
                      <a:pt x="3542934" y="2411775"/>
                      <a:pt x="3579645" y="2344764"/>
                      <a:pt x="3621505" y="2302904"/>
                    </a:cubicBezTo>
                    <a:cubicBezTo>
                      <a:pt x="3631730" y="2292679"/>
                      <a:pt x="3645568" y="2286862"/>
                      <a:pt x="3657600" y="2278841"/>
                    </a:cubicBezTo>
                    <a:cubicBezTo>
                      <a:pt x="3665621" y="2254778"/>
                      <a:pt x="3672243" y="2230202"/>
                      <a:pt x="3681663" y="2206652"/>
                    </a:cubicBezTo>
                    <a:cubicBezTo>
                      <a:pt x="3688324" y="2189999"/>
                      <a:pt x="3700572" y="2175704"/>
                      <a:pt x="3705726" y="2158525"/>
                    </a:cubicBezTo>
                    <a:cubicBezTo>
                      <a:pt x="3712736" y="2135159"/>
                      <a:pt x="3713394" y="2110337"/>
                      <a:pt x="3717758" y="2086336"/>
                    </a:cubicBezTo>
                    <a:cubicBezTo>
                      <a:pt x="3721416" y="2066216"/>
                      <a:pt x="3725779" y="2046231"/>
                      <a:pt x="3729789" y="2026178"/>
                    </a:cubicBezTo>
                    <a:cubicBezTo>
                      <a:pt x="3733800" y="1953989"/>
                      <a:pt x="3736276" y="1881698"/>
                      <a:pt x="3741821" y="1809610"/>
                    </a:cubicBezTo>
                    <a:cubicBezTo>
                      <a:pt x="3752138" y="1675495"/>
                      <a:pt x="3763920" y="1574623"/>
                      <a:pt x="3777916" y="1448662"/>
                    </a:cubicBezTo>
                    <a:cubicBezTo>
                      <a:pt x="3769895" y="1388504"/>
                      <a:pt x="3765754" y="1327700"/>
                      <a:pt x="3753852" y="1268189"/>
                    </a:cubicBezTo>
                    <a:cubicBezTo>
                      <a:pt x="3747335" y="1235606"/>
                      <a:pt x="3726425" y="1198550"/>
                      <a:pt x="3705726" y="1171936"/>
                    </a:cubicBezTo>
                    <a:cubicBezTo>
                      <a:pt x="3686495" y="1147211"/>
                      <a:pt x="3664799" y="1124472"/>
                      <a:pt x="3645568" y="1099747"/>
                    </a:cubicBezTo>
                    <a:cubicBezTo>
                      <a:pt x="3597297" y="1037685"/>
                      <a:pt x="3641139" y="1090890"/>
                      <a:pt x="3609473" y="1027557"/>
                    </a:cubicBezTo>
                    <a:cubicBezTo>
                      <a:pt x="3592722" y="994055"/>
                      <a:pt x="3575926" y="981978"/>
                      <a:pt x="3549316" y="955368"/>
                    </a:cubicBezTo>
                    <a:cubicBezTo>
                      <a:pt x="3527779" y="890759"/>
                      <a:pt x="3548009" y="937584"/>
                      <a:pt x="3489158" y="859115"/>
                    </a:cubicBezTo>
                    <a:cubicBezTo>
                      <a:pt x="3480482" y="847547"/>
                      <a:pt x="3475320" y="833245"/>
                      <a:pt x="3465095" y="823020"/>
                    </a:cubicBezTo>
                    <a:cubicBezTo>
                      <a:pt x="3450915" y="808840"/>
                      <a:pt x="3431806" y="800414"/>
                      <a:pt x="3416968" y="786925"/>
                    </a:cubicBezTo>
                    <a:cubicBezTo>
                      <a:pt x="3193180" y="583482"/>
                      <a:pt x="3449941" y="788356"/>
                      <a:pt x="3260558" y="666610"/>
                    </a:cubicBezTo>
                    <a:cubicBezTo>
                      <a:pt x="3226822" y="644923"/>
                      <a:pt x="3202352" y="607102"/>
                      <a:pt x="3164305" y="594420"/>
                    </a:cubicBezTo>
                    <a:cubicBezTo>
                      <a:pt x="2999498" y="539484"/>
                      <a:pt x="3185969" y="605423"/>
                      <a:pt x="3019926" y="534262"/>
                    </a:cubicBezTo>
                    <a:cubicBezTo>
                      <a:pt x="2988431" y="520764"/>
                      <a:pt x="2955943" y="509693"/>
                      <a:pt x="2923673" y="498168"/>
                    </a:cubicBezTo>
                    <a:cubicBezTo>
                      <a:pt x="2899786" y="489637"/>
                      <a:pt x="2874663" y="484406"/>
                      <a:pt x="2851484" y="474104"/>
                    </a:cubicBezTo>
                    <a:cubicBezTo>
                      <a:pt x="2838270" y="468231"/>
                      <a:pt x="2828929" y="455118"/>
                      <a:pt x="2815389" y="450041"/>
                    </a:cubicBezTo>
                    <a:cubicBezTo>
                      <a:pt x="2796241" y="442861"/>
                      <a:pt x="2775070" y="442970"/>
                      <a:pt x="2755231" y="438010"/>
                    </a:cubicBezTo>
                    <a:cubicBezTo>
                      <a:pt x="2742927" y="434934"/>
                      <a:pt x="2731168" y="429989"/>
                      <a:pt x="2719137" y="425978"/>
                    </a:cubicBezTo>
                    <a:cubicBezTo>
                      <a:pt x="2711116" y="417957"/>
                      <a:pt x="2704800" y="407751"/>
                      <a:pt x="2695073" y="401915"/>
                    </a:cubicBezTo>
                    <a:cubicBezTo>
                      <a:pt x="2619429" y="356529"/>
                      <a:pt x="2697155" y="452123"/>
                      <a:pt x="2586789" y="341757"/>
                    </a:cubicBezTo>
                    <a:cubicBezTo>
                      <a:pt x="2562726" y="317694"/>
                      <a:pt x="2542915" y="288445"/>
                      <a:pt x="2514600" y="269568"/>
                    </a:cubicBezTo>
                    <a:cubicBezTo>
                      <a:pt x="2490537" y="253526"/>
                      <a:pt x="2462860" y="241891"/>
                      <a:pt x="2442410" y="221441"/>
                    </a:cubicBezTo>
                    <a:cubicBezTo>
                      <a:pt x="2430379" y="209410"/>
                      <a:pt x="2420473" y="194785"/>
                      <a:pt x="2406316" y="185347"/>
                    </a:cubicBezTo>
                    <a:cubicBezTo>
                      <a:pt x="2395764" y="178312"/>
                      <a:pt x="2381565" y="178987"/>
                      <a:pt x="2370221" y="173315"/>
                    </a:cubicBezTo>
                    <a:cubicBezTo>
                      <a:pt x="2357287" y="166848"/>
                      <a:pt x="2347060" y="155719"/>
                      <a:pt x="2334126" y="149252"/>
                    </a:cubicBezTo>
                    <a:cubicBezTo>
                      <a:pt x="2322782" y="143580"/>
                      <a:pt x="2309375" y="142892"/>
                      <a:pt x="2298031" y="137220"/>
                    </a:cubicBezTo>
                    <a:cubicBezTo>
                      <a:pt x="2285098" y="130753"/>
                      <a:pt x="2275151" y="119030"/>
                      <a:pt x="2261937" y="113157"/>
                    </a:cubicBezTo>
                    <a:cubicBezTo>
                      <a:pt x="2238758" y="102855"/>
                      <a:pt x="2189747" y="89094"/>
                      <a:pt x="2189747" y="89094"/>
                    </a:cubicBezTo>
                    <a:cubicBezTo>
                      <a:pt x="2132482" y="50918"/>
                      <a:pt x="2176155" y="74188"/>
                      <a:pt x="2105526" y="52999"/>
                    </a:cubicBezTo>
                    <a:cubicBezTo>
                      <a:pt x="2091082" y="48666"/>
                      <a:pt x="2010071" y="18816"/>
                      <a:pt x="1985210" y="16904"/>
                    </a:cubicBezTo>
                    <a:cubicBezTo>
                      <a:pt x="1897148" y="10130"/>
                      <a:pt x="1808747" y="8883"/>
                      <a:pt x="1720516" y="4873"/>
                    </a:cubicBezTo>
                    <a:cubicBezTo>
                      <a:pt x="1450926" y="22845"/>
                      <a:pt x="1575192" y="-41366"/>
                      <a:pt x="1528010" y="52999"/>
                    </a:cubicBezTo>
                    <a:cubicBezTo>
                      <a:pt x="1501722" y="105574"/>
                      <a:pt x="1503947" y="70989"/>
                      <a:pt x="1503947" y="101125"/>
                    </a:cubicBezTo>
                  </a:path>
                </a:pathLst>
              </a:custGeom>
              <a:solidFill>
                <a:schemeClr val="tx2">
                  <a:lumMod val="65000"/>
                </a:schemeClr>
              </a:solidFill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2831432" y="2362200"/>
                <a:ext cx="11430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Test Values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3124200" y="3276600"/>
                <a:ext cx="16764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Expected results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3276600" y="1447800"/>
                <a:ext cx="13716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Before values</a:t>
                </a: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3974432" y="2362200"/>
                <a:ext cx="13716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After values</a:t>
                </a:r>
              </a:p>
            </p:txBody>
          </p:sp>
        </p:grpSp>
        <p:sp>
          <p:nvSpPr>
            <p:cNvPr id="13" name="Up-Down Arrow 12"/>
            <p:cNvSpPr/>
            <p:nvPr/>
          </p:nvSpPr>
          <p:spPr bwMode="auto">
            <a:xfrm>
              <a:off x="3326732" y="2057400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Up-Down Arrow 14"/>
            <p:cNvSpPr/>
            <p:nvPr/>
          </p:nvSpPr>
          <p:spPr bwMode="auto">
            <a:xfrm>
              <a:off x="3810000" y="3067622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Up-Down Arrow 15"/>
            <p:cNvSpPr/>
            <p:nvPr/>
          </p:nvSpPr>
          <p:spPr bwMode="auto">
            <a:xfrm>
              <a:off x="4058653" y="2991422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Left-Right Arrow 17"/>
            <p:cNvSpPr/>
            <p:nvPr/>
          </p:nvSpPr>
          <p:spPr bwMode="auto">
            <a:xfrm>
              <a:off x="3810000" y="2438400"/>
              <a:ext cx="381000" cy="152400"/>
            </a:xfrm>
            <a:prstGeom prst="leftRight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5" name="Rounded Rectangle 24"/>
          <p:cNvSpPr/>
          <p:nvPr/>
        </p:nvSpPr>
        <p:spPr bwMode="auto">
          <a:xfrm>
            <a:off x="4572000" y="1030706"/>
            <a:ext cx="4495800" cy="16764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Composing tests from parts has advantages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4782051" y="3110976"/>
            <a:ext cx="4075698" cy="96773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Parts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can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be recombined to form new tests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5080335" y="4389522"/>
            <a:ext cx="3479131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Tests can be changed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4940969" y="5157537"/>
            <a:ext cx="3757863" cy="818148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Automation is much easier</a:t>
            </a:r>
          </a:p>
        </p:txBody>
      </p:sp>
    </p:spTree>
    <p:extLst>
      <p:ext uri="{BB962C8B-B14F-4D97-AF65-F5344CB8AC3E}">
        <p14:creationId xmlns:p14="http://schemas.microsoft.com/office/powerpoint/2010/main" val="410063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Multicellular Tests are Still Dumb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26930" y="2463377"/>
            <a:ext cx="2727158" cy="2791472"/>
            <a:chOff x="2177716" y="1114064"/>
            <a:chExt cx="3777916" cy="3867010"/>
          </a:xfrm>
        </p:grpSpPr>
        <p:grpSp>
          <p:nvGrpSpPr>
            <p:cNvPr id="11" name="Group 10"/>
            <p:cNvGrpSpPr/>
            <p:nvPr/>
          </p:nvGrpSpPr>
          <p:grpSpPr>
            <a:xfrm>
              <a:off x="2177716" y="1114064"/>
              <a:ext cx="3777916" cy="3867010"/>
              <a:chOff x="2177716" y="1114064"/>
              <a:chExt cx="3777916" cy="3867010"/>
            </a:xfrm>
          </p:grpSpPr>
          <p:sp>
            <p:nvSpPr>
              <p:cNvPr id="10" name="Freeform 9"/>
              <p:cNvSpPr/>
              <p:nvPr/>
            </p:nvSpPr>
            <p:spPr bwMode="auto">
              <a:xfrm>
                <a:off x="2177716" y="1114064"/>
                <a:ext cx="3777916" cy="3867010"/>
              </a:xfrm>
              <a:custGeom>
                <a:avLst/>
                <a:gdLst>
                  <a:gd name="connsiteX0" fmla="*/ 1540042 w 3777916"/>
                  <a:gd name="connsiteY0" fmla="*/ 40968 h 3867010"/>
                  <a:gd name="connsiteX1" fmla="*/ 1203158 w 3777916"/>
                  <a:gd name="connsiteY1" fmla="*/ 173315 h 3867010"/>
                  <a:gd name="connsiteX2" fmla="*/ 1046747 w 3777916"/>
                  <a:gd name="connsiteY2" fmla="*/ 233473 h 3867010"/>
                  <a:gd name="connsiteX3" fmla="*/ 974558 w 3777916"/>
                  <a:gd name="connsiteY3" fmla="*/ 257536 h 3867010"/>
                  <a:gd name="connsiteX4" fmla="*/ 938463 w 3777916"/>
                  <a:gd name="connsiteY4" fmla="*/ 269568 h 3867010"/>
                  <a:gd name="connsiteX5" fmla="*/ 878305 w 3777916"/>
                  <a:gd name="connsiteY5" fmla="*/ 281599 h 3867010"/>
                  <a:gd name="connsiteX6" fmla="*/ 842210 w 3777916"/>
                  <a:gd name="connsiteY6" fmla="*/ 293631 h 3867010"/>
                  <a:gd name="connsiteX7" fmla="*/ 794084 w 3777916"/>
                  <a:gd name="connsiteY7" fmla="*/ 305662 h 3867010"/>
                  <a:gd name="connsiteX8" fmla="*/ 685800 w 3777916"/>
                  <a:gd name="connsiteY8" fmla="*/ 341757 h 3867010"/>
                  <a:gd name="connsiteX9" fmla="*/ 613610 w 3777916"/>
                  <a:gd name="connsiteY9" fmla="*/ 365820 h 3867010"/>
                  <a:gd name="connsiteX10" fmla="*/ 577516 w 3777916"/>
                  <a:gd name="connsiteY10" fmla="*/ 377852 h 3867010"/>
                  <a:gd name="connsiteX11" fmla="*/ 517358 w 3777916"/>
                  <a:gd name="connsiteY11" fmla="*/ 425978 h 3867010"/>
                  <a:gd name="connsiteX12" fmla="*/ 469231 w 3777916"/>
                  <a:gd name="connsiteY12" fmla="*/ 438010 h 3867010"/>
                  <a:gd name="connsiteX13" fmla="*/ 433137 w 3777916"/>
                  <a:gd name="connsiteY13" fmla="*/ 450041 h 3867010"/>
                  <a:gd name="connsiteX14" fmla="*/ 324852 w 3777916"/>
                  <a:gd name="connsiteY14" fmla="*/ 510199 h 3867010"/>
                  <a:gd name="connsiteX15" fmla="*/ 276726 w 3777916"/>
                  <a:gd name="connsiteY15" fmla="*/ 582389 h 3867010"/>
                  <a:gd name="connsiteX16" fmla="*/ 252663 w 3777916"/>
                  <a:gd name="connsiteY16" fmla="*/ 630515 h 3867010"/>
                  <a:gd name="connsiteX17" fmla="*/ 216568 w 3777916"/>
                  <a:gd name="connsiteY17" fmla="*/ 666610 h 3867010"/>
                  <a:gd name="connsiteX18" fmla="*/ 168442 w 3777916"/>
                  <a:gd name="connsiteY18" fmla="*/ 774894 h 3867010"/>
                  <a:gd name="connsiteX19" fmla="*/ 144379 w 3777916"/>
                  <a:gd name="connsiteY19" fmla="*/ 810989 h 3867010"/>
                  <a:gd name="connsiteX20" fmla="*/ 96252 w 3777916"/>
                  <a:gd name="connsiteY20" fmla="*/ 883178 h 3867010"/>
                  <a:gd name="connsiteX21" fmla="*/ 96252 w 3777916"/>
                  <a:gd name="connsiteY21" fmla="*/ 1244125 h 3867010"/>
                  <a:gd name="connsiteX22" fmla="*/ 84221 w 3777916"/>
                  <a:gd name="connsiteY22" fmla="*/ 1448662 h 3867010"/>
                  <a:gd name="connsiteX23" fmla="*/ 36095 w 3777916"/>
                  <a:gd name="connsiteY23" fmla="*/ 1520852 h 3867010"/>
                  <a:gd name="connsiteX24" fmla="*/ 24063 w 3777916"/>
                  <a:gd name="connsiteY24" fmla="*/ 1581010 h 3867010"/>
                  <a:gd name="connsiteX25" fmla="*/ 0 w 3777916"/>
                  <a:gd name="connsiteY25" fmla="*/ 1749452 h 3867010"/>
                  <a:gd name="connsiteX26" fmla="*/ 24063 w 3777916"/>
                  <a:gd name="connsiteY26" fmla="*/ 2050241 h 3867010"/>
                  <a:gd name="connsiteX27" fmla="*/ 36095 w 3777916"/>
                  <a:gd name="connsiteY27" fmla="*/ 2086336 h 3867010"/>
                  <a:gd name="connsiteX28" fmla="*/ 84221 w 3777916"/>
                  <a:gd name="connsiteY28" fmla="*/ 2158525 h 3867010"/>
                  <a:gd name="connsiteX29" fmla="*/ 132347 w 3777916"/>
                  <a:gd name="connsiteY29" fmla="*/ 2290873 h 3867010"/>
                  <a:gd name="connsiteX30" fmla="*/ 144379 w 3777916"/>
                  <a:gd name="connsiteY30" fmla="*/ 2326968 h 3867010"/>
                  <a:gd name="connsiteX31" fmla="*/ 252663 w 3777916"/>
                  <a:gd name="connsiteY31" fmla="*/ 2423220 h 3867010"/>
                  <a:gd name="connsiteX32" fmla="*/ 300789 w 3777916"/>
                  <a:gd name="connsiteY32" fmla="*/ 2495410 h 3867010"/>
                  <a:gd name="connsiteX33" fmla="*/ 348916 w 3777916"/>
                  <a:gd name="connsiteY33" fmla="*/ 2555568 h 3867010"/>
                  <a:gd name="connsiteX34" fmla="*/ 372979 w 3777916"/>
                  <a:gd name="connsiteY34" fmla="*/ 2639789 h 3867010"/>
                  <a:gd name="connsiteX35" fmla="*/ 397042 w 3777916"/>
                  <a:gd name="connsiteY35" fmla="*/ 2724010 h 3867010"/>
                  <a:gd name="connsiteX36" fmla="*/ 433137 w 3777916"/>
                  <a:gd name="connsiteY36" fmla="*/ 2772136 h 3867010"/>
                  <a:gd name="connsiteX37" fmla="*/ 457200 w 3777916"/>
                  <a:gd name="connsiteY37" fmla="*/ 2808231 h 3867010"/>
                  <a:gd name="connsiteX38" fmla="*/ 553452 w 3777916"/>
                  <a:gd name="connsiteY38" fmla="*/ 2892452 h 3867010"/>
                  <a:gd name="connsiteX39" fmla="*/ 565484 w 3777916"/>
                  <a:gd name="connsiteY39" fmla="*/ 2928547 h 3867010"/>
                  <a:gd name="connsiteX40" fmla="*/ 577516 w 3777916"/>
                  <a:gd name="connsiteY40" fmla="*/ 2988704 h 3867010"/>
                  <a:gd name="connsiteX41" fmla="*/ 613610 w 3777916"/>
                  <a:gd name="connsiteY41" fmla="*/ 3036831 h 3867010"/>
                  <a:gd name="connsiteX42" fmla="*/ 625642 w 3777916"/>
                  <a:gd name="connsiteY42" fmla="*/ 3084957 h 3867010"/>
                  <a:gd name="connsiteX43" fmla="*/ 697831 w 3777916"/>
                  <a:gd name="connsiteY43" fmla="*/ 3205273 h 3867010"/>
                  <a:gd name="connsiteX44" fmla="*/ 721895 w 3777916"/>
                  <a:gd name="connsiteY44" fmla="*/ 3253399 h 3867010"/>
                  <a:gd name="connsiteX45" fmla="*/ 854242 w 3777916"/>
                  <a:gd name="connsiteY45" fmla="*/ 3373715 h 3867010"/>
                  <a:gd name="connsiteX46" fmla="*/ 914400 w 3777916"/>
                  <a:gd name="connsiteY46" fmla="*/ 3445904 h 3867010"/>
                  <a:gd name="connsiteX47" fmla="*/ 998621 w 3777916"/>
                  <a:gd name="connsiteY47" fmla="*/ 3481999 h 3867010"/>
                  <a:gd name="connsiteX48" fmla="*/ 1106905 w 3777916"/>
                  <a:gd name="connsiteY48" fmla="*/ 3530125 h 3867010"/>
                  <a:gd name="connsiteX49" fmla="*/ 1191126 w 3777916"/>
                  <a:gd name="connsiteY49" fmla="*/ 3566220 h 3867010"/>
                  <a:gd name="connsiteX50" fmla="*/ 1275347 w 3777916"/>
                  <a:gd name="connsiteY50" fmla="*/ 3578252 h 3867010"/>
                  <a:gd name="connsiteX51" fmla="*/ 1335505 w 3777916"/>
                  <a:gd name="connsiteY51" fmla="*/ 3590283 h 3867010"/>
                  <a:gd name="connsiteX52" fmla="*/ 1503947 w 3777916"/>
                  <a:gd name="connsiteY52" fmla="*/ 3662473 h 3867010"/>
                  <a:gd name="connsiteX53" fmla="*/ 1588168 w 3777916"/>
                  <a:gd name="connsiteY53" fmla="*/ 3686536 h 3867010"/>
                  <a:gd name="connsiteX54" fmla="*/ 1636295 w 3777916"/>
                  <a:gd name="connsiteY54" fmla="*/ 3710599 h 3867010"/>
                  <a:gd name="connsiteX55" fmla="*/ 1672389 w 3777916"/>
                  <a:gd name="connsiteY55" fmla="*/ 3734662 h 3867010"/>
                  <a:gd name="connsiteX56" fmla="*/ 1744579 w 3777916"/>
                  <a:gd name="connsiteY56" fmla="*/ 3746694 h 3867010"/>
                  <a:gd name="connsiteX57" fmla="*/ 1780673 w 3777916"/>
                  <a:gd name="connsiteY57" fmla="*/ 3758725 h 3867010"/>
                  <a:gd name="connsiteX58" fmla="*/ 1828800 w 3777916"/>
                  <a:gd name="connsiteY58" fmla="*/ 3770757 h 3867010"/>
                  <a:gd name="connsiteX59" fmla="*/ 1949116 w 3777916"/>
                  <a:gd name="connsiteY59" fmla="*/ 3818883 h 3867010"/>
                  <a:gd name="connsiteX60" fmla="*/ 1985210 w 3777916"/>
                  <a:gd name="connsiteY60" fmla="*/ 3842947 h 3867010"/>
                  <a:gd name="connsiteX61" fmla="*/ 2153652 w 3777916"/>
                  <a:gd name="connsiteY61" fmla="*/ 3867010 h 3867010"/>
                  <a:gd name="connsiteX62" fmla="*/ 2466473 w 3777916"/>
                  <a:gd name="connsiteY62" fmla="*/ 3842947 h 3867010"/>
                  <a:gd name="connsiteX63" fmla="*/ 2562726 w 3777916"/>
                  <a:gd name="connsiteY63" fmla="*/ 3782789 h 3867010"/>
                  <a:gd name="connsiteX64" fmla="*/ 2695073 w 3777916"/>
                  <a:gd name="connsiteY64" fmla="*/ 3710599 h 3867010"/>
                  <a:gd name="connsiteX65" fmla="*/ 2839452 w 3777916"/>
                  <a:gd name="connsiteY65" fmla="*/ 3626378 h 3867010"/>
                  <a:gd name="connsiteX66" fmla="*/ 2995863 w 3777916"/>
                  <a:gd name="connsiteY66" fmla="*/ 3542157 h 3867010"/>
                  <a:gd name="connsiteX67" fmla="*/ 3031958 w 3777916"/>
                  <a:gd name="connsiteY67" fmla="*/ 3506062 h 3867010"/>
                  <a:gd name="connsiteX68" fmla="*/ 3104147 w 3777916"/>
                  <a:gd name="connsiteY68" fmla="*/ 3457936 h 3867010"/>
                  <a:gd name="connsiteX69" fmla="*/ 3128210 w 3777916"/>
                  <a:gd name="connsiteY69" fmla="*/ 3409810 h 3867010"/>
                  <a:gd name="connsiteX70" fmla="*/ 3152273 w 3777916"/>
                  <a:gd name="connsiteY70" fmla="*/ 3373715 h 3867010"/>
                  <a:gd name="connsiteX71" fmla="*/ 3176337 w 3777916"/>
                  <a:gd name="connsiteY71" fmla="*/ 3301525 h 3867010"/>
                  <a:gd name="connsiteX72" fmla="*/ 3188368 w 3777916"/>
                  <a:gd name="connsiteY72" fmla="*/ 3265431 h 3867010"/>
                  <a:gd name="connsiteX73" fmla="*/ 3200400 w 3777916"/>
                  <a:gd name="connsiteY73" fmla="*/ 3217304 h 3867010"/>
                  <a:gd name="connsiteX74" fmla="*/ 3212431 w 3777916"/>
                  <a:gd name="connsiteY74" fmla="*/ 3145115 h 3867010"/>
                  <a:gd name="connsiteX75" fmla="*/ 3248526 w 3777916"/>
                  <a:gd name="connsiteY75" fmla="*/ 3060894 h 3867010"/>
                  <a:gd name="connsiteX76" fmla="*/ 3272589 w 3777916"/>
                  <a:gd name="connsiteY76" fmla="*/ 2952610 h 3867010"/>
                  <a:gd name="connsiteX77" fmla="*/ 3320716 w 3777916"/>
                  <a:gd name="connsiteY77" fmla="*/ 2820262 h 3867010"/>
                  <a:gd name="connsiteX78" fmla="*/ 3356810 w 3777916"/>
                  <a:gd name="connsiteY78" fmla="*/ 2687915 h 3867010"/>
                  <a:gd name="connsiteX79" fmla="*/ 3380873 w 3777916"/>
                  <a:gd name="connsiteY79" fmla="*/ 2639789 h 3867010"/>
                  <a:gd name="connsiteX80" fmla="*/ 3404937 w 3777916"/>
                  <a:gd name="connsiteY80" fmla="*/ 2615725 h 3867010"/>
                  <a:gd name="connsiteX81" fmla="*/ 3513221 w 3777916"/>
                  <a:gd name="connsiteY81" fmla="*/ 2459315 h 3867010"/>
                  <a:gd name="connsiteX82" fmla="*/ 3621505 w 3777916"/>
                  <a:gd name="connsiteY82" fmla="*/ 2302904 h 3867010"/>
                  <a:gd name="connsiteX83" fmla="*/ 3657600 w 3777916"/>
                  <a:gd name="connsiteY83" fmla="*/ 2278841 h 3867010"/>
                  <a:gd name="connsiteX84" fmla="*/ 3681663 w 3777916"/>
                  <a:gd name="connsiteY84" fmla="*/ 2206652 h 3867010"/>
                  <a:gd name="connsiteX85" fmla="*/ 3705726 w 3777916"/>
                  <a:gd name="connsiteY85" fmla="*/ 2158525 h 3867010"/>
                  <a:gd name="connsiteX86" fmla="*/ 3717758 w 3777916"/>
                  <a:gd name="connsiteY86" fmla="*/ 2086336 h 3867010"/>
                  <a:gd name="connsiteX87" fmla="*/ 3729789 w 3777916"/>
                  <a:gd name="connsiteY87" fmla="*/ 2026178 h 3867010"/>
                  <a:gd name="connsiteX88" fmla="*/ 3741821 w 3777916"/>
                  <a:gd name="connsiteY88" fmla="*/ 1809610 h 3867010"/>
                  <a:gd name="connsiteX89" fmla="*/ 3777916 w 3777916"/>
                  <a:gd name="connsiteY89" fmla="*/ 1448662 h 3867010"/>
                  <a:gd name="connsiteX90" fmla="*/ 3753852 w 3777916"/>
                  <a:gd name="connsiteY90" fmla="*/ 1268189 h 3867010"/>
                  <a:gd name="connsiteX91" fmla="*/ 3705726 w 3777916"/>
                  <a:gd name="connsiteY91" fmla="*/ 1171936 h 3867010"/>
                  <a:gd name="connsiteX92" fmla="*/ 3645568 w 3777916"/>
                  <a:gd name="connsiteY92" fmla="*/ 1099747 h 3867010"/>
                  <a:gd name="connsiteX93" fmla="*/ 3609473 w 3777916"/>
                  <a:gd name="connsiteY93" fmla="*/ 1027557 h 3867010"/>
                  <a:gd name="connsiteX94" fmla="*/ 3549316 w 3777916"/>
                  <a:gd name="connsiteY94" fmla="*/ 955368 h 3867010"/>
                  <a:gd name="connsiteX95" fmla="*/ 3489158 w 3777916"/>
                  <a:gd name="connsiteY95" fmla="*/ 859115 h 3867010"/>
                  <a:gd name="connsiteX96" fmla="*/ 3465095 w 3777916"/>
                  <a:gd name="connsiteY96" fmla="*/ 823020 h 3867010"/>
                  <a:gd name="connsiteX97" fmla="*/ 3416968 w 3777916"/>
                  <a:gd name="connsiteY97" fmla="*/ 786925 h 3867010"/>
                  <a:gd name="connsiteX98" fmla="*/ 3260558 w 3777916"/>
                  <a:gd name="connsiteY98" fmla="*/ 666610 h 3867010"/>
                  <a:gd name="connsiteX99" fmla="*/ 3164305 w 3777916"/>
                  <a:gd name="connsiteY99" fmla="*/ 594420 h 3867010"/>
                  <a:gd name="connsiteX100" fmla="*/ 3019926 w 3777916"/>
                  <a:gd name="connsiteY100" fmla="*/ 534262 h 3867010"/>
                  <a:gd name="connsiteX101" fmla="*/ 2923673 w 3777916"/>
                  <a:gd name="connsiteY101" fmla="*/ 498168 h 3867010"/>
                  <a:gd name="connsiteX102" fmla="*/ 2851484 w 3777916"/>
                  <a:gd name="connsiteY102" fmla="*/ 474104 h 3867010"/>
                  <a:gd name="connsiteX103" fmla="*/ 2815389 w 3777916"/>
                  <a:gd name="connsiteY103" fmla="*/ 450041 h 3867010"/>
                  <a:gd name="connsiteX104" fmla="*/ 2755231 w 3777916"/>
                  <a:gd name="connsiteY104" fmla="*/ 438010 h 3867010"/>
                  <a:gd name="connsiteX105" fmla="*/ 2719137 w 3777916"/>
                  <a:gd name="connsiteY105" fmla="*/ 425978 h 3867010"/>
                  <a:gd name="connsiteX106" fmla="*/ 2695073 w 3777916"/>
                  <a:gd name="connsiteY106" fmla="*/ 401915 h 3867010"/>
                  <a:gd name="connsiteX107" fmla="*/ 2586789 w 3777916"/>
                  <a:gd name="connsiteY107" fmla="*/ 341757 h 3867010"/>
                  <a:gd name="connsiteX108" fmla="*/ 2514600 w 3777916"/>
                  <a:gd name="connsiteY108" fmla="*/ 269568 h 3867010"/>
                  <a:gd name="connsiteX109" fmla="*/ 2442410 w 3777916"/>
                  <a:gd name="connsiteY109" fmla="*/ 221441 h 3867010"/>
                  <a:gd name="connsiteX110" fmla="*/ 2406316 w 3777916"/>
                  <a:gd name="connsiteY110" fmla="*/ 185347 h 3867010"/>
                  <a:gd name="connsiteX111" fmla="*/ 2370221 w 3777916"/>
                  <a:gd name="connsiteY111" fmla="*/ 173315 h 3867010"/>
                  <a:gd name="connsiteX112" fmla="*/ 2334126 w 3777916"/>
                  <a:gd name="connsiteY112" fmla="*/ 149252 h 3867010"/>
                  <a:gd name="connsiteX113" fmla="*/ 2298031 w 3777916"/>
                  <a:gd name="connsiteY113" fmla="*/ 137220 h 3867010"/>
                  <a:gd name="connsiteX114" fmla="*/ 2261937 w 3777916"/>
                  <a:gd name="connsiteY114" fmla="*/ 113157 h 3867010"/>
                  <a:gd name="connsiteX115" fmla="*/ 2189747 w 3777916"/>
                  <a:gd name="connsiteY115" fmla="*/ 89094 h 3867010"/>
                  <a:gd name="connsiteX116" fmla="*/ 2105526 w 3777916"/>
                  <a:gd name="connsiteY116" fmla="*/ 52999 h 3867010"/>
                  <a:gd name="connsiteX117" fmla="*/ 1985210 w 3777916"/>
                  <a:gd name="connsiteY117" fmla="*/ 16904 h 3867010"/>
                  <a:gd name="connsiteX118" fmla="*/ 1720516 w 3777916"/>
                  <a:gd name="connsiteY118" fmla="*/ 4873 h 3867010"/>
                  <a:gd name="connsiteX119" fmla="*/ 1528010 w 3777916"/>
                  <a:gd name="connsiteY119" fmla="*/ 52999 h 3867010"/>
                  <a:gd name="connsiteX120" fmla="*/ 1503947 w 3777916"/>
                  <a:gd name="connsiteY120" fmla="*/ 101125 h 38670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</a:cxnLst>
                <a:rect l="l" t="t" r="r" b="b"/>
                <a:pathLst>
                  <a:path w="3777916" h="3867010">
                    <a:moveTo>
                      <a:pt x="1540042" y="40968"/>
                    </a:moveTo>
                    <a:cubicBezTo>
                      <a:pt x="1144936" y="226899"/>
                      <a:pt x="1498740" y="74787"/>
                      <a:pt x="1203158" y="173315"/>
                    </a:cubicBezTo>
                    <a:cubicBezTo>
                      <a:pt x="1150164" y="190980"/>
                      <a:pt x="1099741" y="215808"/>
                      <a:pt x="1046747" y="233473"/>
                    </a:cubicBezTo>
                    <a:lnTo>
                      <a:pt x="974558" y="257536"/>
                    </a:lnTo>
                    <a:cubicBezTo>
                      <a:pt x="962526" y="261547"/>
                      <a:pt x="950899" y="267081"/>
                      <a:pt x="938463" y="269568"/>
                    </a:cubicBezTo>
                    <a:cubicBezTo>
                      <a:pt x="918410" y="273578"/>
                      <a:pt x="898144" y="276639"/>
                      <a:pt x="878305" y="281599"/>
                    </a:cubicBezTo>
                    <a:cubicBezTo>
                      <a:pt x="866001" y="284675"/>
                      <a:pt x="854405" y="290147"/>
                      <a:pt x="842210" y="293631"/>
                    </a:cubicBezTo>
                    <a:cubicBezTo>
                      <a:pt x="826311" y="298174"/>
                      <a:pt x="809922" y="300911"/>
                      <a:pt x="794084" y="305662"/>
                    </a:cubicBezTo>
                    <a:cubicBezTo>
                      <a:pt x="794061" y="305669"/>
                      <a:pt x="703859" y="335737"/>
                      <a:pt x="685800" y="341757"/>
                    </a:cubicBezTo>
                    <a:lnTo>
                      <a:pt x="613610" y="365820"/>
                    </a:lnTo>
                    <a:lnTo>
                      <a:pt x="577516" y="377852"/>
                    </a:lnTo>
                    <a:cubicBezTo>
                      <a:pt x="558112" y="397255"/>
                      <a:pt x="543917" y="414596"/>
                      <a:pt x="517358" y="425978"/>
                    </a:cubicBezTo>
                    <a:cubicBezTo>
                      <a:pt x="502159" y="432492"/>
                      <a:pt x="485131" y="433467"/>
                      <a:pt x="469231" y="438010"/>
                    </a:cubicBezTo>
                    <a:cubicBezTo>
                      <a:pt x="457037" y="441494"/>
                      <a:pt x="445168" y="446031"/>
                      <a:pt x="433137" y="450041"/>
                    </a:cubicBezTo>
                    <a:cubicBezTo>
                      <a:pt x="350395" y="505203"/>
                      <a:pt x="388384" y="489023"/>
                      <a:pt x="324852" y="510199"/>
                    </a:cubicBezTo>
                    <a:cubicBezTo>
                      <a:pt x="308810" y="534262"/>
                      <a:pt x="289660" y="556522"/>
                      <a:pt x="276726" y="582389"/>
                    </a:cubicBezTo>
                    <a:cubicBezTo>
                      <a:pt x="268705" y="598431"/>
                      <a:pt x="263088" y="615920"/>
                      <a:pt x="252663" y="630515"/>
                    </a:cubicBezTo>
                    <a:cubicBezTo>
                      <a:pt x="242773" y="644361"/>
                      <a:pt x="228600" y="654578"/>
                      <a:pt x="216568" y="666610"/>
                    </a:cubicBezTo>
                    <a:cubicBezTo>
                      <a:pt x="199379" y="709584"/>
                      <a:pt x="190924" y="735551"/>
                      <a:pt x="168442" y="774894"/>
                    </a:cubicBezTo>
                    <a:cubicBezTo>
                      <a:pt x="161268" y="787449"/>
                      <a:pt x="150846" y="798055"/>
                      <a:pt x="144379" y="810989"/>
                    </a:cubicBezTo>
                    <a:cubicBezTo>
                      <a:pt x="109555" y="880636"/>
                      <a:pt x="164675" y="814755"/>
                      <a:pt x="96252" y="883178"/>
                    </a:cubicBezTo>
                    <a:cubicBezTo>
                      <a:pt x="48494" y="1026461"/>
                      <a:pt x="96252" y="869096"/>
                      <a:pt x="96252" y="1244125"/>
                    </a:cubicBezTo>
                    <a:cubicBezTo>
                      <a:pt x="96252" y="1312422"/>
                      <a:pt x="98729" y="1381924"/>
                      <a:pt x="84221" y="1448662"/>
                    </a:cubicBezTo>
                    <a:cubicBezTo>
                      <a:pt x="78078" y="1476922"/>
                      <a:pt x="36095" y="1520852"/>
                      <a:pt x="36095" y="1520852"/>
                    </a:cubicBezTo>
                    <a:cubicBezTo>
                      <a:pt x="32084" y="1540905"/>
                      <a:pt x="27252" y="1560810"/>
                      <a:pt x="24063" y="1581010"/>
                    </a:cubicBezTo>
                    <a:cubicBezTo>
                      <a:pt x="15217" y="1637033"/>
                      <a:pt x="0" y="1749452"/>
                      <a:pt x="0" y="1749452"/>
                    </a:cubicBezTo>
                    <a:cubicBezTo>
                      <a:pt x="6234" y="1874130"/>
                      <a:pt x="-1983" y="1946058"/>
                      <a:pt x="24063" y="2050241"/>
                    </a:cubicBezTo>
                    <a:cubicBezTo>
                      <a:pt x="27139" y="2062545"/>
                      <a:pt x="29936" y="2075249"/>
                      <a:pt x="36095" y="2086336"/>
                    </a:cubicBezTo>
                    <a:cubicBezTo>
                      <a:pt x="50140" y="2111617"/>
                      <a:pt x="84221" y="2158525"/>
                      <a:pt x="84221" y="2158525"/>
                    </a:cubicBezTo>
                    <a:cubicBezTo>
                      <a:pt x="136037" y="2365792"/>
                      <a:pt x="79338" y="2184855"/>
                      <a:pt x="132347" y="2290873"/>
                    </a:cubicBezTo>
                    <a:cubicBezTo>
                      <a:pt x="138019" y="2302217"/>
                      <a:pt x="137007" y="2316648"/>
                      <a:pt x="144379" y="2326968"/>
                    </a:cubicBezTo>
                    <a:cubicBezTo>
                      <a:pt x="166474" y="2357902"/>
                      <a:pt x="224808" y="2400936"/>
                      <a:pt x="252663" y="2423220"/>
                    </a:cubicBezTo>
                    <a:cubicBezTo>
                      <a:pt x="273808" y="2486652"/>
                      <a:pt x="250721" y="2435327"/>
                      <a:pt x="300789" y="2495410"/>
                    </a:cubicBezTo>
                    <a:cubicBezTo>
                      <a:pt x="376671" y="2586469"/>
                      <a:pt x="278912" y="2485564"/>
                      <a:pt x="348916" y="2555568"/>
                    </a:cubicBezTo>
                    <a:cubicBezTo>
                      <a:pt x="386526" y="2706016"/>
                      <a:pt x="338458" y="2518965"/>
                      <a:pt x="372979" y="2639789"/>
                    </a:cubicBezTo>
                    <a:cubicBezTo>
                      <a:pt x="376329" y="2651514"/>
                      <a:pt x="388798" y="2709583"/>
                      <a:pt x="397042" y="2724010"/>
                    </a:cubicBezTo>
                    <a:cubicBezTo>
                      <a:pt x="406991" y="2741420"/>
                      <a:pt x="421482" y="2755819"/>
                      <a:pt x="433137" y="2772136"/>
                    </a:cubicBezTo>
                    <a:cubicBezTo>
                      <a:pt x="441542" y="2783903"/>
                      <a:pt x="447678" y="2797349"/>
                      <a:pt x="457200" y="2808231"/>
                    </a:cubicBezTo>
                    <a:cubicBezTo>
                      <a:pt x="506467" y="2864536"/>
                      <a:pt x="504529" y="2859836"/>
                      <a:pt x="553452" y="2892452"/>
                    </a:cubicBezTo>
                    <a:cubicBezTo>
                      <a:pt x="557463" y="2904484"/>
                      <a:pt x="562408" y="2916243"/>
                      <a:pt x="565484" y="2928547"/>
                    </a:cubicBezTo>
                    <a:cubicBezTo>
                      <a:pt x="570444" y="2948386"/>
                      <a:pt x="569211" y="2970017"/>
                      <a:pt x="577516" y="2988704"/>
                    </a:cubicBezTo>
                    <a:cubicBezTo>
                      <a:pt x="585660" y="3007028"/>
                      <a:pt x="601579" y="3020789"/>
                      <a:pt x="613610" y="3036831"/>
                    </a:cubicBezTo>
                    <a:cubicBezTo>
                      <a:pt x="617621" y="3052873"/>
                      <a:pt x="618799" y="3069903"/>
                      <a:pt x="625642" y="3084957"/>
                    </a:cubicBezTo>
                    <a:cubicBezTo>
                      <a:pt x="677808" y="3199721"/>
                      <a:pt x="657234" y="3134230"/>
                      <a:pt x="697831" y="3205273"/>
                    </a:cubicBezTo>
                    <a:cubicBezTo>
                      <a:pt x="706730" y="3220845"/>
                      <a:pt x="710691" y="3239394"/>
                      <a:pt x="721895" y="3253399"/>
                    </a:cubicBezTo>
                    <a:cubicBezTo>
                      <a:pt x="813852" y="3368345"/>
                      <a:pt x="766296" y="3285769"/>
                      <a:pt x="854242" y="3373715"/>
                    </a:cubicBezTo>
                    <a:cubicBezTo>
                      <a:pt x="907012" y="3426485"/>
                      <a:pt x="845407" y="3396623"/>
                      <a:pt x="914400" y="3445904"/>
                    </a:cubicBezTo>
                    <a:cubicBezTo>
                      <a:pt x="940423" y="3464492"/>
                      <a:pt x="969161" y="3472180"/>
                      <a:pt x="998621" y="3481999"/>
                    </a:cubicBezTo>
                    <a:cubicBezTo>
                      <a:pt x="1056399" y="3539777"/>
                      <a:pt x="1011576" y="3508941"/>
                      <a:pt x="1106905" y="3530125"/>
                    </a:cubicBezTo>
                    <a:cubicBezTo>
                      <a:pt x="1232389" y="3558010"/>
                      <a:pt x="1029306" y="3522087"/>
                      <a:pt x="1191126" y="3566220"/>
                    </a:cubicBezTo>
                    <a:cubicBezTo>
                      <a:pt x="1218485" y="3573682"/>
                      <a:pt x="1247374" y="3573590"/>
                      <a:pt x="1275347" y="3578252"/>
                    </a:cubicBezTo>
                    <a:cubicBezTo>
                      <a:pt x="1295519" y="3581614"/>
                      <a:pt x="1315452" y="3586273"/>
                      <a:pt x="1335505" y="3590283"/>
                    </a:cubicBezTo>
                    <a:cubicBezTo>
                      <a:pt x="1391936" y="3618500"/>
                      <a:pt x="1440020" y="3644208"/>
                      <a:pt x="1503947" y="3662473"/>
                    </a:cubicBezTo>
                    <a:cubicBezTo>
                      <a:pt x="1532021" y="3670494"/>
                      <a:pt x="1560729" y="3676558"/>
                      <a:pt x="1588168" y="3686536"/>
                    </a:cubicBezTo>
                    <a:cubicBezTo>
                      <a:pt x="1605024" y="3692665"/>
                      <a:pt x="1620722" y="3701700"/>
                      <a:pt x="1636295" y="3710599"/>
                    </a:cubicBezTo>
                    <a:cubicBezTo>
                      <a:pt x="1648850" y="3717773"/>
                      <a:pt x="1658671" y="3730089"/>
                      <a:pt x="1672389" y="3734662"/>
                    </a:cubicBezTo>
                    <a:cubicBezTo>
                      <a:pt x="1695532" y="3742377"/>
                      <a:pt x="1720765" y="3741402"/>
                      <a:pt x="1744579" y="3746694"/>
                    </a:cubicBezTo>
                    <a:cubicBezTo>
                      <a:pt x="1756959" y="3749445"/>
                      <a:pt x="1768479" y="3755241"/>
                      <a:pt x="1780673" y="3758725"/>
                    </a:cubicBezTo>
                    <a:cubicBezTo>
                      <a:pt x="1796573" y="3763268"/>
                      <a:pt x="1812758" y="3766746"/>
                      <a:pt x="1828800" y="3770757"/>
                    </a:cubicBezTo>
                    <a:cubicBezTo>
                      <a:pt x="1980402" y="3861719"/>
                      <a:pt x="1801396" y="3763487"/>
                      <a:pt x="1949116" y="3818883"/>
                    </a:cubicBezTo>
                    <a:cubicBezTo>
                      <a:pt x="1962655" y="3823960"/>
                      <a:pt x="1971492" y="3838374"/>
                      <a:pt x="1985210" y="3842947"/>
                    </a:cubicBezTo>
                    <a:cubicBezTo>
                      <a:pt x="2006020" y="3849884"/>
                      <a:pt x="2143566" y="3865749"/>
                      <a:pt x="2153652" y="3867010"/>
                    </a:cubicBezTo>
                    <a:cubicBezTo>
                      <a:pt x="2257926" y="3858989"/>
                      <a:pt x="2362809" y="3856769"/>
                      <a:pt x="2466473" y="3842947"/>
                    </a:cubicBezTo>
                    <a:cubicBezTo>
                      <a:pt x="2495847" y="3839030"/>
                      <a:pt x="2541269" y="3797094"/>
                      <a:pt x="2562726" y="3782789"/>
                    </a:cubicBezTo>
                    <a:cubicBezTo>
                      <a:pt x="2719856" y="3678036"/>
                      <a:pt x="2516947" y="3820215"/>
                      <a:pt x="2695073" y="3710599"/>
                    </a:cubicBezTo>
                    <a:cubicBezTo>
                      <a:pt x="2843610" y="3619192"/>
                      <a:pt x="2718003" y="3674958"/>
                      <a:pt x="2839452" y="3626378"/>
                    </a:cubicBezTo>
                    <a:cubicBezTo>
                      <a:pt x="2962793" y="3503037"/>
                      <a:pt x="2825686" y="3619510"/>
                      <a:pt x="2995863" y="3542157"/>
                    </a:cubicBezTo>
                    <a:cubicBezTo>
                      <a:pt x="3011353" y="3535116"/>
                      <a:pt x="3018527" y="3516508"/>
                      <a:pt x="3031958" y="3506062"/>
                    </a:cubicBezTo>
                    <a:cubicBezTo>
                      <a:pt x="3054786" y="3488307"/>
                      <a:pt x="3104147" y="3457936"/>
                      <a:pt x="3104147" y="3457936"/>
                    </a:cubicBezTo>
                    <a:cubicBezTo>
                      <a:pt x="3112168" y="3441894"/>
                      <a:pt x="3119312" y="3425382"/>
                      <a:pt x="3128210" y="3409810"/>
                    </a:cubicBezTo>
                    <a:cubicBezTo>
                      <a:pt x="3135384" y="3397255"/>
                      <a:pt x="3146400" y="3386929"/>
                      <a:pt x="3152273" y="3373715"/>
                    </a:cubicBezTo>
                    <a:cubicBezTo>
                      <a:pt x="3162575" y="3350536"/>
                      <a:pt x="3168316" y="3325588"/>
                      <a:pt x="3176337" y="3301525"/>
                    </a:cubicBezTo>
                    <a:cubicBezTo>
                      <a:pt x="3180347" y="3289494"/>
                      <a:pt x="3185292" y="3277734"/>
                      <a:pt x="3188368" y="3265431"/>
                    </a:cubicBezTo>
                    <a:cubicBezTo>
                      <a:pt x="3192379" y="3249389"/>
                      <a:pt x="3197157" y="3233519"/>
                      <a:pt x="3200400" y="3217304"/>
                    </a:cubicBezTo>
                    <a:cubicBezTo>
                      <a:pt x="3205184" y="3193383"/>
                      <a:pt x="3207139" y="3168929"/>
                      <a:pt x="3212431" y="3145115"/>
                    </a:cubicBezTo>
                    <a:cubicBezTo>
                      <a:pt x="3219512" y="3113251"/>
                      <a:pt x="3233814" y="3090318"/>
                      <a:pt x="3248526" y="3060894"/>
                    </a:cubicBezTo>
                    <a:cubicBezTo>
                      <a:pt x="3258844" y="2998988"/>
                      <a:pt x="3254819" y="2999998"/>
                      <a:pt x="3272589" y="2952610"/>
                    </a:cubicBezTo>
                    <a:cubicBezTo>
                      <a:pt x="3285915" y="2917073"/>
                      <a:pt x="3313496" y="2856365"/>
                      <a:pt x="3320716" y="2820262"/>
                    </a:cubicBezTo>
                    <a:cubicBezTo>
                      <a:pt x="3329517" y="2776254"/>
                      <a:pt x="3336456" y="2728623"/>
                      <a:pt x="3356810" y="2687915"/>
                    </a:cubicBezTo>
                    <a:cubicBezTo>
                      <a:pt x="3364831" y="2671873"/>
                      <a:pt x="3370924" y="2654712"/>
                      <a:pt x="3380873" y="2639789"/>
                    </a:cubicBezTo>
                    <a:cubicBezTo>
                      <a:pt x="3387165" y="2630350"/>
                      <a:pt x="3399221" y="2625524"/>
                      <a:pt x="3404937" y="2615725"/>
                    </a:cubicBezTo>
                    <a:cubicBezTo>
                      <a:pt x="3494545" y="2462112"/>
                      <a:pt x="3420064" y="2529184"/>
                      <a:pt x="3513221" y="2459315"/>
                    </a:cubicBezTo>
                    <a:cubicBezTo>
                      <a:pt x="3542934" y="2411775"/>
                      <a:pt x="3579645" y="2344764"/>
                      <a:pt x="3621505" y="2302904"/>
                    </a:cubicBezTo>
                    <a:cubicBezTo>
                      <a:pt x="3631730" y="2292679"/>
                      <a:pt x="3645568" y="2286862"/>
                      <a:pt x="3657600" y="2278841"/>
                    </a:cubicBezTo>
                    <a:cubicBezTo>
                      <a:pt x="3665621" y="2254778"/>
                      <a:pt x="3672243" y="2230202"/>
                      <a:pt x="3681663" y="2206652"/>
                    </a:cubicBezTo>
                    <a:cubicBezTo>
                      <a:pt x="3688324" y="2189999"/>
                      <a:pt x="3700572" y="2175704"/>
                      <a:pt x="3705726" y="2158525"/>
                    </a:cubicBezTo>
                    <a:cubicBezTo>
                      <a:pt x="3712736" y="2135159"/>
                      <a:pt x="3713394" y="2110337"/>
                      <a:pt x="3717758" y="2086336"/>
                    </a:cubicBezTo>
                    <a:cubicBezTo>
                      <a:pt x="3721416" y="2066216"/>
                      <a:pt x="3725779" y="2046231"/>
                      <a:pt x="3729789" y="2026178"/>
                    </a:cubicBezTo>
                    <a:cubicBezTo>
                      <a:pt x="3733800" y="1953989"/>
                      <a:pt x="3736276" y="1881698"/>
                      <a:pt x="3741821" y="1809610"/>
                    </a:cubicBezTo>
                    <a:cubicBezTo>
                      <a:pt x="3752138" y="1675495"/>
                      <a:pt x="3763920" y="1574623"/>
                      <a:pt x="3777916" y="1448662"/>
                    </a:cubicBezTo>
                    <a:cubicBezTo>
                      <a:pt x="3769895" y="1388504"/>
                      <a:pt x="3765754" y="1327700"/>
                      <a:pt x="3753852" y="1268189"/>
                    </a:cubicBezTo>
                    <a:cubicBezTo>
                      <a:pt x="3747335" y="1235606"/>
                      <a:pt x="3726425" y="1198550"/>
                      <a:pt x="3705726" y="1171936"/>
                    </a:cubicBezTo>
                    <a:cubicBezTo>
                      <a:pt x="3686495" y="1147211"/>
                      <a:pt x="3664799" y="1124472"/>
                      <a:pt x="3645568" y="1099747"/>
                    </a:cubicBezTo>
                    <a:cubicBezTo>
                      <a:pt x="3597297" y="1037685"/>
                      <a:pt x="3641139" y="1090890"/>
                      <a:pt x="3609473" y="1027557"/>
                    </a:cubicBezTo>
                    <a:cubicBezTo>
                      <a:pt x="3592722" y="994055"/>
                      <a:pt x="3575926" y="981978"/>
                      <a:pt x="3549316" y="955368"/>
                    </a:cubicBezTo>
                    <a:cubicBezTo>
                      <a:pt x="3527779" y="890759"/>
                      <a:pt x="3548009" y="937584"/>
                      <a:pt x="3489158" y="859115"/>
                    </a:cubicBezTo>
                    <a:cubicBezTo>
                      <a:pt x="3480482" y="847547"/>
                      <a:pt x="3475320" y="833245"/>
                      <a:pt x="3465095" y="823020"/>
                    </a:cubicBezTo>
                    <a:cubicBezTo>
                      <a:pt x="3450915" y="808840"/>
                      <a:pt x="3431806" y="800414"/>
                      <a:pt x="3416968" y="786925"/>
                    </a:cubicBezTo>
                    <a:cubicBezTo>
                      <a:pt x="3193180" y="583482"/>
                      <a:pt x="3449941" y="788356"/>
                      <a:pt x="3260558" y="666610"/>
                    </a:cubicBezTo>
                    <a:cubicBezTo>
                      <a:pt x="3226822" y="644923"/>
                      <a:pt x="3202352" y="607102"/>
                      <a:pt x="3164305" y="594420"/>
                    </a:cubicBezTo>
                    <a:cubicBezTo>
                      <a:pt x="2999498" y="539484"/>
                      <a:pt x="3185969" y="605423"/>
                      <a:pt x="3019926" y="534262"/>
                    </a:cubicBezTo>
                    <a:cubicBezTo>
                      <a:pt x="2988431" y="520764"/>
                      <a:pt x="2955943" y="509693"/>
                      <a:pt x="2923673" y="498168"/>
                    </a:cubicBezTo>
                    <a:cubicBezTo>
                      <a:pt x="2899786" y="489637"/>
                      <a:pt x="2874663" y="484406"/>
                      <a:pt x="2851484" y="474104"/>
                    </a:cubicBezTo>
                    <a:cubicBezTo>
                      <a:pt x="2838270" y="468231"/>
                      <a:pt x="2828929" y="455118"/>
                      <a:pt x="2815389" y="450041"/>
                    </a:cubicBezTo>
                    <a:cubicBezTo>
                      <a:pt x="2796241" y="442861"/>
                      <a:pt x="2775070" y="442970"/>
                      <a:pt x="2755231" y="438010"/>
                    </a:cubicBezTo>
                    <a:cubicBezTo>
                      <a:pt x="2742927" y="434934"/>
                      <a:pt x="2731168" y="429989"/>
                      <a:pt x="2719137" y="425978"/>
                    </a:cubicBezTo>
                    <a:cubicBezTo>
                      <a:pt x="2711116" y="417957"/>
                      <a:pt x="2704800" y="407751"/>
                      <a:pt x="2695073" y="401915"/>
                    </a:cubicBezTo>
                    <a:cubicBezTo>
                      <a:pt x="2619429" y="356529"/>
                      <a:pt x="2697155" y="452123"/>
                      <a:pt x="2586789" y="341757"/>
                    </a:cubicBezTo>
                    <a:cubicBezTo>
                      <a:pt x="2562726" y="317694"/>
                      <a:pt x="2542915" y="288445"/>
                      <a:pt x="2514600" y="269568"/>
                    </a:cubicBezTo>
                    <a:cubicBezTo>
                      <a:pt x="2490537" y="253526"/>
                      <a:pt x="2462860" y="241891"/>
                      <a:pt x="2442410" y="221441"/>
                    </a:cubicBezTo>
                    <a:cubicBezTo>
                      <a:pt x="2430379" y="209410"/>
                      <a:pt x="2420473" y="194785"/>
                      <a:pt x="2406316" y="185347"/>
                    </a:cubicBezTo>
                    <a:cubicBezTo>
                      <a:pt x="2395764" y="178312"/>
                      <a:pt x="2381565" y="178987"/>
                      <a:pt x="2370221" y="173315"/>
                    </a:cubicBezTo>
                    <a:cubicBezTo>
                      <a:pt x="2357287" y="166848"/>
                      <a:pt x="2347060" y="155719"/>
                      <a:pt x="2334126" y="149252"/>
                    </a:cubicBezTo>
                    <a:cubicBezTo>
                      <a:pt x="2322782" y="143580"/>
                      <a:pt x="2309375" y="142892"/>
                      <a:pt x="2298031" y="137220"/>
                    </a:cubicBezTo>
                    <a:cubicBezTo>
                      <a:pt x="2285098" y="130753"/>
                      <a:pt x="2275151" y="119030"/>
                      <a:pt x="2261937" y="113157"/>
                    </a:cubicBezTo>
                    <a:cubicBezTo>
                      <a:pt x="2238758" y="102855"/>
                      <a:pt x="2189747" y="89094"/>
                      <a:pt x="2189747" y="89094"/>
                    </a:cubicBezTo>
                    <a:cubicBezTo>
                      <a:pt x="2132482" y="50918"/>
                      <a:pt x="2176155" y="74188"/>
                      <a:pt x="2105526" y="52999"/>
                    </a:cubicBezTo>
                    <a:cubicBezTo>
                      <a:pt x="2091082" y="48666"/>
                      <a:pt x="2010071" y="18816"/>
                      <a:pt x="1985210" y="16904"/>
                    </a:cubicBezTo>
                    <a:cubicBezTo>
                      <a:pt x="1897148" y="10130"/>
                      <a:pt x="1808747" y="8883"/>
                      <a:pt x="1720516" y="4873"/>
                    </a:cubicBezTo>
                    <a:cubicBezTo>
                      <a:pt x="1450926" y="22845"/>
                      <a:pt x="1575192" y="-41366"/>
                      <a:pt x="1528010" y="52999"/>
                    </a:cubicBezTo>
                    <a:cubicBezTo>
                      <a:pt x="1501722" y="105574"/>
                      <a:pt x="1503947" y="70989"/>
                      <a:pt x="1503947" y="101125"/>
                    </a:cubicBezTo>
                  </a:path>
                </a:pathLst>
              </a:custGeom>
              <a:solidFill>
                <a:schemeClr val="tx2">
                  <a:lumMod val="65000"/>
                </a:schemeClr>
              </a:solidFill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2831432" y="2362200"/>
                <a:ext cx="11430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Test Values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3124200" y="3276600"/>
                <a:ext cx="16764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Expected results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3276600" y="1447800"/>
                <a:ext cx="13716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Before values</a:t>
                </a: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3974432" y="2362200"/>
                <a:ext cx="1371600" cy="914400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After values</a:t>
                </a:r>
              </a:p>
            </p:txBody>
          </p:sp>
        </p:grpSp>
        <p:sp>
          <p:nvSpPr>
            <p:cNvPr id="13" name="Up-Down Arrow 12"/>
            <p:cNvSpPr/>
            <p:nvPr/>
          </p:nvSpPr>
          <p:spPr bwMode="auto">
            <a:xfrm>
              <a:off x="3326732" y="2057400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Up-Down Arrow 14"/>
            <p:cNvSpPr/>
            <p:nvPr/>
          </p:nvSpPr>
          <p:spPr bwMode="auto">
            <a:xfrm>
              <a:off x="3810000" y="3067622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Up-Down Arrow 15"/>
            <p:cNvSpPr/>
            <p:nvPr/>
          </p:nvSpPr>
          <p:spPr bwMode="auto">
            <a:xfrm>
              <a:off x="4058653" y="2991422"/>
              <a:ext cx="152400" cy="457200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Left-Right Arrow 17"/>
            <p:cNvSpPr/>
            <p:nvPr/>
          </p:nvSpPr>
          <p:spPr bwMode="auto">
            <a:xfrm>
              <a:off x="3810000" y="2438400"/>
              <a:ext cx="381000" cy="152400"/>
            </a:xfrm>
            <a:prstGeom prst="leftRight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" name="Rounded Rectangle 19"/>
          <p:cNvSpPr/>
          <p:nvPr/>
        </p:nvSpPr>
        <p:spPr bwMode="auto">
          <a:xfrm>
            <a:off x="4336883" y="2991853"/>
            <a:ext cx="3568366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Why do they exist?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3276600" y="1295400"/>
            <a:ext cx="5688932" cy="11430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But multicellular tests do not know …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4184483" y="3823369"/>
            <a:ext cx="3873166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 should they run?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3549817" y="4654885"/>
            <a:ext cx="5142499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do they need to evolve?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4292767" y="5486400"/>
            <a:ext cx="3656598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When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</a:t>
            </a: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should they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die?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89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Intelligent Tests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981200" y="1600200"/>
            <a:ext cx="5181600" cy="38862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Intelligent tests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need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self-awareness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and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self-determination!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47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Self-Aware Tests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2667000"/>
            <a:ext cx="7696200" cy="3416320"/>
          </a:xfrm>
          <a:prstGeom prst="rect">
            <a:avLst/>
          </a:prstGeom>
          <a:solidFill>
            <a:srgbClr val="CCECFF"/>
          </a:solidFill>
          <a:ln w="57150">
            <a:solidFill>
              <a:schemeClr val="tx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rgbClr val="CC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public class </a:t>
            </a:r>
            <a:r>
              <a:rPr lang="en-US" sz="2400" b="0" dirty="0" err="1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calcTest</a:t>
            </a:r>
            <a:endParaRPr lang="en-US" sz="2400" b="0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{</a:t>
            </a:r>
          </a:p>
          <a:p>
            <a:r>
              <a:rPr lang="en-US" sz="2400" b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n-US" sz="2400" b="0" dirty="0" smtClean="0">
                <a:solidFill>
                  <a:srgbClr val="008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// Test 14</a:t>
            </a:r>
          </a:p>
          <a:p>
            <a:r>
              <a:rPr lang="en-US" sz="2400" b="0" dirty="0">
                <a:solidFill>
                  <a:srgbClr val="008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8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// Test path 8: [1, 2, 4, 5, 4, 5, 6, 8]</a:t>
            </a:r>
          </a:p>
          <a:p>
            <a:r>
              <a:rPr lang="en-US" sz="2400" b="0" dirty="0">
                <a:solidFill>
                  <a:srgbClr val="008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8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// Edges covered: (1,2), (2,4), (4,5), (5,4), (5,6), (6,8)</a:t>
            </a:r>
          </a:p>
          <a:p>
            <a:r>
              <a:rPr lang="en-US" sz="2400" b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n-US" sz="2400" b="0" dirty="0" smtClean="0">
                <a:solidFill>
                  <a:srgbClr val="CC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@Test public void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testAdd1 ()</a:t>
            </a:r>
          </a:p>
          <a:p>
            <a:r>
              <a:rPr lang="en-US" sz="2400" b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{</a:t>
            </a:r>
          </a:p>
          <a:p>
            <a:r>
              <a:rPr lang="en-US" sz="2400" b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. . .</a:t>
            </a:r>
          </a:p>
          <a:p>
            <a:r>
              <a:rPr lang="en-US" sz="2400" b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}</a:t>
            </a:r>
            <a:endParaRPr lang="en-US" sz="2400" b="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28600" y="3276600"/>
            <a:ext cx="7315200" cy="1524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Straight Connector 8"/>
          <p:cNvCxnSpPr>
            <a:stCxn id="7" idx="0"/>
            <a:endCxn id="10" idx="2"/>
          </p:cNvCxnSpPr>
          <p:nvPr/>
        </p:nvCxnSpPr>
        <p:spPr bwMode="auto">
          <a:xfrm flipH="1" flipV="1">
            <a:off x="2400300" y="1905000"/>
            <a:ext cx="1485900" cy="1371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ounded Rectangle 9"/>
          <p:cNvSpPr/>
          <p:nvPr/>
        </p:nvSpPr>
        <p:spPr bwMode="auto">
          <a:xfrm>
            <a:off x="152400" y="990600"/>
            <a:ext cx="4495800" cy="9144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Documents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why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the test exists and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when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 to run.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495800" y="1066801"/>
            <a:ext cx="3276600" cy="5334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But for the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tester.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4343400" y="1866900"/>
            <a:ext cx="4648200" cy="4953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The </a:t>
            </a:r>
            <a:r>
              <a:rPr lang="en-US" sz="280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test</a:t>
            </a: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 needs to know this.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80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Door Even Lies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143000"/>
            <a:ext cx="3181350" cy="42418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 bwMode="auto">
          <a:xfrm>
            <a:off x="3886200" y="1205149"/>
            <a:ext cx="3657600" cy="1106251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dirty="0" smtClean="0">
                <a:latin typeface="Gill Sans MT" panose="020B0502020104020203" pitchFamily="34" charset="0"/>
                <a:cs typeface="Arial" charset="0"/>
              </a:rPr>
              <a:t>Which way do you pull to open?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362200"/>
            <a:ext cx="3200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58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Self-Deterministic Tests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4221" y="991612"/>
            <a:ext cx="7696200" cy="3046988"/>
          </a:xfrm>
          <a:prstGeom prst="rect">
            <a:avLst/>
          </a:prstGeom>
          <a:solidFill>
            <a:srgbClr val="CCECFF"/>
          </a:solidFill>
          <a:ln w="57150">
            <a:solidFill>
              <a:schemeClr val="tx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rgbClr val="CC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public class </a:t>
            </a:r>
            <a:r>
              <a:rPr lang="en-US" sz="2400" b="0" dirty="0" err="1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calcTest</a:t>
            </a:r>
            <a:endParaRPr lang="en-US" sz="2400" b="0" dirty="0" smtClean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{</a:t>
            </a:r>
          </a:p>
          <a:p>
            <a:r>
              <a:rPr lang="en-US" sz="2400" b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</a:t>
            </a:r>
            <a:r>
              <a:rPr lang="en-US" sz="2400" b="0" dirty="0" smtClean="0">
                <a:solidFill>
                  <a:srgbClr val="008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// Test 28</a:t>
            </a:r>
          </a:p>
          <a:p>
            <a:r>
              <a:rPr lang="en-US" sz="2400" b="0" dirty="0">
                <a:solidFill>
                  <a:srgbClr val="008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8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// Requirement: Divide by zero returns undefined</a:t>
            </a:r>
          </a:p>
          <a:p>
            <a:r>
              <a:rPr lang="en-US" sz="2400" b="0" dirty="0" smtClean="0">
                <a:solidFill>
                  <a:srgbClr val="CC009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@Test public void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testDivide3 ()</a:t>
            </a:r>
          </a:p>
          <a:p>
            <a:r>
              <a:rPr lang="en-US" sz="2400" b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{</a:t>
            </a:r>
          </a:p>
          <a:p>
            <a:r>
              <a:rPr lang="en-US" sz="2400" b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. . .</a:t>
            </a:r>
          </a:p>
          <a:p>
            <a:r>
              <a:rPr lang="en-US" sz="2400" b="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}</a:t>
            </a:r>
            <a:endParaRPr lang="en-US" sz="2400" b="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52400" y="1828800"/>
            <a:ext cx="7162800" cy="7620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Straight Connector 8"/>
          <p:cNvCxnSpPr>
            <a:stCxn id="8" idx="4"/>
            <a:endCxn id="10" idx="0"/>
          </p:cNvCxnSpPr>
          <p:nvPr/>
        </p:nvCxnSpPr>
        <p:spPr bwMode="auto">
          <a:xfrm flipH="1">
            <a:off x="2552700" y="2590800"/>
            <a:ext cx="1181100" cy="22087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ounded Rectangle 9"/>
          <p:cNvSpPr/>
          <p:nvPr/>
        </p:nvSpPr>
        <p:spPr bwMode="auto">
          <a:xfrm>
            <a:off x="304800" y="4799588"/>
            <a:ext cx="4495800" cy="9144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If the requirement changes, the test can be removed.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648200" y="4953000"/>
            <a:ext cx="4114800" cy="12954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How can the </a:t>
            </a:r>
            <a:r>
              <a:rPr lang="en-US" sz="280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test</a:t>
            </a: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 recognize the change and delete itself?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5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7950" cy="1676400"/>
          </a:xfrm>
        </p:spPr>
        <p:txBody>
          <a:bodyPr/>
          <a:lstStyle/>
          <a:p>
            <a:r>
              <a:rPr lang="en-US" dirty="0" smtClean="0"/>
              <a:t>What Do We Need for Multicellular Tests to Evolve Intelligence?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152400" y="2180122"/>
            <a:ext cx="3429000" cy="3611078"/>
          </a:xfrm>
          <a:custGeom>
            <a:avLst/>
            <a:gdLst>
              <a:gd name="connsiteX0" fmla="*/ 1540042 w 3777916"/>
              <a:gd name="connsiteY0" fmla="*/ 40968 h 3867010"/>
              <a:gd name="connsiteX1" fmla="*/ 1203158 w 3777916"/>
              <a:gd name="connsiteY1" fmla="*/ 173315 h 3867010"/>
              <a:gd name="connsiteX2" fmla="*/ 1046747 w 3777916"/>
              <a:gd name="connsiteY2" fmla="*/ 233473 h 3867010"/>
              <a:gd name="connsiteX3" fmla="*/ 974558 w 3777916"/>
              <a:gd name="connsiteY3" fmla="*/ 257536 h 3867010"/>
              <a:gd name="connsiteX4" fmla="*/ 938463 w 3777916"/>
              <a:gd name="connsiteY4" fmla="*/ 269568 h 3867010"/>
              <a:gd name="connsiteX5" fmla="*/ 878305 w 3777916"/>
              <a:gd name="connsiteY5" fmla="*/ 281599 h 3867010"/>
              <a:gd name="connsiteX6" fmla="*/ 842210 w 3777916"/>
              <a:gd name="connsiteY6" fmla="*/ 293631 h 3867010"/>
              <a:gd name="connsiteX7" fmla="*/ 794084 w 3777916"/>
              <a:gd name="connsiteY7" fmla="*/ 305662 h 3867010"/>
              <a:gd name="connsiteX8" fmla="*/ 685800 w 3777916"/>
              <a:gd name="connsiteY8" fmla="*/ 341757 h 3867010"/>
              <a:gd name="connsiteX9" fmla="*/ 613610 w 3777916"/>
              <a:gd name="connsiteY9" fmla="*/ 365820 h 3867010"/>
              <a:gd name="connsiteX10" fmla="*/ 577516 w 3777916"/>
              <a:gd name="connsiteY10" fmla="*/ 377852 h 3867010"/>
              <a:gd name="connsiteX11" fmla="*/ 517358 w 3777916"/>
              <a:gd name="connsiteY11" fmla="*/ 425978 h 3867010"/>
              <a:gd name="connsiteX12" fmla="*/ 469231 w 3777916"/>
              <a:gd name="connsiteY12" fmla="*/ 438010 h 3867010"/>
              <a:gd name="connsiteX13" fmla="*/ 433137 w 3777916"/>
              <a:gd name="connsiteY13" fmla="*/ 450041 h 3867010"/>
              <a:gd name="connsiteX14" fmla="*/ 324852 w 3777916"/>
              <a:gd name="connsiteY14" fmla="*/ 510199 h 3867010"/>
              <a:gd name="connsiteX15" fmla="*/ 276726 w 3777916"/>
              <a:gd name="connsiteY15" fmla="*/ 582389 h 3867010"/>
              <a:gd name="connsiteX16" fmla="*/ 252663 w 3777916"/>
              <a:gd name="connsiteY16" fmla="*/ 630515 h 3867010"/>
              <a:gd name="connsiteX17" fmla="*/ 216568 w 3777916"/>
              <a:gd name="connsiteY17" fmla="*/ 666610 h 3867010"/>
              <a:gd name="connsiteX18" fmla="*/ 168442 w 3777916"/>
              <a:gd name="connsiteY18" fmla="*/ 774894 h 3867010"/>
              <a:gd name="connsiteX19" fmla="*/ 144379 w 3777916"/>
              <a:gd name="connsiteY19" fmla="*/ 810989 h 3867010"/>
              <a:gd name="connsiteX20" fmla="*/ 96252 w 3777916"/>
              <a:gd name="connsiteY20" fmla="*/ 883178 h 3867010"/>
              <a:gd name="connsiteX21" fmla="*/ 96252 w 3777916"/>
              <a:gd name="connsiteY21" fmla="*/ 1244125 h 3867010"/>
              <a:gd name="connsiteX22" fmla="*/ 84221 w 3777916"/>
              <a:gd name="connsiteY22" fmla="*/ 1448662 h 3867010"/>
              <a:gd name="connsiteX23" fmla="*/ 36095 w 3777916"/>
              <a:gd name="connsiteY23" fmla="*/ 1520852 h 3867010"/>
              <a:gd name="connsiteX24" fmla="*/ 24063 w 3777916"/>
              <a:gd name="connsiteY24" fmla="*/ 1581010 h 3867010"/>
              <a:gd name="connsiteX25" fmla="*/ 0 w 3777916"/>
              <a:gd name="connsiteY25" fmla="*/ 1749452 h 3867010"/>
              <a:gd name="connsiteX26" fmla="*/ 24063 w 3777916"/>
              <a:gd name="connsiteY26" fmla="*/ 2050241 h 3867010"/>
              <a:gd name="connsiteX27" fmla="*/ 36095 w 3777916"/>
              <a:gd name="connsiteY27" fmla="*/ 2086336 h 3867010"/>
              <a:gd name="connsiteX28" fmla="*/ 84221 w 3777916"/>
              <a:gd name="connsiteY28" fmla="*/ 2158525 h 3867010"/>
              <a:gd name="connsiteX29" fmla="*/ 132347 w 3777916"/>
              <a:gd name="connsiteY29" fmla="*/ 2290873 h 3867010"/>
              <a:gd name="connsiteX30" fmla="*/ 144379 w 3777916"/>
              <a:gd name="connsiteY30" fmla="*/ 2326968 h 3867010"/>
              <a:gd name="connsiteX31" fmla="*/ 252663 w 3777916"/>
              <a:gd name="connsiteY31" fmla="*/ 2423220 h 3867010"/>
              <a:gd name="connsiteX32" fmla="*/ 300789 w 3777916"/>
              <a:gd name="connsiteY32" fmla="*/ 2495410 h 3867010"/>
              <a:gd name="connsiteX33" fmla="*/ 348916 w 3777916"/>
              <a:gd name="connsiteY33" fmla="*/ 2555568 h 3867010"/>
              <a:gd name="connsiteX34" fmla="*/ 372979 w 3777916"/>
              <a:gd name="connsiteY34" fmla="*/ 2639789 h 3867010"/>
              <a:gd name="connsiteX35" fmla="*/ 397042 w 3777916"/>
              <a:gd name="connsiteY35" fmla="*/ 2724010 h 3867010"/>
              <a:gd name="connsiteX36" fmla="*/ 433137 w 3777916"/>
              <a:gd name="connsiteY36" fmla="*/ 2772136 h 3867010"/>
              <a:gd name="connsiteX37" fmla="*/ 457200 w 3777916"/>
              <a:gd name="connsiteY37" fmla="*/ 2808231 h 3867010"/>
              <a:gd name="connsiteX38" fmla="*/ 553452 w 3777916"/>
              <a:gd name="connsiteY38" fmla="*/ 2892452 h 3867010"/>
              <a:gd name="connsiteX39" fmla="*/ 565484 w 3777916"/>
              <a:gd name="connsiteY39" fmla="*/ 2928547 h 3867010"/>
              <a:gd name="connsiteX40" fmla="*/ 577516 w 3777916"/>
              <a:gd name="connsiteY40" fmla="*/ 2988704 h 3867010"/>
              <a:gd name="connsiteX41" fmla="*/ 613610 w 3777916"/>
              <a:gd name="connsiteY41" fmla="*/ 3036831 h 3867010"/>
              <a:gd name="connsiteX42" fmla="*/ 625642 w 3777916"/>
              <a:gd name="connsiteY42" fmla="*/ 3084957 h 3867010"/>
              <a:gd name="connsiteX43" fmla="*/ 697831 w 3777916"/>
              <a:gd name="connsiteY43" fmla="*/ 3205273 h 3867010"/>
              <a:gd name="connsiteX44" fmla="*/ 721895 w 3777916"/>
              <a:gd name="connsiteY44" fmla="*/ 3253399 h 3867010"/>
              <a:gd name="connsiteX45" fmla="*/ 854242 w 3777916"/>
              <a:gd name="connsiteY45" fmla="*/ 3373715 h 3867010"/>
              <a:gd name="connsiteX46" fmla="*/ 914400 w 3777916"/>
              <a:gd name="connsiteY46" fmla="*/ 3445904 h 3867010"/>
              <a:gd name="connsiteX47" fmla="*/ 998621 w 3777916"/>
              <a:gd name="connsiteY47" fmla="*/ 3481999 h 3867010"/>
              <a:gd name="connsiteX48" fmla="*/ 1106905 w 3777916"/>
              <a:gd name="connsiteY48" fmla="*/ 3530125 h 3867010"/>
              <a:gd name="connsiteX49" fmla="*/ 1191126 w 3777916"/>
              <a:gd name="connsiteY49" fmla="*/ 3566220 h 3867010"/>
              <a:gd name="connsiteX50" fmla="*/ 1275347 w 3777916"/>
              <a:gd name="connsiteY50" fmla="*/ 3578252 h 3867010"/>
              <a:gd name="connsiteX51" fmla="*/ 1335505 w 3777916"/>
              <a:gd name="connsiteY51" fmla="*/ 3590283 h 3867010"/>
              <a:gd name="connsiteX52" fmla="*/ 1503947 w 3777916"/>
              <a:gd name="connsiteY52" fmla="*/ 3662473 h 3867010"/>
              <a:gd name="connsiteX53" fmla="*/ 1588168 w 3777916"/>
              <a:gd name="connsiteY53" fmla="*/ 3686536 h 3867010"/>
              <a:gd name="connsiteX54" fmla="*/ 1636295 w 3777916"/>
              <a:gd name="connsiteY54" fmla="*/ 3710599 h 3867010"/>
              <a:gd name="connsiteX55" fmla="*/ 1672389 w 3777916"/>
              <a:gd name="connsiteY55" fmla="*/ 3734662 h 3867010"/>
              <a:gd name="connsiteX56" fmla="*/ 1744579 w 3777916"/>
              <a:gd name="connsiteY56" fmla="*/ 3746694 h 3867010"/>
              <a:gd name="connsiteX57" fmla="*/ 1780673 w 3777916"/>
              <a:gd name="connsiteY57" fmla="*/ 3758725 h 3867010"/>
              <a:gd name="connsiteX58" fmla="*/ 1828800 w 3777916"/>
              <a:gd name="connsiteY58" fmla="*/ 3770757 h 3867010"/>
              <a:gd name="connsiteX59" fmla="*/ 1949116 w 3777916"/>
              <a:gd name="connsiteY59" fmla="*/ 3818883 h 3867010"/>
              <a:gd name="connsiteX60" fmla="*/ 1985210 w 3777916"/>
              <a:gd name="connsiteY60" fmla="*/ 3842947 h 3867010"/>
              <a:gd name="connsiteX61" fmla="*/ 2153652 w 3777916"/>
              <a:gd name="connsiteY61" fmla="*/ 3867010 h 3867010"/>
              <a:gd name="connsiteX62" fmla="*/ 2466473 w 3777916"/>
              <a:gd name="connsiteY62" fmla="*/ 3842947 h 3867010"/>
              <a:gd name="connsiteX63" fmla="*/ 2562726 w 3777916"/>
              <a:gd name="connsiteY63" fmla="*/ 3782789 h 3867010"/>
              <a:gd name="connsiteX64" fmla="*/ 2695073 w 3777916"/>
              <a:gd name="connsiteY64" fmla="*/ 3710599 h 3867010"/>
              <a:gd name="connsiteX65" fmla="*/ 2839452 w 3777916"/>
              <a:gd name="connsiteY65" fmla="*/ 3626378 h 3867010"/>
              <a:gd name="connsiteX66" fmla="*/ 2995863 w 3777916"/>
              <a:gd name="connsiteY66" fmla="*/ 3542157 h 3867010"/>
              <a:gd name="connsiteX67" fmla="*/ 3031958 w 3777916"/>
              <a:gd name="connsiteY67" fmla="*/ 3506062 h 3867010"/>
              <a:gd name="connsiteX68" fmla="*/ 3104147 w 3777916"/>
              <a:gd name="connsiteY68" fmla="*/ 3457936 h 3867010"/>
              <a:gd name="connsiteX69" fmla="*/ 3128210 w 3777916"/>
              <a:gd name="connsiteY69" fmla="*/ 3409810 h 3867010"/>
              <a:gd name="connsiteX70" fmla="*/ 3152273 w 3777916"/>
              <a:gd name="connsiteY70" fmla="*/ 3373715 h 3867010"/>
              <a:gd name="connsiteX71" fmla="*/ 3176337 w 3777916"/>
              <a:gd name="connsiteY71" fmla="*/ 3301525 h 3867010"/>
              <a:gd name="connsiteX72" fmla="*/ 3188368 w 3777916"/>
              <a:gd name="connsiteY72" fmla="*/ 3265431 h 3867010"/>
              <a:gd name="connsiteX73" fmla="*/ 3200400 w 3777916"/>
              <a:gd name="connsiteY73" fmla="*/ 3217304 h 3867010"/>
              <a:gd name="connsiteX74" fmla="*/ 3212431 w 3777916"/>
              <a:gd name="connsiteY74" fmla="*/ 3145115 h 3867010"/>
              <a:gd name="connsiteX75" fmla="*/ 3248526 w 3777916"/>
              <a:gd name="connsiteY75" fmla="*/ 3060894 h 3867010"/>
              <a:gd name="connsiteX76" fmla="*/ 3272589 w 3777916"/>
              <a:gd name="connsiteY76" fmla="*/ 2952610 h 3867010"/>
              <a:gd name="connsiteX77" fmla="*/ 3320716 w 3777916"/>
              <a:gd name="connsiteY77" fmla="*/ 2820262 h 3867010"/>
              <a:gd name="connsiteX78" fmla="*/ 3356810 w 3777916"/>
              <a:gd name="connsiteY78" fmla="*/ 2687915 h 3867010"/>
              <a:gd name="connsiteX79" fmla="*/ 3380873 w 3777916"/>
              <a:gd name="connsiteY79" fmla="*/ 2639789 h 3867010"/>
              <a:gd name="connsiteX80" fmla="*/ 3404937 w 3777916"/>
              <a:gd name="connsiteY80" fmla="*/ 2615725 h 3867010"/>
              <a:gd name="connsiteX81" fmla="*/ 3513221 w 3777916"/>
              <a:gd name="connsiteY81" fmla="*/ 2459315 h 3867010"/>
              <a:gd name="connsiteX82" fmla="*/ 3621505 w 3777916"/>
              <a:gd name="connsiteY82" fmla="*/ 2302904 h 3867010"/>
              <a:gd name="connsiteX83" fmla="*/ 3657600 w 3777916"/>
              <a:gd name="connsiteY83" fmla="*/ 2278841 h 3867010"/>
              <a:gd name="connsiteX84" fmla="*/ 3681663 w 3777916"/>
              <a:gd name="connsiteY84" fmla="*/ 2206652 h 3867010"/>
              <a:gd name="connsiteX85" fmla="*/ 3705726 w 3777916"/>
              <a:gd name="connsiteY85" fmla="*/ 2158525 h 3867010"/>
              <a:gd name="connsiteX86" fmla="*/ 3717758 w 3777916"/>
              <a:gd name="connsiteY86" fmla="*/ 2086336 h 3867010"/>
              <a:gd name="connsiteX87" fmla="*/ 3729789 w 3777916"/>
              <a:gd name="connsiteY87" fmla="*/ 2026178 h 3867010"/>
              <a:gd name="connsiteX88" fmla="*/ 3741821 w 3777916"/>
              <a:gd name="connsiteY88" fmla="*/ 1809610 h 3867010"/>
              <a:gd name="connsiteX89" fmla="*/ 3777916 w 3777916"/>
              <a:gd name="connsiteY89" fmla="*/ 1448662 h 3867010"/>
              <a:gd name="connsiteX90" fmla="*/ 3753852 w 3777916"/>
              <a:gd name="connsiteY90" fmla="*/ 1268189 h 3867010"/>
              <a:gd name="connsiteX91" fmla="*/ 3705726 w 3777916"/>
              <a:gd name="connsiteY91" fmla="*/ 1171936 h 3867010"/>
              <a:gd name="connsiteX92" fmla="*/ 3645568 w 3777916"/>
              <a:gd name="connsiteY92" fmla="*/ 1099747 h 3867010"/>
              <a:gd name="connsiteX93" fmla="*/ 3609473 w 3777916"/>
              <a:gd name="connsiteY93" fmla="*/ 1027557 h 3867010"/>
              <a:gd name="connsiteX94" fmla="*/ 3549316 w 3777916"/>
              <a:gd name="connsiteY94" fmla="*/ 955368 h 3867010"/>
              <a:gd name="connsiteX95" fmla="*/ 3489158 w 3777916"/>
              <a:gd name="connsiteY95" fmla="*/ 859115 h 3867010"/>
              <a:gd name="connsiteX96" fmla="*/ 3465095 w 3777916"/>
              <a:gd name="connsiteY96" fmla="*/ 823020 h 3867010"/>
              <a:gd name="connsiteX97" fmla="*/ 3416968 w 3777916"/>
              <a:gd name="connsiteY97" fmla="*/ 786925 h 3867010"/>
              <a:gd name="connsiteX98" fmla="*/ 3260558 w 3777916"/>
              <a:gd name="connsiteY98" fmla="*/ 666610 h 3867010"/>
              <a:gd name="connsiteX99" fmla="*/ 3164305 w 3777916"/>
              <a:gd name="connsiteY99" fmla="*/ 594420 h 3867010"/>
              <a:gd name="connsiteX100" fmla="*/ 3019926 w 3777916"/>
              <a:gd name="connsiteY100" fmla="*/ 534262 h 3867010"/>
              <a:gd name="connsiteX101" fmla="*/ 2923673 w 3777916"/>
              <a:gd name="connsiteY101" fmla="*/ 498168 h 3867010"/>
              <a:gd name="connsiteX102" fmla="*/ 2851484 w 3777916"/>
              <a:gd name="connsiteY102" fmla="*/ 474104 h 3867010"/>
              <a:gd name="connsiteX103" fmla="*/ 2815389 w 3777916"/>
              <a:gd name="connsiteY103" fmla="*/ 450041 h 3867010"/>
              <a:gd name="connsiteX104" fmla="*/ 2755231 w 3777916"/>
              <a:gd name="connsiteY104" fmla="*/ 438010 h 3867010"/>
              <a:gd name="connsiteX105" fmla="*/ 2719137 w 3777916"/>
              <a:gd name="connsiteY105" fmla="*/ 425978 h 3867010"/>
              <a:gd name="connsiteX106" fmla="*/ 2695073 w 3777916"/>
              <a:gd name="connsiteY106" fmla="*/ 401915 h 3867010"/>
              <a:gd name="connsiteX107" fmla="*/ 2586789 w 3777916"/>
              <a:gd name="connsiteY107" fmla="*/ 341757 h 3867010"/>
              <a:gd name="connsiteX108" fmla="*/ 2514600 w 3777916"/>
              <a:gd name="connsiteY108" fmla="*/ 269568 h 3867010"/>
              <a:gd name="connsiteX109" fmla="*/ 2442410 w 3777916"/>
              <a:gd name="connsiteY109" fmla="*/ 221441 h 3867010"/>
              <a:gd name="connsiteX110" fmla="*/ 2406316 w 3777916"/>
              <a:gd name="connsiteY110" fmla="*/ 185347 h 3867010"/>
              <a:gd name="connsiteX111" fmla="*/ 2370221 w 3777916"/>
              <a:gd name="connsiteY111" fmla="*/ 173315 h 3867010"/>
              <a:gd name="connsiteX112" fmla="*/ 2334126 w 3777916"/>
              <a:gd name="connsiteY112" fmla="*/ 149252 h 3867010"/>
              <a:gd name="connsiteX113" fmla="*/ 2298031 w 3777916"/>
              <a:gd name="connsiteY113" fmla="*/ 137220 h 3867010"/>
              <a:gd name="connsiteX114" fmla="*/ 2261937 w 3777916"/>
              <a:gd name="connsiteY114" fmla="*/ 113157 h 3867010"/>
              <a:gd name="connsiteX115" fmla="*/ 2189747 w 3777916"/>
              <a:gd name="connsiteY115" fmla="*/ 89094 h 3867010"/>
              <a:gd name="connsiteX116" fmla="*/ 2105526 w 3777916"/>
              <a:gd name="connsiteY116" fmla="*/ 52999 h 3867010"/>
              <a:gd name="connsiteX117" fmla="*/ 1985210 w 3777916"/>
              <a:gd name="connsiteY117" fmla="*/ 16904 h 3867010"/>
              <a:gd name="connsiteX118" fmla="*/ 1720516 w 3777916"/>
              <a:gd name="connsiteY118" fmla="*/ 4873 h 3867010"/>
              <a:gd name="connsiteX119" fmla="*/ 1528010 w 3777916"/>
              <a:gd name="connsiteY119" fmla="*/ 52999 h 3867010"/>
              <a:gd name="connsiteX120" fmla="*/ 1503947 w 3777916"/>
              <a:gd name="connsiteY120" fmla="*/ 101125 h 3867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3777916" h="3867010">
                <a:moveTo>
                  <a:pt x="1540042" y="40968"/>
                </a:moveTo>
                <a:cubicBezTo>
                  <a:pt x="1144936" y="226899"/>
                  <a:pt x="1498740" y="74787"/>
                  <a:pt x="1203158" y="173315"/>
                </a:cubicBezTo>
                <a:cubicBezTo>
                  <a:pt x="1150164" y="190980"/>
                  <a:pt x="1099741" y="215808"/>
                  <a:pt x="1046747" y="233473"/>
                </a:cubicBezTo>
                <a:lnTo>
                  <a:pt x="974558" y="257536"/>
                </a:lnTo>
                <a:cubicBezTo>
                  <a:pt x="962526" y="261547"/>
                  <a:pt x="950899" y="267081"/>
                  <a:pt x="938463" y="269568"/>
                </a:cubicBezTo>
                <a:cubicBezTo>
                  <a:pt x="918410" y="273578"/>
                  <a:pt x="898144" y="276639"/>
                  <a:pt x="878305" y="281599"/>
                </a:cubicBezTo>
                <a:cubicBezTo>
                  <a:pt x="866001" y="284675"/>
                  <a:pt x="854405" y="290147"/>
                  <a:pt x="842210" y="293631"/>
                </a:cubicBezTo>
                <a:cubicBezTo>
                  <a:pt x="826311" y="298174"/>
                  <a:pt x="809922" y="300911"/>
                  <a:pt x="794084" y="305662"/>
                </a:cubicBezTo>
                <a:cubicBezTo>
                  <a:pt x="794061" y="305669"/>
                  <a:pt x="703859" y="335737"/>
                  <a:pt x="685800" y="341757"/>
                </a:cubicBezTo>
                <a:lnTo>
                  <a:pt x="613610" y="365820"/>
                </a:lnTo>
                <a:lnTo>
                  <a:pt x="577516" y="377852"/>
                </a:lnTo>
                <a:cubicBezTo>
                  <a:pt x="558112" y="397255"/>
                  <a:pt x="543917" y="414596"/>
                  <a:pt x="517358" y="425978"/>
                </a:cubicBezTo>
                <a:cubicBezTo>
                  <a:pt x="502159" y="432492"/>
                  <a:pt x="485131" y="433467"/>
                  <a:pt x="469231" y="438010"/>
                </a:cubicBezTo>
                <a:cubicBezTo>
                  <a:pt x="457037" y="441494"/>
                  <a:pt x="445168" y="446031"/>
                  <a:pt x="433137" y="450041"/>
                </a:cubicBezTo>
                <a:cubicBezTo>
                  <a:pt x="350395" y="505203"/>
                  <a:pt x="388384" y="489023"/>
                  <a:pt x="324852" y="510199"/>
                </a:cubicBezTo>
                <a:cubicBezTo>
                  <a:pt x="308810" y="534262"/>
                  <a:pt x="289660" y="556522"/>
                  <a:pt x="276726" y="582389"/>
                </a:cubicBezTo>
                <a:cubicBezTo>
                  <a:pt x="268705" y="598431"/>
                  <a:pt x="263088" y="615920"/>
                  <a:pt x="252663" y="630515"/>
                </a:cubicBezTo>
                <a:cubicBezTo>
                  <a:pt x="242773" y="644361"/>
                  <a:pt x="228600" y="654578"/>
                  <a:pt x="216568" y="666610"/>
                </a:cubicBezTo>
                <a:cubicBezTo>
                  <a:pt x="199379" y="709584"/>
                  <a:pt x="190924" y="735551"/>
                  <a:pt x="168442" y="774894"/>
                </a:cubicBezTo>
                <a:cubicBezTo>
                  <a:pt x="161268" y="787449"/>
                  <a:pt x="150846" y="798055"/>
                  <a:pt x="144379" y="810989"/>
                </a:cubicBezTo>
                <a:cubicBezTo>
                  <a:pt x="109555" y="880636"/>
                  <a:pt x="164675" y="814755"/>
                  <a:pt x="96252" y="883178"/>
                </a:cubicBezTo>
                <a:cubicBezTo>
                  <a:pt x="48494" y="1026461"/>
                  <a:pt x="96252" y="869096"/>
                  <a:pt x="96252" y="1244125"/>
                </a:cubicBezTo>
                <a:cubicBezTo>
                  <a:pt x="96252" y="1312422"/>
                  <a:pt x="98729" y="1381924"/>
                  <a:pt x="84221" y="1448662"/>
                </a:cubicBezTo>
                <a:cubicBezTo>
                  <a:pt x="78078" y="1476922"/>
                  <a:pt x="36095" y="1520852"/>
                  <a:pt x="36095" y="1520852"/>
                </a:cubicBezTo>
                <a:cubicBezTo>
                  <a:pt x="32084" y="1540905"/>
                  <a:pt x="27252" y="1560810"/>
                  <a:pt x="24063" y="1581010"/>
                </a:cubicBezTo>
                <a:cubicBezTo>
                  <a:pt x="15217" y="1637033"/>
                  <a:pt x="0" y="1749452"/>
                  <a:pt x="0" y="1749452"/>
                </a:cubicBezTo>
                <a:cubicBezTo>
                  <a:pt x="6234" y="1874130"/>
                  <a:pt x="-1983" y="1946058"/>
                  <a:pt x="24063" y="2050241"/>
                </a:cubicBezTo>
                <a:cubicBezTo>
                  <a:pt x="27139" y="2062545"/>
                  <a:pt x="29936" y="2075249"/>
                  <a:pt x="36095" y="2086336"/>
                </a:cubicBezTo>
                <a:cubicBezTo>
                  <a:pt x="50140" y="2111617"/>
                  <a:pt x="84221" y="2158525"/>
                  <a:pt x="84221" y="2158525"/>
                </a:cubicBezTo>
                <a:cubicBezTo>
                  <a:pt x="136037" y="2365792"/>
                  <a:pt x="79338" y="2184855"/>
                  <a:pt x="132347" y="2290873"/>
                </a:cubicBezTo>
                <a:cubicBezTo>
                  <a:pt x="138019" y="2302217"/>
                  <a:pt x="137007" y="2316648"/>
                  <a:pt x="144379" y="2326968"/>
                </a:cubicBezTo>
                <a:cubicBezTo>
                  <a:pt x="166474" y="2357902"/>
                  <a:pt x="224808" y="2400936"/>
                  <a:pt x="252663" y="2423220"/>
                </a:cubicBezTo>
                <a:cubicBezTo>
                  <a:pt x="273808" y="2486652"/>
                  <a:pt x="250721" y="2435327"/>
                  <a:pt x="300789" y="2495410"/>
                </a:cubicBezTo>
                <a:cubicBezTo>
                  <a:pt x="376671" y="2586469"/>
                  <a:pt x="278912" y="2485564"/>
                  <a:pt x="348916" y="2555568"/>
                </a:cubicBezTo>
                <a:cubicBezTo>
                  <a:pt x="386526" y="2706016"/>
                  <a:pt x="338458" y="2518965"/>
                  <a:pt x="372979" y="2639789"/>
                </a:cubicBezTo>
                <a:cubicBezTo>
                  <a:pt x="376329" y="2651514"/>
                  <a:pt x="388798" y="2709583"/>
                  <a:pt x="397042" y="2724010"/>
                </a:cubicBezTo>
                <a:cubicBezTo>
                  <a:pt x="406991" y="2741420"/>
                  <a:pt x="421482" y="2755819"/>
                  <a:pt x="433137" y="2772136"/>
                </a:cubicBezTo>
                <a:cubicBezTo>
                  <a:pt x="441542" y="2783903"/>
                  <a:pt x="447678" y="2797349"/>
                  <a:pt x="457200" y="2808231"/>
                </a:cubicBezTo>
                <a:cubicBezTo>
                  <a:pt x="506467" y="2864536"/>
                  <a:pt x="504529" y="2859836"/>
                  <a:pt x="553452" y="2892452"/>
                </a:cubicBezTo>
                <a:cubicBezTo>
                  <a:pt x="557463" y="2904484"/>
                  <a:pt x="562408" y="2916243"/>
                  <a:pt x="565484" y="2928547"/>
                </a:cubicBezTo>
                <a:cubicBezTo>
                  <a:pt x="570444" y="2948386"/>
                  <a:pt x="569211" y="2970017"/>
                  <a:pt x="577516" y="2988704"/>
                </a:cubicBezTo>
                <a:cubicBezTo>
                  <a:pt x="585660" y="3007028"/>
                  <a:pt x="601579" y="3020789"/>
                  <a:pt x="613610" y="3036831"/>
                </a:cubicBezTo>
                <a:cubicBezTo>
                  <a:pt x="617621" y="3052873"/>
                  <a:pt x="618799" y="3069903"/>
                  <a:pt x="625642" y="3084957"/>
                </a:cubicBezTo>
                <a:cubicBezTo>
                  <a:pt x="677808" y="3199721"/>
                  <a:pt x="657234" y="3134230"/>
                  <a:pt x="697831" y="3205273"/>
                </a:cubicBezTo>
                <a:cubicBezTo>
                  <a:pt x="706730" y="3220845"/>
                  <a:pt x="710691" y="3239394"/>
                  <a:pt x="721895" y="3253399"/>
                </a:cubicBezTo>
                <a:cubicBezTo>
                  <a:pt x="813852" y="3368345"/>
                  <a:pt x="766296" y="3285769"/>
                  <a:pt x="854242" y="3373715"/>
                </a:cubicBezTo>
                <a:cubicBezTo>
                  <a:pt x="907012" y="3426485"/>
                  <a:pt x="845407" y="3396623"/>
                  <a:pt x="914400" y="3445904"/>
                </a:cubicBezTo>
                <a:cubicBezTo>
                  <a:pt x="940423" y="3464492"/>
                  <a:pt x="969161" y="3472180"/>
                  <a:pt x="998621" y="3481999"/>
                </a:cubicBezTo>
                <a:cubicBezTo>
                  <a:pt x="1056399" y="3539777"/>
                  <a:pt x="1011576" y="3508941"/>
                  <a:pt x="1106905" y="3530125"/>
                </a:cubicBezTo>
                <a:cubicBezTo>
                  <a:pt x="1232389" y="3558010"/>
                  <a:pt x="1029306" y="3522087"/>
                  <a:pt x="1191126" y="3566220"/>
                </a:cubicBezTo>
                <a:cubicBezTo>
                  <a:pt x="1218485" y="3573682"/>
                  <a:pt x="1247374" y="3573590"/>
                  <a:pt x="1275347" y="3578252"/>
                </a:cubicBezTo>
                <a:cubicBezTo>
                  <a:pt x="1295519" y="3581614"/>
                  <a:pt x="1315452" y="3586273"/>
                  <a:pt x="1335505" y="3590283"/>
                </a:cubicBezTo>
                <a:cubicBezTo>
                  <a:pt x="1391936" y="3618500"/>
                  <a:pt x="1440020" y="3644208"/>
                  <a:pt x="1503947" y="3662473"/>
                </a:cubicBezTo>
                <a:cubicBezTo>
                  <a:pt x="1532021" y="3670494"/>
                  <a:pt x="1560729" y="3676558"/>
                  <a:pt x="1588168" y="3686536"/>
                </a:cubicBezTo>
                <a:cubicBezTo>
                  <a:pt x="1605024" y="3692665"/>
                  <a:pt x="1620722" y="3701700"/>
                  <a:pt x="1636295" y="3710599"/>
                </a:cubicBezTo>
                <a:cubicBezTo>
                  <a:pt x="1648850" y="3717773"/>
                  <a:pt x="1658671" y="3730089"/>
                  <a:pt x="1672389" y="3734662"/>
                </a:cubicBezTo>
                <a:cubicBezTo>
                  <a:pt x="1695532" y="3742377"/>
                  <a:pt x="1720765" y="3741402"/>
                  <a:pt x="1744579" y="3746694"/>
                </a:cubicBezTo>
                <a:cubicBezTo>
                  <a:pt x="1756959" y="3749445"/>
                  <a:pt x="1768479" y="3755241"/>
                  <a:pt x="1780673" y="3758725"/>
                </a:cubicBezTo>
                <a:cubicBezTo>
                  <a:pt x="1796573" y="3763268"/>
                  <a:pt x="1812758" y="3766746"/>
                  <a:pt x="1828800" y="3770757"/>
                </a:cubicBezTo>
                <a:cubicBezTo>
                  <a:pt x="1980402" y="3861719"/>
                  <a:pt x="1801396" y="3763487"/>
                  <a:pt x="1949116" y="3818883"/>
                </a:cubicBezTo>
                <a:cubicBezTo>
                  <a:pt x="1962655" y="3823960"/>
                  <a:pt x="1971492" y="3838374"/>
                  <a:pt x="1985210" y="3842947"/>
                </a:cubicBezTo>
                <a:cubicBezTo>
                  <a:pt x="2006020" y="3849884"/>
                  <a:pt x="2143566" y="3865749"/>
                  <a:pt x="2153652" y="3867010"/>
                </a:cubicBezTo>
                <a:cubicBezTo>
                  <a:pt x="2257926" y="3858989"/>
                  <a:pt x="2362809" y="3856769"/>
                  <a:pt x="2466473" y="3842947"/>
                </a:cubicBezTo>
                <a:cubicBezTo>
                  <a:pt x="2495847" y="3839030"/>
                  <a:pt x="2541269" y="3797094"/>
                  <a:pt x="2562726" y="3782789"/>
                </a:cubicBezTo>
                <a:cubicBezTo>
                  <a:pt x="2719856" y="3678036"/>
                  <a:pt x="2516947" y="3820215"/>
                  <a:pt x="2695073" y="3710599"/>
                </a:cubicBezTo>
                <a:cubicBezTo>
                  <a:pt x="2843610" y="3619192"/>
                  <a:pt x="2718003" y="3674958"/>
                  <a:pt x="2839452" y="3626378"/>
                </a:cubicBezTo>
                <a:cubicBezTo>
                  <a:pt x="2962793" y="3503037"/>
                  <a:pt x="2825686" y="3619510"/>
                  <a:pt x="2995863" y="3542157"/>
                </a:cubicBezTo>
                <a:cubicBezTo>
                  <a:pt x="3011353" y="3535116"/>
                  <a:pt x="3018527" y="3516508"/>
                  <a:pt x="3031958" y="3506062"/>
                </a:cubicBezTo>
                <a:cubicBezTo>
                  <a:pt x="3054786" y="3488307"/>
                  <a:pt x="3104147" y="3457936"/>
                  <a:pt x="3104147" y="3457936"/>
                </a:cubicBezTo>
                <a:cubicBezTo>
                  <a:pt x="3112168" y="3441894"/>
                  <a:pt x="3119312" y="3425382"/>
                  <a:pt x="3128210" y="3409810"/>
                </a:cubicBezTo>
                <a:cubicBezTo>
                  <a:pt x="3135384" y="3397255"/>
                  <a:pt x="3146400" y="3386929"/>
                  <a:pt x="3152273" y="3373715"/>
                </a:cubicBezTo>
                <a:cubicBezTo>
                  <a:pt x="3162575" y="3350536"/>
                  <a:pt x="3168316" y="3325588"/>
                  <a:pt x="3176337" y="3301525"/>
                </a:cubicBezTo>
                <a:cubicBezTo>
                  <a:pt x="3180347" y="3289494"/>
                  <a:pt x="3185292" y="3277734"/>
                  <a:pt x="3188368" y="3265431"/>
                </a:cubicBezTo>
                <a:cubicBezTo>
                  <a:pt x="3192379" y="3249389"/>
                  <a:pt x="3197157" y="3233519"/>
                  <a:pt x="3200400" y="3217304"/>
                </a:cubicBezTo>
                <a:cubicBezTo>
                  <a:pt x="3205184" y="3193383"/>
                  <a:pt x="3207139" y="3168929"/>
                  <a:pt x="3212431" y="3145115"/>
                </a:cubicBezTo>
                <a:cubicBezTo>
                  <a:pt x="3219512" y="3113251"/>
                  <a:pt x="3233814" y="3090318"/>
                  <a:pt x="3248526" y="3060894"/>
                </a:cubicBezTo>
                <a:cubicBezTo>
                  <a:pt x="3258844" y="2998988"/>
                  <a:pt x="3254819" y="2999998"/>
                  <a:pt x="3272589" y="2952610"/>
                </a:cubicBezTo>
                <a:cubicBezTo>
                  <a:pt x="3285915" y="2917073"/>
                  <a:pt x="3313496" y="2856365"/>
                  <a:pt x="3320716" y="2820262"/>
                </a:cubicBezTo>
                <a:cubicBezTo>
                  <a:pt x="3329517" y="2776254"/>
                  <a:pt x="3336456" y="2728623"/>
                  <a:pt x="3356810" y="2687915"/>
                </a:cubicBezTo>
                <a:cubicBezTo>
                  <a:pt x="3364831" y="2671873"/>
                  <a:pt x="3370924" y="2654712"/>
                  <a:pt x="3380873" y="2639789"/>
                </a:cubicBezTo>
                <a:cubicBezTo>
                  <a:pt x="3387165" y="2630350"/>
                  <a:pt x="3399221" y="2625524"/>
                  <a:pt x="3404937" y="2615725"/>
                </a:cubicBezTo>
                <a:cubicBezTo>
                  <a:pt x="3494545" y="2462112"/>
                  <a:pt x="3420064" y="2529184"/>
                  <a:pt x="3513221" y="2459315"/>
                </a:cubicBezTo>
                <a:cubicBezTo>
                  <a:pt x="3542934" y="2411775"/>
                  <a:pt x="3579645" y="2344764"/>
                  <a:pt x="3621505" y="2302904"/>
                </a:cubicBezTo>
                <a:cubicBezTo>
                  <a:pt x="3631730" y="2292679"/>
                  <a:pt x="3645568" y="2286862"/>
                  <a:pt x="3657600" y="2278841"/>
                </a:cubicBezTo>
                <a:cubicBezTo>
                  <a:pt x="3665621" y="2254778"/>
                  <a:pt x="3672243" y="2230202"/>
                  <a:pt x="3681663" y="2206652"/>
                </a:cubicBezTo>
                <a:cubicBezTo>
                  <a:pt x="3688324" y="2189999"/>
                  <a:pt x="3700572" y="2175704"/>
                  <a:pt x="3705726" y="2158525"/>
                </a:cubicBezTo>
                <a:cubicBezTo>
                  <a:pt x="3712736" y="2135159"/>
                  <a:pt x="3713394" y="2110337"/>
                  <a:pt x="3717758" y="2086336"/>
                </a:cubicBezTo>
                <a:cubicBezTo>
                  <a:pt x="3721416" y="2066216"/>
                  <a:pt x="3725779" y="2046231"/>
                  <a:pt x="3729789" y="2026178"/>
                </a:cubicBezTo>
                <a:cubicBezTo>
                  <a:pt x="3733800" y="1953989"/>
                  <a:pt x="3736276" y="1881698"/>
                  <a:pt x="3741821" y="1809610"/>
                </a:cubicBezTo>
                <a:cubicBezTo>
                  <a:pt x="3752138" y="1675495"/>
                  <a:pt x="3763920" y="1574623"/>
                  <a:pt x="3777916" y="1448662"/>
                </a:cubicBezTo>
                <a:cubicBezTo>
                  <a:pt x="3769895" y="1388504"/>
                  <a:pt x="3765754" y="1327700"/>
                  <a:pt x="3753852" y="1268189"/>
                </a:cubicBezTo>
                <a:cubicBezTo>
                  <a:pt x="3747335" y="1235606"/>
                  <a:pt x="3726425" y="1198550"/>
                  <a:pt x="3705726" y="1171936"/>
                </a:cubicBezTo>
                <a:cubicBezTo>
                  <a:pt x="3686495" y="1147211"/>
                  <a:pt x="3664799" y="1124472"/>
                  <a:pt x="3645568" y="1099747"/>
                </a:cubicBezTo>
                <a:cubicBezTo>
                  <a:pt x="3597297" y="1037685"/>
                  <a:pt x="3641139" y="1090890"/>
                  <a:pt x="3609473" y="1027557"/>
                </a:cubicBezTo>
                <a:cubicBezTo>
                  <a:pt x="3592722" y="994055"/>
                  <a:pt x="3575926" y="981978"/>
                  <a:pt x="3549316" y="955368"/>
                </a:cubicBezTo>
                <a:cubicBezTo>
                  <a:pt x="3527779" y="890759"/>
                  <a:pt x="3548009" y="937584"/>
                  <a:pt x="3489158" y="859115"/>
                </a:cubicBezTo>
                <a:cubicBezTo>
                  <a:pt x="3480482" y="847547"/>
                  <a:pt x="3475320" y="833245"/>
                  <a:pt x="3465095" y="823020"/>
                </a:cubicBezTo>
                <a:cubicBezTo>
                  <a:pt x="3450915" y="808840"/>
                  <a:pt x="3431806" y="800414"/>
                  <a:pt x="3416968" y="786925"/>
                </a:cubicBezTo>
                <a:cubicBezTo>
                  <a:pt x="3193180" y="583482"/>
                  <a:pt x="3449941" y="788356"/>
                  <a:pt x="3260558" y="666610"/>
                </a:cubicBezTo>
                <a:cubicBezTo>
                  <a:pt x="3226822" y="644923"/>
                  <a:pt x="3202352" y="607102"/>
                  <a:pt x="3164305" y="594420"/>
                </a:cubicBezTo>
                <a:cubicBezTo>
                  <a:pt x="2999498" y="539484"/>
                  <a:pt x="3185969" y="605423"/>
                  <a:pt x="3019926" y="534262"/>
                </a:cubicBezTo>
                <a:cubicBezTo>
                  <a:pt x="2988431" y="520764"/>
                  <a:pt x="2955943" y="509693"/>
                  <a:pt x="2923673" y="498168"/>
                </a:cubicBezTo>
                <a:cubicBezTo>
                  <a:pt x="2899786" y="489637"/>
                  <a:pt x="2874663" y="484406"/>
                  <a:pt x="2851484" y="474104"/>
                </a:cubicBezTo>
                <a:cubicBezTo>
                  <a:pt x="2838270" y="468231"/>
                  <a:pt x="2828929" y="455118"/>
                  <a:pt x="2815389" y="450041"/>
                </a:cubicBezTo>
                <a:cubicBezTo>
                  <a:pt x="2796241" y="442861"/>
                  <a:pt x="2775070" y="442970"/>
                  <a:pt x="2755231" y="438010"/>
                </a:cubicBezTo>
                <a:cubicBezTo>
                  <a:pt x="2742927" y="434934"/>
                  <a:pt x="2731168" y="429989"/>
                  <a:pt x="2719137" y="425978"/>
                </a:cubicBezTo>
                <a:cubicBezTo>
                  <a:pt x="2711116" y="417957"/>
                  <a:pt x="2704800" y="407751"/>
                  <a:pt x="2695073" y="401915"/>
                </a:cubicBezTo>
                <a:cubicBezTo>
                  <a:pt x="2619429" y="356529"/>
                  <a:pt x="2697155" y="452123"/>
                  <a:pt x="2586789" y="341757"/>
                </a:cubicBezTo>
                <a:cubicBezTo>
                  <a:pt x="2562726" y="317694"/>
                  <a:pt x="2542915" y="288445"/>
                  <a:pt x="2514600" y="269568"/>
                </a:cubicBezTo>
                <a:cubicBezTo>
                  <a:pt x="2490537" y="253526"/>
                  <a:pt x="2462860" y="241891"/>
                  <a:pt x="2442410" y="221441"/>
                </a:cubicBezTo>
                <a:cubicBezTo>
                  <a:pt x="2430379" y="209410"/>
                  <a:pt x="2420473" y="194785"/>
                  <a:pt x="2406316" y="185347"/>
                </a:cubicBezTo>
                <a:cubicBezTo>
                  <a:pt x="2395764" y="178312"/>
                  <a:pt x="2381565" y="178987"/>
                  <a:pt x="2370221" y="173315"/>
                </a:cubicBezTo>
                <a:cubicBezTo>
                  <a:pt x="2357287" y="166848"/>
                  <a:pt x="2347060" y="155719"/>
                  <a:pt x="2334126" y="149252"/>
                </a:cubicBezTo>
                <a:cubicBezTo>
                  <a:pt x="2322782" y="143580"/>
                  <a:pt x="2309375" y="142892"/>
                  <a:pt x="2298031" y="137220"/>
                </a:cubicBezTo>
                <a:cubicBezTo>
                  <a:pt x="2285098" y="130753"/>
                  <a:pt x="2275151" y="119030"/>
                  <a:pt x="2261937" y="113157"/>
                </a:cubicBezTo>
                <a:cubicBezTo>
                  <a:pt x="2238758" y="102855"/>
                  <a:pt x="2189747" y="89094"/>
                  <a:pt x="2189747" y="89094"/>
                </a:cubicBezTo>
                <a:cubicBezTo>
                  <a:pt x="2132482" y="50918"/>
                  <a:pt x="2176155" y="74188"/>
                  <a:pt x="2105526" y="52999"/>
                </a:cubicBezTo>
                <a:cubicBezTo>
                  <a:pt x="2091082" y="48666"/>
                  <a:pt x="2010071" y="18816"/>
                  <a:pt x="1985210" y="16904"/>
                </a:cubicBezTo>
                <a:cubicBezTo>
                  <a:pt x="1897148" y="10130"/>
                  <a:pt x="1808747" y="8883"/>
                  <a:pt x="1720516" y="4873"/>
                </a:cubicBezTo>
                <a:cubicBezTo>
                  <a:pt x="1450926" y="22845"/>
                  <a:pt x="1575192" y="-41366"/>
                  <a:pt x="1528010" y="52999"/>
                </a:cubicBezTo>
                <a:cubicBezTo>
                  <a:pt x="1501722" y="105574"/>
                  <a:pt x="1503947" y="70989"/>
                  <a:pt x="1503947" y="101125"/>
                </a:cubicBezTo>
              </a:path>
            </a:pathLst>
          </a:custGeom>
          <a:solidFill>
            <a:schemeClr val="tx2">
              <a:lumMod val="65000"/>
            </a:scheme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927990" y="2979412"/>
            <a:ext cx="1815210" cy="1980229"/>
            <a:chOff x="798827" y="2704290"/>
            <a:chExt cx="1815210" cy="1980229"/>
          </a:xfrm>
        </p:grpSpPr>
        <p:sp>
          <p:nvSpPr>
            <p:cNvPr id="13" name="Rectangle 12"/>
            <p:cNvSpPr/>
            <p:nvPr/>
          </p:nvSpPr>
          <p:spPr bwMode="auto">
            <a:xfrm>
              <a:off x="798827" y="3364367"/>
              <a:ext cx="825096" cy="660076"/>
            </a:xfrm>
            <a:prstGeom prst="rect">
              <a:avLst/>
            </a:prstGeom>
            <a:solidFill>
              <a:srgbClr val="FF0000"/>
            </a:solidFill>
            <a:ln w="57150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ill Sans MT" panose="020B0502020104020203" pitchFamily="34" charset="0"/>
                  <a:cs typeface="Arial" charset="0"/>
                </a:rPr>
                <a:t>Test Values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10167" y="4024443"/>
              <a:ext cx="1210140" cy="660076"/>
            </a:xfrm>
            <a:prstGeom prst="rect">
              <a:avLst/>
            </a:prstGeom>
            <a:solidFill>
              <a:srgbClr val="FF0000"/>
            </a:solidFill>
            <a:ln w="57150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ill Sans MT" panose="020B0502020104020203" pitchFamily="34" charset="0"/>
                  <a:cs typeface="Arial" charset="0"/>
                </a:rPr>
                <a:t>Expected results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120180" y="2704290"/>
              <a:ext cx="990115" cy="660076"/>
            </a:xfrm>
            <a:prstGeom prst="rect">
              <a:avLst/>
            </a:prstGeom>
            <a:solidFill>
              <a:srgbClr val="FF0000"/>
            </a:solidFill>
            <a:ln w="57150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ill Sans MT" panose="020B0502020104020203" pitchFamily="34" charset="0"/>
                  <a:cs typeface="Arial" charset="0"/>
                </a:rPr>
                <a:t>Before values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623922" y="3364367"/>
              <a:ext cx="990115" cy="660076"/>
            </a:xfrm>
            <a:prstGeom prst="rect">
              <a:avLst/>
            </a:prstGeom>
            <a:solidFill>
              <a:srgbClr val="FF0000"/>
            </a:solidFill>
            <a:ln w="57150" cap="flat" cmpd="sng" algn="ctr">
              <a:solidFill>
                <a:schemeClr val="accent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ill Sans MT" panose="020B0502020104020203" pitchFamily="34" charset="0"/>
                  <a:cs typeface="Arial" charset="0"/>
                </a:rPr>
                <a:t>After values</a:t>
              </a:r>
            </a:p>
          </p:txBody>
        </p:sp>
        <p:sp>
          <p:nvSpPr>
            <p:cNvPr id="8" name="Up-Down Arrow 7"/>
            <p:cNvSpPr/>
            <p:nvPr/>
          </p:nvSpPr>
          <p:spPr bwMode="auto">
            <a:xfrm>
              <a:off x="1156368" y="3144341"/>
              <a:ext cx="110013" cy="330038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Up-Down Arrow 8"/>
            <p:cNvSpPr/>
            <p:nvPr/>
          </p:nvSpPr>
          <p:spPr bwMode="auto">
            <a:xfrm>
              <a:off x="1505224" y="3873589"/>
              <a:ext cx="110013" cy="330038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Up-Down Arrow 9"/>
            <p:cNvSpPr/>
            <p:nvPr/>
          </p:nvSpPr>
          <p:spPr bwMode="auto">
            <a:xfrm>
              <a:off x="1684719" y="3818582"/>
              <a:ext cx="110013" cy="330038"/>
            </a:xfrm>
            <a:prstGeom prst="upDown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" name="Left-Right Arrow 10"/>
            <p:cNvSpPr/>
            <p:nvPr/>
          </p:nvSpPr>
          <p:spPr bwMode="auto">
            <a:xfrm>
              <a:off x="1505224" y="3419373"/>
              <a:ext cx="275032" cy="110013"/>
            </a:xfrm>
            <a:prstGeom prst="leftRightArrow">
              <a:avLst/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990600" y="2342321"/>
            <a:ext cx="1648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Meaning</a:t>
            </a:r>
            <a:endParaRPr lang="en-US" sz="28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71061" y="4996869"/>
            <a:ext cx="1648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Purpose</a:t>
            </a:r>
            <a:endParaRPr lang="en-US" sz="28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3835066" y="2916884"/>
            <a:ext cx="4572000" cy="853811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Why is it there?</a:t>
            </a:r>
          </a:p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What is it trying to check?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3276600" y="1524000"/>
            <a:ext cx="5688932" cy="11430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Every test must encode its purpose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3835066" y="5749936"/>
            <a:ext cx="4572000" cy="879464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We need a language to describe why a test exists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3835066" y="4030875"/>
            <a:ext cx="4572000" cy="1458881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  <a:cs typeface="Arial" charset="0"/>
              </a:rPr>
              <a:t>What test requirement?</a:t>
            </a:r>
          </a:p>
          <a:p>
            <a:pPr marL="365760" marR="0" indent="-36576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b="0" dirty="0" smtClean="0">
                <a:latin typeface="Gill Sans MT" panose="020B0502020104020203" pitchFamily="34" charset="0"/>
                <a:cs typeface="Arial" charset="0"/>
              </a:rPr>
              <a:t>Functional requirement</a:t>
            </a:r>
          </a:p>
          <a:p>
            <a:pPr marL="365760" marR="0" indent="-36576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400" b="0" dirty="0" smtClean="0">
                <a:latin typeface="Gill Sans MT" panose="020B0502020104020203" pitchFamily="34" charset="0"/>
                <a:cs typeface="Arial" charset="0"/>
              </a:rPr>
              <a:t>Criterion (</a:t>
            </a:r>
            <a:r>
              <a:rPr lang="en-US" sz="2400" b="0" dirty="0" err="1" smtClean="0">
                <a:latin typeface="Gill Sans MT" panose="020B0502020104020203" pitchFamily="34" charset="0"/>
                <a:cs typeface="Arial" charset="0"/>
              </a:rPr>
              <a:t>eg</a:t>
            </a:r>
            <a:r>
              <a:rPr lang="en-US" sz="2400" b="0" dirty="0" smtClean="0">
                <a:latin typeface="Gill Sans MT" panose="020B0502020104020203" pitchFamily="34" charset="0"/>
                <a:cs typeface="Arial" charset="0"/>
              </a:rPr>
              <a:t>, graph edge)</a:t>
            </a:r>
          </a:p>
        </p:txBody>
      </p:sp>
    </p:spTree>
    <p:extLst>
      <p:ext uri="{BB962C8B-B14F-4D97-AF65-F5344CB8AC3E}">
        <p14:creationId xmlns:p14="http://schemas.microsoft.com/office/powerpoint/2010/main" val="301535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 bwMode="auto">
          <a:xfrm>
            <a:off x="76200" y="1371600"/>
            <a:ext cx="3581400" cy="5105401"/>
          </a:xfrm>
          <a:custGeom>
            <a:avLst/>
            <a:gdLst>
              <a:gd name="connsiteX0" fmla="*/ 1540042 w 3777916"/>
              <a:gd name="connsiteY0" fmla="*/ 40968 h 3867010"/>
              <a:gd name="connsiteX1" fmla="*/ 1203158 w 3777916"/>
              <a:gd name="connsiteY1" fmla="*/ 173315 h 3867010"/>
              <a:gd name="connsiteX2" fmla="*/ 1046747 w 3777916"/>
              <a:gd name="connsiteY2" fmla="*/ 233473 h 3867010"/>
              <a:gd name="connsiteX3" fmla="*/ 974558 w 3777916"/>
              <a:gd name="connsiteY3" fmla="*/ 257536 h 3867010"/>
              <a:gd name="connsiteX4" fmla="*/ 938463 w 3777916"/>
              <a:gd name="connsiteY4" fmla="*/ 269568 h 3867010"/>
              <a:gd name="connsiteX5" fmla="*/ 878305 w 3777916"/>
              <a:gd name="connsiteY5" fmla="*/ 281599 h 3867010"/>
              <a:gd name="connsiteX6" fmla="*/ 842210 w 3777916"/>
              <a:gd name="connsiteY6" fmla="*/ 293631 h 3867010"/>
              <a:gd name="connsiteX7" fmla="*/ 794084 w 3777916"/>
              <a:gd name="connsiteY7" fmla="*/ 305662 h 3867010"/>
              <a:gd name="connsiteX8" fmla="*/ 685800 w 3777916"/>
              <a:gd name="connsiteY8" fmla="*/ 341757 h 3867010"/>
              <a:gd name="connsiteX9" fmla="*/ 613610 w 3777916"/>
              <a:gd name="connsiteY9" fmla="*/ 365820 h 3867010"/>
              <a:gd name="connsiteX10" fmla="*/ 577516 w 3777916"/>
              <a:gd name="connsiteY10" fmla="*/ 377852 h 3867010"/>
              <a:gd name="connsiteX11" fmla="*/ 517358 w 3777916"/>
              <a:gd name="connsiteY11" fmla="*/ 425978 h 3867010"/>
              <a:gd name="connsiteX12" fmla="*/ 469231 w 3777916"/>
              <a:gd name="connsiteY12" fmla="*/ 438010 h 3867010"/>
              <a:gd name="connsiteX13" fmla="*/ 433137 w 3777916"/>
              <a:gd name="connsiteY13" fmla="*/ 450041 h 3867010"/>
              <a:gd name="connsiteX14" fmla="*/ 324852 w 3777916"/>
              <a:gd name="connsiteY14" fmla="*/ 510199 h 3867010"/>
              <a:gd name="connsiteX15" fmla="*/ 276726 w 3777916"/>
              <a:gd name="connsiteY15" fmla="*/ 582389 h 3867010"/>
              <a:gd name="connsiteX16" fmla="*/ 252663 w 3777916"/>
              <a:gd name="connsiteY16" fmla="*/ 630515 h 3867010"/>
              <a:gd name="connsiteX17" fmla="*/ 216568 w 3777916"/>
              <a:gd name="connsiteY17" fmla="*/ 666610 h 3867010"/>
              <a:gd name="connsiteX18" fmla="*/ 168442 w 3777916"/>
              <a:gd name="connsiteY18" fmla="*/ 774894 h 3867010"/>
              <a:gd name="connsiteX19" fmla="*/ 144379 w 3777916"/>
              <a:gd name="connsiteY19" fmla="*/ 810989 h 3867010"/>
              <a:gd name="connsiteX20" fmla="*/ 96252 w 3777916"/>
              <a:gd name="connsiteY20" fmla="*/ 883178 h 3867010"/>
              <a:gd name="connsiteX21" fmla="*/ 96252 w 3777916"/>
              <a:gd name="connsiteY21" fmla="*/ 1244125 h 3867010"/>
              <a:gd name="connsiteX22" fmla="*/ 84221 w 3777916"/>
              <a:gd name="connsiteY22" fmla="*/ 1448662 h 3867010"/>
              <a:gd name="connsiteX23" fmla="*/ 36095 w 3777916"/>
              <a:gd name="connsiteY23" fmla="*/ 1520852 h 3867010"/>
              <a:gd name="connsiteX24" fmla="*/ 24063 w 3777916"/>
              <a:gd name="connsiteY24" fmla="*/ 1581010 h 3867010"/>
              <a:gd name="connsiteX25" fmla="*/ 0 w 3777916"/>
              <a:gd name="connsiteY25" fmla="*/ 1749452 h 3867010"/>
              <a:gd name="connsiteX26" fmla="*/ 24063 w 3777916"/>
              <a:gd name="connsiteY26" fmla="*/ 2050241 h 3867010"/>
              <a:gd name="connsiteX27" fmla="*/ 36095 w 3777916"/>
              <a:gd name="connsiteY27" fmla="*/ 2086336 h 3867010"/>
              <a:gd name="connsiteX28" fmla="*/ 84221 w 3777916"/>
              <a:gd name="connsiteY28" fmla="*/ 2158525 h 3867010"/>
              <a:gd name="connsiteX29" fmla="*/ 132347 w 3777916"/>
              <a:gd name="connsiteY29" fmla="*/ 2290873 h 3867010"/>
              <a:gd name="connsiteX30" fmla="*/ 144379 w 3777916"/>
              <a:gd name="connsiteY30" fmla="*/ 2326968 h 3867010"/>
              <a:gd name="connsiteX31" fmla="*/ 252663 w 3777916"/>
              <a:gd name="connsiteY31" fmla="*/ 2423220 h 3867010"/>
              <a:gd name="connsiteX32" fmla="*/ 300789 w 3777916"/>
              <a:gd name="connsiteY32" fmla="*/ 2495410 h 3867010"/>
              <a:gd name="connsiteX33" fmla="*/ 348916 w 3777916"/>
              <a:gd name="connsiteY33" fmla="*/ 2555568 h 3867010"/>
              <a:gd name="connsiteX34" fmla="*/ 372979 w 3777916"/>
              <a:gd name="connsiteY34" fmla="*/ 2639789 h 3867010"/>
              <a:gd name="connsiteX35" fmla="*/ 397042 w 3777916"/>
              <a:gd name="connsiteY35" fmla="*/ 2724010 h 3867010"/>
              <a:gd name="connsiteX36" fmla="*/ 433137 w 3777916"/>
              <a:gd name="connsiteY36" fmla="*/ 2772136 h 3867010"/>
              <a:gd name="connsiteX37" fmla="*/ 457200 w 3777916"/>
              <a:gd name="connsiteY37" fmla="*/ 2808231 h 3867010"/>
              <a:gd name="connsiteX38" fmla="*/ 553452 w 3777916"/>
              <a:gd name="connsiteY38" fmla="*/ 2892452 h 3867010"/>
              <a:gd name="connsiteX39" fmla="*/ 565484 w 3777916"/>
              <a:gd name="connsiteY39" fmla="*/ 2928547 h 3867010"/>
              <a:gd name="connsiteX40" fmla="*/ 577516 w 3777916"/>
              <a:gd name="connsiteY40" fmla="*/ 2988704 h 3867010"/>
              <a:gd name="connsiteX41" fmla="*/ 613610 w 3777916"/>
              <a:gd name="connsiteY41" fmla="*/ 3036831 h 3867010"/>
              <a:gd name="connsiteX42" fmla="*/ 625642 w 3777916"/>
              <a:gd name="connsiteY42" fmla="*/ 3084957 h 3867010"/>
              <a:gd name="connsiteX43" fmla="*/ 697831 w 3777916"/>
              <a:gd name="connsiteY43" fmla="*/ 3205273 h 3867010"/>
              <a:gd name="connsiteX44" fmla="*/ 721895 w 3777916"/>
              <a:gd name="connsiteY44" fmla="*/ 3253399 h 3867010"/>
              <a:gd name="connsiteX45" fmla="*/ 854242 w 3777916"/>
              <a:gd name="connsiteY45" fmla="*/ 3373715 h 3867010"/>
              <a:gd name="connsiteX46" fmla="*/ 914400 w 3777916"/>
              <a:gd name="connsiteY46" fmla="*/ 3445904 h 3867010"/>
              <a:gd name="connsiteX47" fmla="*/ 998621 w 3777916"/>
              <a:gd name="connsiteY47" fmla="*/ 3481999 h 3867010"/>
              <a:gd name="connsiteX48" fmla="*/ 1106905 w 3777916"/>
              <a:gd name="connsiteY48" fmla="*/ 3530125 h 3867010"/>
              <a:gd name="connsiteX49" fmla="*/ 1191126 w 3777916"/>
              <a:gd name="connsiteY49" fmla="*/ 3566220 h 3867010"/>
              <a:gd name="connsiteX50" fmla="*/ 1275347 w 3777916"/>
              <a:gd name="connsiteY50" fmla="*/ 3578252 h 3867010"/>
              <a:gd name="connsiteX51" fmla="*/ 1335505 w 3777916"/>
              <a:gd name="connsiteY51" fmla="*/ 3590283 h 3867010"/>
              <a:gd name="connsiteX52" fmla="*/ 1503947 w 3777916"/>
              <a:gd name="connsiteY52" fmla="*/ 3662473 h 3867010"/>
              <a:gd name="connsiteX53" fmla="*/ 1588168 w 3777916"/>
              <a:gd name="connsiteY53" fmla="*/ 3686536 h 3867010"/>
              <a:gd name="connsiteX54" fmla="*/ 1636295 w 3777916"/>
              <a:gd name="connsiteY54" fmla="*/ 3710599 h 3867010"/>
              <a:gd name="connsiteX55" fmla="*/ 1672389 w 3777916"/>
              <a:gd name="connsiteY55" fmla="*/ 3734662 h 3867010"/>
              <a:gd name="connsiteX56" fmla="*/ 1744579 w 3777916"/>
              <a:gd name="connsiteY56" fmla="*/ 3746694 h 3867010"/>
              <a:gd name="connsiteX57" fmla="*/ 1780673 w 3777916"/>
              <a:gd name="connsiteY57" fmla="*/ 3758725 h 3867010"/>
              <a:gd name="connsiteX58" fmla="*/ 1828800 w 3777916"/>
              <a:gd name="connsiteY58" fmla="*/ 3770757 h 3867010"/>
              <a:gd name="connsiteX59" fmla="*/ 1949116 w 3777916"/>
              <a:gd name="connsiteY59" fmla="*/ 3818883 h 3867010"/>
              <a:gd name="connsiteX60" fmla="*/ 1985210 w 3777916"/>
              <a:gd name="connsiteY60" fmla="*/ 3842947 h 3867010"/>
              <a:gd name="connsiteX61" fmla="*/ 2153652 w 3777916"/>
              <a:gd name="connsiteY61" fmla="*/ 3867010 h 3867010"/>
              <a:gd name="connsiteX62" fmla="*/ 2466473 w 3777916"/>
              <a:gd name="connsiteY62" fmla="*/ 3842947 h 3867010"/>
              <a:gd name="connsiteX63" fmla="*/ 2562726 w 3777916"/>
              <a:gd name="connsiteY63" fmla="*/ 3782789 h 3867010"/>
              <a:gd name="connsiteX64" fmla="*/ 2695073 w 3777916"/>
              <a:gd name="connsiteY64" fmla="*/ 3710599 h 3867010"/>
              <a:gd name="connsiteX65" fmla="*/ 2839452 w 3777916"/>
              <a:gd name="connsiteY65" fmla="*/ 3626378 h 3867010"/>
              <a:gd name="connsiteX66" fmla="*/ 2995863 w 3777916"/>
              <a:gd name="connsiteY66" fmla="*/ 3542157 h 3867010"/>
              <a:gd name="connsiteX67" fmla="*/ 3031958 w 3777916"/>
              <a:gd name="connsiteY67" fmla="*/ 3506062 h 3867010"/>
              <a:gd name="connsiteX68" fmla="*/ 3104147 w 3777916"/>
              <a:gd name="connsiteY68" fmla="*/ 3457936 h 3867010"/>
              <a:gd name="connsiteX69" fmla="*/ 3128210 w 3777916"/>
              <a:gd name="connsiteY69" fmla="*/ 3409810 h 3867010"/>
              <a:gd name="connsiteX70" fmla="*/ 3152273 w 3777916"/>
              <a:gd name="connsiteY70" fmla="*/ 3373715 h 3867010"/>
              <a:gd name="connsiteX71" fmla="*/ 3176337 w 3777916"/>
              <a:gd name="connsiteY71" fmla="*/ 3301525 h 3867010"/>
              <a:gd name="connsiteX72" fmla="*/ 3188368 w 3777916"/>
              <a:gd name="connsiteY72" fmla="*/ 3265431 h 3867010"/>
              <a:gd name="connsiteX73" fmla="*/ 3200400 w 3777916"/>
              <a:gd name="connsiteY73" fmla="*/ 3217304 h 3867010"/>
              <a:gd name="connsiteX74" fmla="*/ 3212431 w 3777916"/>
              <a:gd name="connsiteY74" fmla="*/ 3145115 h 3867010"/>
              <a:gd name="connsiteX75" fmla="*/ 3248526 w 3777916"/>
              <a:gd name="connsiteY75" fmla="*/ 3060894 h 3867010"/>
              <a:gd name="connsiteX76" fmla="*/ 3272589 w 3777916"/>
              <a:gd name="connsiteY76" fmla="*/ 2952610 h 3867010"/>
              <a:gd name="connsiteX77" fmla="*/ 3320716 w 3777916"/>
              <a:gd name="connsiteY77" fmla="*/ 2820262 h 3867010"/>
              <a:gd name="connsiteX78" fmla="*/ 3356810 w 3777916"/>
              <a:gd name="connsiteY78" fmla="*/ 2687915 h 3867010"/>
              <a:gd name="connsiteX79" fmla="*/ 3380873 w 3777916"/>
              <a:gd name="connsiteY79" fmla="*/ 2639789 h 3867010"/>
              <a:gd name="connsiteX80" fmla="*/ 3404937 w 3777916"/>
              <a:gd name="connsiteY80" fmla="*/ 2615725 h 3867010"/>
              <a:gd name="connsiteX81" fmla="*/ 3513221 w 3777916"/>
              <a:gd name="connsiteY81" fmla="*/ 2459315 h 3867010"/>
              <a:gd name="connsiteX82" fmla="*/ 3621505 w 3777916"/>
              <a:gd name="connsiteY82" fmla="*/ 2302904 h 3867010"/>
              <a:gd name="connsiteX83" fmla="*/ 3657600 w 3777916"/>
              <a:gd name="connsiteY83" fmla="*/ 2278841 h 3867010"/>
              <a:gd name="connsiteX84" fmla="*/ 3681663 w 3777916"/>
              <a:gd name="connsiteY84" fmla="*/ 2206652 h 3867010"/>
              <a:gd name="connsiteX85" fmla="*/ 3705726 w 3777916"/>
              <a:gd name="connsiteY85" fmla="*/ 2158525 h 3867010"/>
              <a:gd name="connsiteX86" fmla="*/ 3717758 w 3777916"/>
              <a:gd name="connsiteY86" fmla="*/ 2086336 h 3867010"/>
              <a:gd name="connsiteX87" fmla="*/ 3729789 w 3777916"/>
              <a:gd name="connsiteY87" fmla="*/ 2026178 h 3867010"/>
              <a:gd name="connsiteX88" fmla="*/ 3741821 w 3777916"/>
              <a:gd name="connsiteY88" fmla="*/ 1809610 h 3867010"/>
              <a:gd name="connsiteX89" fmla="*/ 3777916 w 3777916"/>
              <a:gd name="connsiteY89" fmla="*/ 1448662 h 3867010"/>
              <a:gd name="connsiteX90" fmla="*/ 3753852 w 3777916"/>
              <a:gd name="connsiteY90" fmla="*/ 1268189 h 3867010"/>
              <a:gd name="connsiteX91" fmla="*/ 3705726 w 3777916"/>
              <a:gd name="connsiteY91" fmla="*/ 1171936 h 3867010"/>
              <a:gd name="connsiteX92" fmla="*/ 3645568 w 3777916"/>
              <a:gd name="connsiteY92" fmla="*/ 1099747 h 3867010"/>
              <a:gd name="connsiteX93" fmla="*/ 3609473 w 3777916"/>
              <a:gd name="connsiteY93" fmla="*/ 1027557 h 3867010"/>
              <a:gd name="connsiteX94" fmla="*/ 3549316 w 3777916"/>
              <a:gd name="connsiteY94" fmla="*/ 955368 h 3867010"/>
              <a:gd name="connsiteX95" fmla="*/ 3489158 w 3777916"/>
              <a:gd name="connsiteY95" fmla="*/ 859115 h 3867010"/>
              <a:gd name="connsiteX96" fmla="*/ 3465095 w 3777916"/>
              <a:gd name="connsiteY96" fmla="*/ 823020 h 3867010"/>
              <a:gd name="connsiteX97" fmla="*/ 3416968 w 3777916"/>
              <a:gd name="connsiteY97" fmla="*/ 786925 h 3867010"/>
              <a:gd name="connsiteX98" fmla="*/ 3260558 w 3777916"/>
              <a:gd name="connsiteY98" fmla="*/ 666610 h 3867010"/>
              <a:gd name="connsiteX99" fmla="*/ 3164305 w 3777916"/>
              <a:gd name="connsiteY99" fmla="*/ 594420 h 3867010"/>
              <a:gd name="connsiteX100" fmla="*/ 3019926 w 3777916"/>
              <a:gd name="connsiteY100" fmla="*/ 534262 h 3867010"/>
              <a:gd name="connsiteX101" fmla="*/ 2923673 w 3777916"/>
              <a:gd name="connsiteY101" fmla="*/ 498168 h 3867010"/>
              <a:gd name="connsiteX102" fmla="*/ 2851484 w 3777916"/>
              <a:gd name="connsiteY102" fmla="*/ 474104 h 3867010"/>
              <a:gd name="connsiteX103" fmla="*/ 2815389 w 3777916"/>
              <a:gd name="connsiteY103" fmla="*/ 450041 h 3867010"/>
              <a:gd name="connsiteX104" fmla="*/ 2755231 w 3777916"/>
              <a:gd name="connsiteY104" fmla="*/ 438010 h 3867010"/>
              <a:gd name="connsiteX105" fmla="*/ 2719137 w 3777916"/>
              <a:gd name="connsiteY105" fmla="*/ 425978 h 3867010"/>
              <a:gd name="connsiteX106" fmla="*/ 2695073 w 3777916"/>
              <a:gd name="connsiteY106" fmla="*/ 401915 h 3867010"/>
              <a:gd name="connsiteX107" fmla="*/ 2586789 w 3777916"/>
              <a:gd name="connsiteY107" fmla="*/ 341757 h 3867010"/>
              <a:gd name="connsiteX108" fmla="*/ 2514600 w 3777916"/>
              <a:gd name="connsiteY108" fmla="*/ 269568 h 3867010"/>
              <a:gd name="connsiteX109" fmla="*/ 2442410 w 3777916"/>
              <a:gd name="connsiteY109" fmla="*/ 221441 h 3867010"/>
              <a:gd name="connsiteX110" fmla="*/ 2406316 w 3777916"/>
              <a:gd name="connsiteY110" fmla="*/ 185347 h 3867010"/>
              <a:gd name="connsiteX111" fmla="*/ 2370221 w 3777916"/>
              <a:gd name="connsiteY111" fmla="*/ 173315 h 3867010"/>
              <a:gd name="connsiteX112" fmla="*/ 2334126 w 3777916"/>
              <a:gd name="connsiteY112" fmla="*/ 149252 h 3867010"/>
              <a:gd name="connsiteX113" fmla="*/ 2298031 w 3777916"/>
              <a:gd name="connsiteY113" fmla="*/ 137220 h 3867010"/>
              <a:gd name="connsiteX114" fmla="*/ 2261937 w 3777916"/>
              <a:gd name="connsiteY114" fmla="*/ 113157 h 3867010"/>
              <a:gd name="connsiteX115" fmla="*/ 2189747 w 3777916"/>
              <a:gd name="connsiteY115" fmla="*/ 89094 h 3867010"/>
              <a:gd name="connsiteX116" fmla="*/ 2105526 w 3777916"/>
              <a:gd name="connsiteY116" fmla="*/ 52999 h 3867010"/>
              <a:gd name="connsiteX117" fmla="*/ 1985210 w 3777916"/>
              <a:gd name="connsiteY117" fmla="*/ 16904 h 3867010"/>
              <a:gd name="connsiteX118" fmla="*/ 1720516 w 3777916"/>
              <a:gd name="connsiteY118" fmla="*/ 4873 h 3867010"/>
              <a:gd name="connsiteX119" fmla="*/ 1528010 w 3777916"/>
              <a:gd name="connsiteY119" fmla="*/ 52999 h 3867010"/>
              <a:gd name="connsiteX120" fmla="*/ 1503947 w 3777916"/>
              <a:gd name="connsiteY120" fmla="*/ 101125 h 3867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3777916" h="3867010">
                <a:moveTo>
                  <a:pt x="1540042" y="40968"/>
                </a:moveTo>
                <a:cubicBezTo>
                  <a:pt x="1144936" y="226899"/>
                  <a:pt x="1498740" y="74787"/>
                  <a:pt x="1203158" y="173315"/>
                </a:cubicBezTo>
                <a:cubicBezTo>
                  <a:pt x="1150164" y="190980"/>
                  <a:pt x="1099741" y="215808"/>
                  <a:pt x="1046747" y="233473"/>
                </a:cubicBezTo>
                <a:lnTo>
                  <a:pt x="974558" y="257536"/>
                </a:lnTo>
                <a:cubicBezTo>
                  <a:pt x="962526" y="261547"/>
                  <a:pt x="950899" y="267081"/>
                  <a:pt x="938463" y="269568"/>
                </a:cubicBezTo>
                <a:cubicBezTo>
                  <a:pt x="918410" y="273578"/>
                  <a:pt x="898144" y="276639"/>
                  <a:pt x="878305" y="281599"/>
                </a:cubicBezTo>
                <a:cubicBezTo>
                  <a:pt x="866001" y="284675"/>
                  <a:pt x="854405" y="290147"/>
                  <a:pt x="842210" y="293631"/>
                </a:cubicBezTo>
                <a:cubicBezTo>
                  <a:pt x="826311" y="298174"/>
                  <a:pt x="809922" y="300911"/>
                  <a:pt x="794084" y="305662"/>
                </a:cubicBezTo>
                <a:cubicBezTo>
                  <a:pt x="794061" y="305669"/>
                  <a:pt x="703859" y="335737"/>
                  <a:pt x="685800" y="341757"/>
                </a:cubicBezTo>
                <a:lnTo>
                  <a:pt x="613610" y="365820"/>
                </a:lnTo>
                <a:lnTo>
                  <a:pt x="577516" y="377852"/>
                </a:lnTo>
                <a:cubicBezTo>
                  <a:pt x="558112" y="397255"/>
                  <a:pt x="543917" y="414596"/>
                  <a:pt x="517358" y="425978"/>
                </a:cubicBezTo>
                <a:cubicBezTo>
                  <a:pt x="502159" y="432492"/>
                  <a:pt x="485131" y="433467"/>
                  <a:pt x="469231" y="438010"/>
                </a:cubicBezTo>
                <a:cubicBezTo>
                  <a:pt x="457037" y="441494"/>
                  <a:pt x="445168" y="446031"/>
                  <a:pt x="433137" y="450041"/>
                </a:cubicBezTo>
                <a:cubicBezTo>
                  <a:pt x="350395" y="505203"/>
                  <a:pt x="388384" y="489023"/>
                  <a:pt x="324852" y="510199"/>
                </a:cubicBezTo>
                <a:cubicBezTo>
                  <a:pt x="308810" y="534262"/>
                  <a:pt x="289660" y="556522"/>
                  <a:pt x="276726" y="582389"/>
                </a:cubicBezTo>
                <a:cubicBezTo>
                  <a:pt x="268705" y="598431"/>
                  <a:pt x="263088" y="615920"/>
                  <a:pt x="252663" y="630515"/>
                </a:cubicBezTo>
                <a:cubicBezTo>
                  <a:pt x="242773" y="644361"/>
                  <a:pt x="228600" y="654578"/>
                  <a:pt x="216568" y="666610"/>
                </a:cubicBezTo>
                <a:cubicBezTo>
                  <a:pt x="199379" y="709584"/>
                  <a:pt x="190924" y="735551"/>
                  <a:pt x="168442" y="774894"/>
                </a:cubicBezTo>
                <a:cubicBezTo>
                  <a:pt x="161268" y="787449"/>
                  <a:pt x="150846" y="798055"/>
                  <a:pt x="144379" y="810989"/>
                </a:cubicBezTo>
                <a:cubicBezTo>
                  <a:pt x="109555" y="880636"/>
                  <a:pt x="164675" y="814755"/>
                  <a:pt x="96252" y="883178"/>
                </a:cubicBezTo>
                <a:cubicBezTo>
                  <a:pt x="48494" y="1026461"/>
                  <a:pt x="96252" y="869096"/>
                  <a:pt x="96252" y="1244125"/>
                </a:cubicBezTo>
                <a:cubicBezTo>
                  <a:pt x="96252" y="1312422"/>
                  <a:pt x="98729" y="1381924"/>
                  <a:pt x="84221" y="1448662"/>
                </a:cubicBezTo>
                <a:cubicBezTo>
                  <a:pt x="78078" y="1476922"/>
                  <a:pt x="36095" y="1520852"/>
                  <a:pt x="36095" y="1520852"/>
                </a:cubicBezTo>
                <a:cubicBezTo>
                  <a:pt x="32084" y="1540905"/>
                  <a:pt x="27252" y="1560810"/>
                  <a:pt x="24063" y="1581010"/>
                </a:cubicBezTo>
                <a:cubicBezTo>
                  <a:pt x="15217" y="1637033"/>
                  <a:pt x="0" y="1749452"/>
                  <a:pt x="0" y="1749452"/>
                </a:cubicBezTo>
                <a:cubicBezTo>
                  <a:pt x="6234" y="1874130"/>
                  <a:pt x="-1983" y="1946058"/>
                  <a:pt x="24063" y="2050241"/>
                </a:cubicBezTo>
                <a:cubicBezTo>
                  <a:pt x="27139" y="2062545"/>
                  <a:pt x="29936" y="2075249"/>
                  <a:pt x="36095" y="2086336"/>
                </a:cubicBezTo>
                <a:cubicBezTo>
                  <a:pt x="50140" y="2111617"/>
                  <a:pt x="84221" y="2158525"/>
                  <a:pt x="84221" y="2158525"/>
                </a:cubicBezTo>
                <a:cubicBezTo>
                  <a:pt x="136037" y="2365792"/>
                  <a:pt x="79338" y="2184855"/>
                  <a:pt x="132347" y="2290873"/>
                </a:cubicBezTo>
                <a:cubicBezTo>
                  <a:pt x="138019" y="2302217"/>
                  <a:pt x="137007" y="2316648"/>
                  <a:pt x="144379" y="2326968"/>
                </a:cubicBezTo>
                <a:cubicBezTo>
                  <a:pt x="166474" y="2357902"/>
                  <a:pt x="224808" y="2400936"/>
                  <a:pt x="252663" y="2423220"/>
                </a:cubicBezTo>
                <a:cubicBezTo>
                  <a:pt x="273808" y="2486652"/>
                  <a:pt x="250721" y="2435327"/>
                  <a:pt x="300789" y="2495410"/>
                </a:cubicBezTo>
                <a:cubicBezTo>
                  <a:pt x="376671" y="2586469"/>
                  <a:pt x="278912" y="2485564"/>
                  <a:pt x="348916" y="2555568"/>
                </a:cubicBezTo>
                <a:cubicBezTo>
                  <a:pt x="386526" y="2706016"/>
                  <a:pt x="338458" y="2518965"/>
                  <a:pt x="372979" y="2639789"/>
                </a:cubicBezTo>
                <a:cubicBezTo>
                  <a:pt x="376329" y="2651514"/>
                  <a:pt x="388798" y="2709583"/>
                  <a:pt x="397042" y="2724010"/>
                </a:cubicBezTo>
                <a:cubicBezTo>
                  <a:pt x="406991" y="2741420"/>
                  <a:pt x="421482" y="2755819"/>
                  <a:pt x="433137" y="2772136"/>
                </a:cubicBezTo>
                <a:cubicBezTo>
                  <a:pt x="441542" y="2783903"/>
                  <a:pt x="447678" y="2797349"/>
                  <a:pt x="457200" y="2808231"/>
                </a:cubicBezTo>
                <a:cubicBezTo>
                  <a:pt x="506467" y="2864536"/>
                  <a:pt x="504529" y="2859836"/>
                  <a:pt x="553452" y="2892452"/>
                </a:cubicBezTo>
                <a:cubicBezTo>
                  <a:pt x="557463" y="2904484"/>
                  <a:pt x="562408" y="2916243"/>
                  <a:pt x="565484" y="2928547"/>
                </a:cubicBezTo>
                <a:cubicBezTo>
                  <a:pt x="570444" y="2948386"/>
                  <a:pt x="569211" y="2970017"/>
                  <a:pt x="577516" y="2988704"/>
                </a:cubicBezTo>
                <a:cubicBezTo>
                  <a:pt x="585660" y="3007028"/>
                  <a:pt x="601579" y="3020789"/>
                  <a:pt x="613610" y="3036831"/>
                </a:cubicBezTo>
                <a:cubicBezTo>
                  <a:pt x="617621" y="3052873"/>
                  <a:pt x="618799" y="3069903"/>
                  <a:pt x="625642" y="3084957"/>
                </a:cubicBezTo>
                <a:cubicBezTo>
                  <a:pt x="677808" y="3199721"/>
                  <a:pt x="657234" y="3134230"/>
                  <a:pt x="697831" y="3205273"/>
                </a:cubicBezTo>
                <a:cubicBezTo>
                  <a:pt x="706730" y="3220845"/>
                  <a:pt x="710691" y="3239394"/>
                  <a:pt x="721895" y="3253399"/>
                </a:cubicBezTo>
                <a:cubicBezTo>
                  <a:pt x="813852" y="3368345"/>
                  <a:pt x="766296" y="3285769"/>
                  <a:pt x="854242" y="3373715"/>
                </a:cubicBezTo>
                <a:cubicBezTo>
                  <a:pt x="907012" y="3426485"/>
                  <a:pt x="845407" y="3396623"/>
                  <a:pt x="914400" y="3445904"/>
                </a:cubicBezTo>
                <a:cubicBezTo>
                  <a:pt x="940423" y="3464492"/>
                  <a:pt x="969161" y="3472180"/>
                  <a:pt x="998621" y="3481999"/>
                </a:cubicBezTo>
                <a:cubicBezTo>
                  <a:pt x="1056399" y="3539777"/>
                  <a:pt x="1011576" y="3508941"/>
                  <a:pt x="1106905" y="3530125"/>
                </a:cubicBezTo>
                <a:cubicBezTo>
                  <a:pt x="1232389" y="3558010"/>
                  <a:pt x="1029306" y="3522087"/>
                  <a:pt x="1191126" y="3566220"/>
                </a:cubicBezTo>
                <a:cubicBezTo>
                  <a:pt x="1218485" y="3573682"/>
                  <a:pt x="1247374" y="3573590"/>
                  <a:pt x="1275347" y="3578252"/>
                </a:cubicBezTo>
                <a:cubicBezTo>
                  <a:pt x="1295519" y="3581614"/>
                  <a:pt x="1315452" y="3586273"/>
                  <a:pt x="1335505" y="3590283"/>
                </a:cubicBezTo>
                <a:cubicBezTo>
                  <a:pt x="1391936" y="3618500"/>
                  <a:pt x="1440020" y="3644208"/>
                  <a:pt x="1503947" y="3662473"/>
                </a:cubicBezTo>
                <a:cubicBezTo>
                  <a:pt x="1532021" y="3670494"/>
                  <a:pt x="1560729" y="3676558"/>
                  <a:pt x="1588168" y="3686536"/>
                </a:cubicBezTo>
                <a:cubicBezTo>
                  <a:pt x="1605024" y="3692665"/>
                  <a:pt x="1620722" y="3701700"/>
                  <a:pt x="1636295" y="3710599"/>
                </a:cubicBezTo>
                <a:cubicBezTo>
                  <a:pt x="1648850" y="3717773"/>
                  <a:pt x="1658671" y="3730089"/>
                  <a:pt x="1672389" y="3734662"/>
                </a:cubicBezTo>
                <a:cubicBezTo>
                  <a:pt x="1695532" y="3742377"/>
                  <a:pt x="1720765" y="3741402"/>
                  <a:pt x="1744579" y="3746694"/>
                </a:cubicBezTo>
                <a:cubicBezTo>
                  <a:pt x="1756959" y="3749445"/>
                  <a:pt x="1768479" y="3755241"/>
                  <a:pt x="1780673" y="3758725"/>
                </a:cubicBezTo>
                <a:cubicBezTo>
                  <a:pt x="1796573" y="3763268"/>
                  <a:pt x="1812758" y="3766746"/>
                  <a:pt x="1828800" y="3770757"/>
                </a:cubicBezTo>
                <a:cubicBezTo>
                  <a:pt x="1980402" y="3861719"/>
                  <a:pt x="1801396" y="3763487"/>
                  <a:pt x="1949116" y="3818883"/>
                </a:cubicBezTo>
                <a:cubicBezTo>
                  <a:pt x="1962655" y="3823960"/>
                  <a:pt x="1971492" y="3838374"/>
                  <a:pt x="1985210" y="3842947"/>
                </a:cubicBezTo>
                <a:cubicBezTo>
                  <a:pt x="2006020" y="3849884"/>
                  <a:pt x="2143566" y="3865749"/>
                  <a:pt x="2153652" y="3867010"/>
                </a:cubicBezTo>
                <a:cubicBezTo>
                  <a:pt x="2257926" y="3858989"/>
                  <a:pt x="2362809" y="3856769"/>
                  <a:pt x="2466473" y="3842947"/>
                </a:cubicBezTo>
                <a:cubicBezTo>
                  <a:pt x="2495847" y="3839030"/>
                  <a:pt x="2541269" y="3797094"/>
                  <a:pt x="2562726" y="3782789"/>
                </a:cubicBezTo>
                <a:cubicBezTo>
                  <a:pt x="2719856" y="3678036"/>
                  <a:pt x="2516947" y="3820215"/>
                  <a:pt x="2695073" y="3710599"/>
                </a:cubicBezTo>
                <a:cubicBezTo>
                  <a:pt x="2843610" y="3619192"/>
                  <a:pt x="2718003" y="3674958"/>
                  <a:pt x="2839452" y="3626378"/>
                </a:cubicBezTo>
                <a:cubicBezTo>
                  <a:pt x="2962793" y="3503037"/>
                  <a:pt x="2825686" y="3619510"/>
                  <a:pt x="2995863" y="3542157"/>
                </a:cubicBezTo>
                <a:cubicBezTo>
                  <a:pt x="3011353" y="3535116"/>
                  <a:pt x="3018527" y="3516508"/>
                  <a:pt x="3031958" y="3506062"/>
                </a:cubicBezTo>
                <a:cubicBezTo>
                  <a:pt x="3054786" y="3488307"/>
                  <a:pt x="3104147" y="3457936"/>
                  <a:pt x="3104147" y="3457936"/>
                </a:cubicBezTo>
                <a:cubicBezTo>
                  <a:pt x="3112168" y="3441894"/>
                  <a:pt x="3119312" y="3425382"/>
                  <a:pt x="3128210" y="3409810"/>
                </a:cubicBezTo>
                <a:cubicBezTo>
                  <a:pt x="3135384" y="3397255"/>
                  <a:pt x="3146400" y="3386929"/>
                  <a:pt x="3152273" y="3373715"/>
                </a:cubicBezTo>
                <a:cubicBezTo>
                  <a:pt x="3162575" y="3350536"/>
                  <a:pt x="3168316" y="3325588"/>
                  <a:pt x="3176337" y="3301525"/>
                </a:cubicBezTo>
                <a:cubicBezTo>
                  <a:pt x="3180347" y="3289494"/>
                  <a:pt x="3185292" y="3277734"/>
                  <a:pt x="3188368" y="3265431"/>
                </a:cubicBezTo>
                <a:cubicBezTo>
                  <a:pt x="3192379" y="3249389"/>
                  <a:pt x="3197157" y="3233519"/>
                  <a:pt x="3200400" y="3217304"/>
                </a:cubicBezTo>
                <a:cubicBezTo>
                  <a:pt x="3205184" y="3193383"/>
                  <a:pt x="3207139" y="3168929"/>
                  <a:pt x="3212431" y="3145115"/>
                </a:cubicBezTo>
                <a:cubicBezTo>
                  <a:pt x="3219512" y="3113251"/>
                  <a:pt x="3233814" y="3090318"/>
                  <a:pt x="3248526" y="3060894"/>
                </a:cubicBezTo>
                <a:cubicBezTo>
                  <a:pt x="3258844" y="2998988"/>
                  <a:pt x="3254819" y="2999998"/>
                  <a:pt x="3272589" y="2952610"/>
                </a:cubicBezTo>
                <a:cubicBezTo>
                  <a:pt x="3285915" y="2917073"/>
                  <a:pt x="3313496" y="2856365"/>
                  <a:pt x="3320716" y="2820262"/>
                </a:cubicBezTo>
                <a:cubicBezTo>
                  <a:pt x="3329517" y="2776254"/>
                  <a:pt x="3336456" y="2728623"/>
                  <a:pt x="3356810" y="2687915"/>
                </a:cubicBezTo>
                <a:cubicBezTo>
                  <a:pt x="3364831" y="2671873"/>
                  <a:pt x="3370924" y="2654712"/>
                  <a:pt x="3380873" y="2639789"/>
                </a:cubicBezTo>
                <a:cubicBezTo>
                  <a:pt x="3387165" y="2630350"/>
                  <a:pt x="3399221" y="2625524"/>
                  <a:pt x="3404937" y="2615725"/>
                </a:cubicBezTo>
                <a:cubicBezTo>
                  <a:pt x="3494545" y="2462112"/>
                  <a:pt x="3420064" y="2529184"/>
                  <a:pt x="3513221" y="2459315"/>
                </a:cubicBezTo>
                <a:cubicBezTo>
                  <a:pt x="3542934" y="2411775"/>
                  <a:pt x="3579645" y="2344764"/>
                  <a:pt x="3621505" y="2302904"/>
                </a:cubicBezTo>
                <a:cubicBezTo>
                  <a:pt x="3631730" y="2292679"/>
                  <a:pt x="3645568" y="2286862"/>
                  <a:pt x="3657600" y="2278841"/>
                </a:cubicBezTo>
                <a:cubicBezTo>
                  <a:pt x="3665621" y="2254778"/>
                  <a:pt x="3672243" y="2230202"/>
                  <a:pt x="3681663" y="2206652"/>
                </a:cubicBezTo>
                <a:cubicBezTo>
                  <a:pt x="3688324" y="2189999"/>
                  <a:pt x="3700572" y="2175704"/>
                  <a:pt x="3705726" y="2158525"/>
                </a:cubicBezTo>
                <a:cubicBezTo>
                  <a:pt x="3712736" y="2135159"/>
                  <a:pt x="3713394" y="2110337"/>
                  <a:pt x="3717758" y="2086336"/>
                </a:cubicBezTo>
                <a:cubicBezTo>
                  <a:pt x="3721416" y="2066216"/>
                  <a:pt x="3725779" y="2046231"/>
                  <a:pt x="3729789" y="2026178"/>
                </a:cubicBezTo>
                <a:cubicBezTo>
                  <a:pt x="3733800" y="1953989"/>
                  <a:pt x="3736276" y="1881698"/>
                  <a:pt x="3741821" y="1809610"/>
                </a:cubicBezTo>
                <a:cubicBezTo>
                  <a:pt x="3752138" y="1675495"/>
                  <a:pt x="3763920" y="1574623"/>
                  <a:pt x="3777916" y="1448662"/>
                </a:cubicBezTo>
                <a:cubicBezTo>
                  <a:pt x="3769895" y="1388504"/>
                  <a:pt x="3765754" y="1327700"/>
                  <a:pt x="3753852" y="1268189"/>
                </a:cubicBezTo>
                <a:cubicBezTo>
                  <a:pt x="3747335" y="1235606"/>
                  <a:pt x="3726425" y="1198550"/>
                  <a:pt x="3705726" y="1171936"/>
                </a:cubicBezTo>
                <a:cubicBezTo>
                  <a:pt x="3686495" y="1147211"/>
                  <a:pt x="3664799" y="1124472"/>
                  <a:pt x="3645568" y="1099747"/>
                </a:cubicBezTo>
                <a:cubicBezTo>
                  <a:pt x="3597297" y="1037685"/>
                  <a:pt x="3641139" y="1090890"/>
                  <a:pt x="3609473" y="1027557"/>
                </a:cubicBezTo>
                <a:cubicBezTo>
                  <a:pt x="3592722" y="994055"/>
                  <a:pt x="3575926" y="981978"/>
                  <a:pt x="3549316" y="955368"/>
                </a:cubicBezTo>
                <a:cubicBezTo>
                  <a:pt x="3527779" y="890759"/>
                  <a:pt x="3548009" y="937584"/>
                  <a:pt x="3489158" y="859115"/>
                </a:cubicBezTo>
                <a:cubicBezTo>
                  <a:pt x="3480482" y="847547"/>
                  <a:pt x="3475320" y="833245"/>
                  <a:pt x="3465095" y="823020"/>
                </a:cubicBezTo>
                <a:cubicBezTo>
                  <a:pt x="3450915" y="808840"/>
                  <a:pt x="3431806" y="800414"/>
                  <a:pt x="3416968" y="786925"/>
                </a:cubicBezTo>
                <a:cubicBezTo>
                  <a:pt x="3193180" y="583482"/>
                  <a:pt x="3449941" y="788356"/>
                  <a:pt x="3260558" y="666610"/>
                </a:cubicBezTo>
                <a:cubicBezTo>
                  <a:pt x="3226822" y="644923"/>
                  <a:pt x="3202352" y="607102"/>
                  <a:pt x="3164305" y="594420"/>
                </a:cubicBezTo>
                <a:cubicBezTo>
                  <a:pt x="2999498" y="539484"/>
                  <a:pt x="3185969" y="605423"/>
                  <a:pt x="3019926" y="534262"/>
                </a:cubicBezTo>
                <a:cubicBezTo>
                  <a:pt x="2988431" y="520764"/>
                  <a:pt x="2955943" y="509693"/>
                  <a:pt x="2923673" y="498168"/>
                </a:cubicBezTo>
                <a:cubicBezTo>
                  <a:pt x="2899786" y="489637"/>
                  <a:pt x="2874663" y="484406"/>
                  <a:pt x="2851484" y="474104"/>
                </a:cubicBezTo>
                <a:cubicBezTo>
                  <a:pt x="2838270" y="468231"/>
                  <a:pt x="2828929" y="455118"/>
                  <a:pt x="2815389" y="450041"/>
                </a:cubicBezTo>
                <a:cubicBezTo>
                  <a:pt x="2796241" y="442861"/>
                  <a:pt x="2775070" y="442970"/>
                  <a:pt x="2755231" y="438010"/>
                </a:cubicBezTo>
                <a:cubicBezTo>
                  <a:pt x="2742927" y="434934"/>
                  <a:pt x="2731168" y="429989"/>
                  <a:pt x="2719137" y="425978"/>
                </a:cubicBezTo>
                <a:cubicBezTo>
                  <a:pt x="2711116" y="417957"/>
                  <a:pt x="2704800" y="407751"/>
                  <a:pt x="2695073" y="401915"/>
                </a:cubicBezTo>
                <a:cubicBezTo>
                  <a:pt x="2619429" y="356529"/>
                  <a:pt x="2697155" y="452123"/>
                  <a:pt x="2586789" y="341757"/>
                </a:cubicBezTo>
                <a:cubicBezTo>
                  <a:pt x="2562726" y="317694"/>
                  <a:pt x="2542915" y="288445"/>
                  <a:pt x="2514600" y="269568"/>
                </a:cubicBezTo>
                <a:cubicBezTo>
                  <a:pt x="2490537" y="253526"/>
                  <a:pt x="2462860" y="241891"/>
                  <a:pt x="2442410" y="221441"/>
                </a:cubicBezTo>
                <a:cubicBezTo>
                  <a:pt x="2430379" y="209410"/>
                  <a:pt x="2420473" y="194785"/>
                  <a:pt x="2406316" y="185347"/>
                </a:cubicBezTo>
                <a:cubicBezTo>
                  <a:pt x="2395764" y="178312"/>
                  <a:pt x="2381565" y="178987"/>
                  <a:pt x="2370221" y="173315"/>
                </a:cubicBezTo>
                <a:cubicBezTo>
                  <a:pt x="2357287" y="166848"/>
                  <a:pt x="2347060" y="155719"/>
                  <a:pt x="2334126" y="149252"/>
                </a:cubicBezTo>
                <a:cubicBezTo>
                  <a:pt x="2322782" y="143580"/>
                  <a:pt x="2309375" y="142892"/>
                  <a:pt x="2298031" y="137220"/>
                </a:cubicBezTo>
                <a:cubicBezTo>
                  <a:pt x="2285098" y="130753"/>
                  <a:pt x="2275151" y="119030"/>
                  <a:pt x="2261937" y="113157"/>
                </a:cubicBezTo>
                <a:cubicBezTo>
                  <a:pt x="2238758" y="102855"/>
                  <a:pt x="2189747" y="89094"/>
                  <a:pt x="2189747" y="89094"/>
                </a:cubicBezTo>
                <a:cubicBezTo>
                  <a:pt x="2132482" y="50918"/>
                  <a:pt x="2176155" y="74188"/>
                  <a:pt x="2105526" y="52999"/>
                </a:cubicBezTo>
                <a:cubicBezTo>
                  <a:pt x="2091082" y="48666"/>
                  <a:pt x="2010071" y="18816"/>
                  <a:pt x="1985210" y="16904"/>
                </a:cubicBezTo>
                <a:cubicBezTo>
                  <a:pt x="1897148" y="10130"/>
                  <a:pt x="1808747" y="8883"/>
                  <a:pt x="1720516" y="4873"/>
                </a:cubicBezTo>
                <a:cubicBezTo>
                  <a:pt x="1450926" y="22845"/>
                  <a:pt x="1575192" y="-41366"/>
                  <a:pt x="1528010" y="52999"/>
                </a:cubicBezTo>
                <a:cubicBezTo>
                  <a:pt x="1501722" y="105574"/>
                  <a:pt x="1503947" y="70989"/>
                  <a:pt x="1503947" y="101125"/>
                </a:cubicBezTo>
              </a:path>
            </a:pathLst>
          </a:custGeom>
          <a:solidFill>
            <a:srgbClr val="008000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7950" cy="1676400"/>
          </a:xfrm>
        </p:spPr>
        <p:txBody>
          <a:bodyPr/>
          <a:lstStyle/>
          <a:p>
            <a:r>
              <a:rPr lang="en-US" dirty="0" smtClean="0"/>
              <a:t>What Do We Need for Multicellular Tests to Evolve Intelligence?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228600" y="2180122"/>
            <a:ext cx="3200400" cy="3230078"/>
            <a:chOff x="152400" y="2180122"/>
            <a:chExt cx="3429000" cy="3611078"/>
          </a:xfrm>
        </p:grpSpPr>
        <p:sp>
          <p:nvSpPr>
            <p:cNvPr id="12" name="Freeform 11"/>
            <p:cNvSpPr/>
            <p:nvPr/>
          </p:nvSpPr>
          <p:spPr bwMode="auto">
            <a:xfrm>
              <a:off x="152400" y="2180122"/>
              <a:ext cx="3429000" cy="3611078"/>
            </a:xfrm>
            <a:custGeom>
              <a:avLst/>
              <a:gdLst>
                <a:gd name="connsiteX0" fmla="*/ 1540042 w 3777916"/>
                <a:gd name="connsiteY0" fmla="*/ 40968 h 3867010"/>
                <a:gd name="connsiteX1" fmla="*/ 1203158 w 3777916"/>
                <a:gd name="connsiteY1" fmla="*/ 173315 h 3867010"/>
                <a:gd name="connsiteX2" fmla="*/ 1046747 w 3777916"/>
                <a:gd name="connsiteY2" fmla="*/ 233473 h 3867010"/>
                <a:gd name="connsiteX3" fmla="*/ 974558 w 3777916"/>
                <a:gd name="connsiteY3" fmla="*/ 257536 h 3867010"/>
                <a:gd name="connsiteX4" fmla="*/ 938463 w 3777916"/>
                <a:gd name="connsiteY4" fmla="*/ 269568 h 3867010"/>
                <a:gd name="connsiteX5" fmla="*/ 878305 w 3777916"/>
                <a:gd name="connsiteY5" fmla="*/ 281599 h 3867010"/>
                <a:gd name="connsiteX6" fmla="*/ 842210 w 3777916"/>
                <a:gd name="connsiteY6" fmla="*/ 293631 h 3867010"/>
                <a:gd name="connsiteX7" fmla="*/ 794084 w 3777916"/>
                <a:gd name="connsiteY7" fmla="*/ 305662 h 3867010"/>
                <a:gd name="connsiteX8" fmla="*/ 685800 w 3777916"/>
                <a:gd name="connsiteY8" fmla="*/ 341757 h 3867010"/>
                <a:gd name="connsiteX9" fmla="*/ 613610 w 3777916"/>
                <a:gd name="connsiteY9" fmla="*/ 365820 h 3867010"/>
                <a:gd name="connsiteX10" fmla="*/ 577516 w 3777916"/>
                <a:gd name="connsiteY10" fmla="*/ 377852 h 3867010"/>
                <a:gd name="connsiteX11" fmla="*/ 517358 w 3777916"/>
                <a:gd name="connsiteY11" fmla="*/ 425978 h 3867010"/>
                <a:gd name="connsiteX12" fmla="*/ 469231 w 3777916"/>
                <a:gd name="connsiteY12" fmla="*/ 438010 h 3867010"/>
                <a:gd name="connsiteX13" fmla="*/ 433137 w 3777916"/>
                <a:gd name="connsiteY13" fmla="*/ 450041 h 3867010"/>
                <a:gd name="connsiteX14" fmla="*/ 324852 w 3777916"/>
                <a:gd name="connsiteY14" fmla="*/ 510199 h 3867010"/>
                <a:gd name="connsiteX15" fmla="*/ 276726 w 3777916"/>
                <a:gd name="connsiteY15" fmla="*/ 582389 h 3867010"/>
                <a:gd name="connsiteX16" fmla="*/ 252663 w 3777916"/>
                <a:gd name="connsiteY16" fmla="*/ 630515 h 3867010"/>
                <a:gd name="connsiteX17" fmla="*/ 216568 w 3777916"/>
                <a:gd name="connsiteY17" fmla="*/ 666610 h 3867010"/>
                <a:gd name="connsiteX18" fmla="*/ 168442 w 3777916"/>
                <a:gd name="connsiteY18" fmla="*/ 774894 h 3867010"/>
                <a:gd name="connsiteX19" fmla="*/ 144379 w 3777916"/>
                <a:gd name="connsiteY19" fmla="*/ 810989 h 3867010"/>
                <a:gd name="connsiteX20" fmla="*/ 96252 w 3777916"/>
                <a:gd name="connsiteY20" fmla="*/ 883178 h 3867010"/>
                <a:gd name="connsiteX21" fmla="*/ 96252 w 3777916"/>
                <a:gd name="connsiteY21" fmla="*/ 1244125 h 3867010"/>
                <a:gd name="connsiteX22" fmla="*/ 84221 w 3777916"/>
                <a:gd name="connsiteY22" fmla="*/ 1448662 h 3867010"/>
                <a:gd name="connsiteX23" fmla="*/ 36095 w 3777916"/>
                <a:gd name="connsiteY23" fmla="*/ 1520852 h 3867010"/>
                <a:gd name="connsiteX24" fmla="*/ 24063 w 3777916"/>
                <a:gd name="connsiteY24" fmla="*/ 1581010 h 3867010"/>
                <a:gd name="connsiteX25" fmla="*/ 0 w 3777916"/>
                <a:gd name="connsiteY25" fmla="*/ 1749452 h 3867010"/>
                <a:gd name="connsiteX26" fmla="*/ 24063 w 3777916"/>
                <a:gd name="connsiteY26" fmla="*/ 2050241 h 3867010"/>
                <a:gd name="connsiteX27" fmla="*/ 36095 w 3777916"/>
                <a:gd name="connsiteY27" fmla="*/ 2086336 h 3867010"/>
                <a:gd name="connsiteX28" fmla="*/ 84221 w 3777916"/>
                <a:gd name="connsiteY28" fmla="*/ 2158525 h 3867010"/>
                <a:gd name="connsiteX29" fmla="*/ 132347 w 3777916"/>
                <a:gd name="connsiteY29" fmla="*/ 2290873 h 3867010"/>
                <a:gd name="connsiteX30" fmla="*/ 144379 w 3777916"/>
                <a:gd name="connsiteY30" fmla="*/ 2326968 h 3867010"/>
                <a:gd name="connsiteX31" fmla="*/ 252663 w 3777916"/>
                <a:gd name="connsiteY31" fmla="*/ 2423220 h 3867010"/>
                <a:gd name="connsiteX32" fmla="*/ 300789 w 3777916"/>
                <a:gd name="connsiteY32" fmla="*/ 2495410 h 3867010"/>
                <a:gd name="connsiteX33" fmla="*/ 348916 w 3777916"/>
                <a:gd name="connsiteY33" fmla="*/ 2555568 h 3867010"/>
                <a:gd name="connsiteX34" fmla="*/ 372979 w 3777916"/>
                <a:gd name="connsiteY34" fmla="*/ 2639789 h 3867010"/>
                <a:gd name="connsiteX35" fmla="*/ 397042 w 3777916"/>
                <a:gd name="connsiteY35" fmla="*/ 2724010 h 3867010"/>
                <a:gd name="connsiteX36" fmla="*/ 433137 w 3777916"/>
                <a:gd name="connsiteY36" fmla="*/ 2772136 h 3867010"/>
                <a:gd name="connsiteX37" fmla="*/ 457200 w 3777916"/>
                <a:gd name="connsiteY37" fmla="*/ 2808231 h 3867010"/>
                <a:gd name="connsiteX38" fmla="*/ 553452 w 3777916"/>
                <a:gd name="connsiteY38" fmla="*/ 2892452 h 3867010"/>
                <a:gd name="connsiteX39" fmla="*/ 565484 w 3777916"/>
                <a:gd name="connsiteY39" fmla="*/ 2928547 h 3867010"/>
                <a:gd name="connsiteX40" fmla="*/ 577516 w 3777916"/>
                <a:gd name="connsiteY40" fmla="*/ 2988704 h 3867010"/>
                <a:gd name="connsiteX41" fmla="*/ 613610 w 3777916"/>
                <a:gd name="connsiteY41" fmla="*/ 3036831 h 3867010"/>
                <a:gd name="connsiteX42" fmla="*/ 625642 w 3777916"/>
                <a:gd name="connsiteY42" fmla="*/ 3084957 h 3867010"/>
                <a:gd name="connsiteX43" fmla="*/ 697831 w 3777916"/>
                <a:gd name="connsiteY43" fmla="*/ 3205273 h 3867010"/>
                <a:gd name="connsiteX44" fmla="*/ 721895 w 3777916"/>
                <a:gd name="connsiteY44" fmla="*/ 3253399 h 3867010"/>
                <a:gd name="connsiteX45" fmla="*/ 854242 w 3777916"/>
                <a:gd name="connsiteY45" fmla="*/ 3373715 h 3867010"/>
                <a:gd name="connsiteX46" fmla="*/ 914400 w 3777916"/>
                <a:gd name="connsiteY46" fmla="*/ 3445904 h 3867010"/>
                <a:gd name="connsiteX47" fmla="*/ 998621 w 3777916"/>
                <a:gd name="connsiteY47" fmla="*/ 3481999 h 3867010"/>
                <a:gd name="connsiteX48" fmla="*/ 1106905 w 3777916"/>
                <a:gd name="connsiteY48" fmla="*/ 3530125 h 3867010"/>
                <a:gd name="connsiteX49" fmla="*/ 1191126 w 3777916"/>
                <a:gd name="connsiteY49" fmla="*/ 3566220 h 3867010"/>
                <a:gd name="connsiteX50" fmla="*/ 1275347 w 3777916"/>
                <a:gd name="connsiteY50" fmla="*/ 3578252 h 3867010"/>
                <a:gd name="connsiteX51" fmla="*/ 1335505 w 3777916"/>
                <a:gd name="connsiteY51" fmla="*/ 3590283 h 3867010"/>
                <a:gd name="connsiteX52" fmla="*/ 1503947 w 3777916"/>
                <a:gd name="connsiteY52" fmla="*/ 3662473 h 3867010"/>
                <a:gd name="connsiteX53" fmla="*/ 1588168 w 3777916"/>
                <a:gd name="connsiteY53" fmla="*/ 3686536 h 3867010"/>
                <a:gd name="connsiteX54" fmla="*/ 1636295 w 3777916"/>
                <a:gd name="connsiteY54" fmla="*/ 3710599 h 3867010"/>
                <a:gd name="connsiteX55" fmla="*/ 1672389 w 3777916"/>
                <a:gd name="connsiteY55" fmla="*/ 3734662 h 3867010"/>
                <a:gd name="connsiteX56" fmla="*/ 1744579 w 3777916"/>
                <a:gd name="connsiteY56" fmla="*/ 3746694 h 3867010"/>
                <a:gd name="connsiteX57" fmla="*/ 1780673 w 3777916"/>
                <a:gd name="connsiteY57" fmla="*/ 3758725 h 3867010"/>
                <a:gd name="connsiteX58" fmla="*/ 1828800 w 3777916"/>
                <a:gd name="connsiteY58" fmla="*/ 3770757 h 3867010"/>
                <a:gd name="connsiteX59" fmla="*/ 1949116 w 3777916"/>
                <a:gd name="connsiteY59" fmla="*/ 3818883 h 3867010"/>
                <a:gd name="connsiteX60" fmla="*/ 1985210 w 3777916"/>
                <a:gd name="connsiteY60" fmla="*/ 3842947 h 3867010"/>
                <a:gd name="connsiteX61" fmla="*/ 2153652 w 3777916"/>
                <a:gd name="connsiteY61" fmla="*/ 3867010 h 3867010"/>
                <a:gd name="connsiteX62" fmla="*/ 2466473 w 3777916"/>
                <a:gd name="connsiteY62" fmla="*/ 3842947 h 3867010"/>
                <a:gd name="connsiteX63" fmla="*/ 2562726 w 3777916"/>
                <a:gd name="connsiteY63" fmla="*/ 3782789 h 3867010"/>
                <a:gd name="connsiteX64" fmla="*/ 2695073 w 3777916"/>
                <a:gd name="connsiteY64" fmla="*/ 3710599 h 3867010"/>
                <a:gd name="connsiteX65" fmla="*/ 2839452 w 3777916"/>
                <a:gd name="connsiteY65" fmla="*/ 3626378 h 3867010"/>
                <a:gd name="connsiteX66" fmla="*/ 2995863 w 3777916"/>
                <a:gd name="connsiteY66" fmla="*/ 3542157 h 3867010"/>
                <a:gd name="connsiteX67" fmla="*/ 3031958 w 3777916"/>
                <a:gd name="connsiteY67" fmla="*/ 3506062 h 3867010"/>
                <a:gd name="connsiteX68" fmla="*/ 3104147 w 3777916"/>
                <a:gd name="connsiteY68" fmla="*/ 3457936 h 3867010"/>
                <a:gd name="connsiteX69" fmla="*/ 3128210 w 3777916"/>
                <a:gd name="connsiteY69" fmla="*/ 3409810 h 3867010"/>
                <a:gd name="connsiteX70" fmla="*/ 3152273 w 3777916"/>
                <a:gd name="connsiteY70" fmla="*/ 3373715 h 3867010"/>
                <a:gd name="connsiteX71" fmla="*/ 3176337 w 3777916"/>
                <a:gd name="connsiteY71" fmla="*/ 3301525 h 3867010"/>
                <a:gd name="connsiteX72" fmla="*/ 3188368 w 3777916"/>
                <a:gd name="connsiteY72" fmla="*/ 3265431 h 3867010"/>
                <a:gd name="connsiteX73" fmla="*/ 3200400 w 3777916"/>
                <a:gd name="connsiteY73" fmla="*/ 3217304 h 3867010"/>
                <a:gd name="connsiteX74" fmla="*/ 3212431 w 3777916"/>
                <a:gd name="connsiteY74" fmla="*/ 3145115 h 3867010"/>
                <a:gd name="connsiteX75" fmla="*/ 3248526 w 3777916"/>
                <a:gd name="connsiteY75" fmla="*/ 3060894 h 3867010"/>
                <a:gd name="connsiteX76" fmla="*/ 3272589 w 3777916"/>
                <a:gd name="connsiteY76" fmla="*/ 2952610 h 3867010"/>
                <a:gd name="connsiteX77" fmla="*/ 3320716 w 3777916"/>
                <a:gd name="connsiteY77" fmla="*/ 2820262 h 3867010"/>
                <a:gd name="connsiteX78" fmla="*/ 3356810 w 3777916"/>
                <a:gd name="connsiteY78" fmla="*/ 2687915 h 3867010"/>
                <a:gd name="connsiteX79" fmla="*/ 3380873 w 3777916"/>
                <a:gd name="connsiteY79" fmla="*/ 2639789 h 3867010"/>
                <a:gd name="connsiteX80" fmla="*/ 3404937 w 3777916"/>
                <a:gd name="connsiteY80" fmla="*/ 2615725 h 3867010"/>
                <a:gd name="connsiteX81" fmla="*/ 3513221 w 3777916"/>
                <a:gd name="connsiteY81" fmla="*/ 2459315 h 3867010"/>
                <a:gd name="connsiteX82" fmla="*/ 3621505 w 3777916"/>
                <a:gd name="connsiteY82" fmla="*/ 2302904 h 3867010"/>
                <a:gd name="connsiteX83" fmla="*/ 3657600 w 3777916"/>
                <a:gd name="connsiteY83" fmla="*/ 2278841 h 3867010"/>
                <a:gd name="connsiteX84" fmla="*/ 3681663 w 3777916"/>
                <a:gd name="connsiteY84" fmla="*/ 2206652 h 3867010"/>
                <a:gd name="connsiteX85" fmla="*/ 3705726 w 3777916"/>
                <a:gd name="connsiteY85" fmla="*/ 2158525 h 3867010"/>
                <a:gd name="connsiteX86" fmla="*/ 3717758 w 3777916"/>
                <a:gd name="connsiteY86" fmla="*/ 2086336 h 3867010"/>
                <a:gd name="connsiteX87" fmla="*/ 3729789 w 3777916"/>
                <a:gd name="connsiteY87" fmla="*/ 2026178 h 3867010"/>
                <a:gd name="connsiteX88" fmla="*/ 3741821 w 3777916"/>
                <a:gd name="connsiteY88" fmla="*/ 1809610 h 3867010"/>
                <a:gd name="connsiteX89" fmla="*/ 3777916 w 3777916"/>
                <a:gd name="connsiteY89" fmla="*/ 1448662 h 3867010"/>
                <a:gd name="connsiteX90" fmla="*/ 3753852 w 3777916"/>
                <a:gd name="connsiteY90" fmla="*/ 1268189 h 3867010"/>
                <a:gd name="connsiteX91" fmla="*/ 3705726 w 3777916"/>
                <a:gd name="connsiteY91" fmla="*/ 1171936 h 3867010"/>
                <a:gd name="connsiteX92" fmla="*/ 3645568 w 3777916"/>
                <a:gd name="connsiteY92" fmla="*/ 1099747 h 3867010"/>
                <a:gd name="connsiteX93" fmla="*/ 3609473 w 3777916"/>
                <a:gd name="connsiteY93" fmla="*/ 1027557 h 3867010"/>
                <a:gd name="connsiteX94" fmla="*/ 3549316 w 3777916"/>
                <a:gd name="connsiteY94" fmla="*/ 955368 h 3867010"/>
                <a:gd name="connsiteX95" fmla="*/ 3489158 w 3777916"/>
                <a:gd name="connsiteY95" fmla="*/ 859115 h 3867010"/>
                <a:gd name="connsiteX96" fmla="*/ 3465095 w 3777916"/>
                <a:gd name="connsiteY96" fmla="*/ 823020 h 3867010"/>
                <a:gd name="connsiteX97" fmla="*/ 3416968 w 3777916"/>
                <a:gd name="connsiteY97" fmla="*/ 786925 h 3867010"/>
                <a:gd name="connsiteX98" fmla="*/ 3260558 w 3777916"/>
                <a:gd name="connsiteY98" fmla="*/ 666610 h 3867010"/>
                <a:gd name="connsiteX99" fmla="*/ 3164305 w 3777916"/>
                <a:gd name="connsiteY99" fmla="*/ 594420 h 3867010"/>
                <a:gd name="connsiteX100" fmla="*/ 3019926 w 3777916"/>
                <a:gd name="connsiteY100" fmla="*/ 534262 h 3867010"/>
                <a:gd name="connsiteX101" fmla="*/ 2923673 w 3777916"/>
                <a:gd name="connsiteY101" fmla="*/ 498168 h 3867010"/>
                <a:gd name="connsiteX102" fmla="*/ 2851484 w 3777916"/>
                <a:gd name="connsiteY102" fmla="*/ 474104 h 3867010"/>
                <a:gd name="connsiteX103" fmla="*/ 2815389 w 3777916"/>
                <a:gd name="connsiteY103" fmla="*/ 450041 h 3867010"/>
                <a:gd name="connsiteX104" fmla="*/ 2755231 w 3777916"/>
                <a:gd name="connsiteY104" fmla="*/ 438010 h 3867010"/>
                <a:gd name="connsiteX105" fmla="*/ 2719137 w 3777916"/>
                <a:gd name="connsiteY105" fmla="*/ 425978 h 3867010"/>
                <a:gd name="connsiteX106" fmla="*/ 2695073 w 3777916"/>
                <a:gd name="connsiteY106" fmla="*/ 401915 h 3867010"/>
                <a:gd name="connsiteX107" fmla="*/ 2586789 w 3777916"/>
                <a:gd name="connsiteY107" fmla="*/ 341757 h 3867010"/>
                <a:gd name="connsiteX108" fmla="*/ 2514600 w 3777916"/>
                <a:gd name="connsiteY108" fmla="*/ 269568 h 3867010"/>
                <a:gd name="connsiteX109" fmla="*/ 2442410 w 3777916"/>
                <a:gd name="connsiteY109" fmla="*/ 221441 h 3867010"/>
                <a:gd name="connsiteX110" fmla="*/ 2406316 w 3777916"/>
                <a:gd name="connsiteY110" fmla="*/ 185347 h 3867010"/>
                <a:gd name="connsiteX111" fmla="*/ 2370221 w 3777916"/>
                <a:gd name="connsiteY111" fmla="*/ 173315 h 3867010"/>
                <a:gd name="connsiteX112" fmla="*/ 2334126 w 3777916"/>
                <a:gd name="connsiteY112" fmla="*/ 149252 h 3867010"/>
                <a:gd name="connsiteX113" fmla="*/ 2298031 w 3777916"/>
                <a:gd name="connsiteY113" fmla="*/ 137220 h 3867010"/>
                <a:gd name="connsiteX114" fmla="*/ 2261937 w 3777916"/>
                <a:gd name="connsiteY114" fmla="*/ 113157 h 3867010"/>
                <a:gd name="connsiteX115" fmla="*/ 2189747 w 3777916"/>
                <a:gd name="connsiteY115" fmla="*/ 89094 h 3867010"/>
                <a:gd name="connsiteX116" fmla="*/ 2105526 w 3777916"/>
                <a:gd name="connsiteY116" fmla="*/ 52999 h 3867010"/>
                <a:gd name="connsiteX117" fmla="*/ 1985210 w 3777916"/>
                <a:gd name="connsiteY117" fmla="*/ 16904 h 3867010"/>
                <a:gd name="connsiteX118" fmla="*/ 1720516 w 3777916"/>
                <a:gd name="connsiteY118" fmla="*/ 4873 h 3867010"/>
                <a:gd name="connsiteX119" fmla="*/ 1528010 w 3777916"/>
                <a:gd name="connsiteY119" fmla="*/ 52999 h 3867010"/>
                <a:gd name="connsiteX120" fmla="*/ 1503947 w 3777916"/>
                <a:gd name="connsiteY120" fmla="*/ 101125 h 3867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3777916" h="3867010">
                  <a:moveTo>
                    <a:pt x="1540042" y="40968"/>
                  </a:moveTo>
                  <a:cubicBezTo>
                    <a:pt x="1144936" y="226899"/>
                    <a:pt x="1498740" y="74787"/>
                    <a:pt x="1203158" y="173315"/>
                  </a:cubicBezTo>
                  <a:cubicBezTo>
                    <a:pt x="1150164" y="190980"/>
                    <a:pt x="1099741" y="215808"/>
                    <a:pt x="1046747" y="233473"/>
                  </a:cubicBezTo>
                  <a:lnTo>
                    <a:pt x="974558" y="257536"/>
                  </a:lnTo>
                  <a:cubicBezTo>
                    <a:pt x="962526" y="261547"/>
                    <a:pt x="950899" y="267081"/>
                    <a:pt x="938463" y="269568"/>
                  </a:cubicBezTo>
                  <a:cubicBezTo>
                    <a:pt x="918410" y="273578"/>
                    <a:pt x="898144" y="276639"/>
                    <a:pt x="878305" y="281599"/>
                  </a:cubicBezTo>
                  <a:cubicBezTo>
                    <a:pt x="866001" y="284675"/>
                    <a:pt x="854405" y="290147"/>
                    <a:pt x="842210" y="293631"/>
                  </a:cubicBezTo>
                  <a:cubicBezTo>
                    <a:pt x="826311" y="298174"/>
                    <a:pt x="809922" y="300911"/>
                    <a:pt x="794084" y="305662"/>
                  </a:cubicBezTo>
                  <a:cubicBezTo>
                    <a:pt x="794061" y="305669"/>
                    <a:pt x="703859" y="335737"/>
                    <a:pt x="685800" y="341757"/>
                  </a:cubicBezTo>
                  <a:lnTo>
                    <a:pt x="613610" y="365820"/>
                  </a:lnTo>
                  <a:lnTo>
                    <a:pt x="577516" y="377852"/>
                  </a:lnTo>
                  <a:cubicBezTo>
                    <a:pt x="558112" y="397255"/>
                    <a:pt x="543917" y="414596"/>
                    <a:pt x="517358" y="425978"/>
                  </a:cubicBezTo>
                  <a:cubicBezTo>
                    <a:pt x="502159" y="432492"/>
                    <a:pt x="485131" y="433467"/>
                    <a:pt x="469231" y="438010"/>
                  </a:cubicBezTo>
                  <a:cubicBezTo>
                    <a:pt x="457037" y="441494"/>
                    <a:pt x="445168" y="446031"/>
                    <a:pt x="433137" y="450041"/>
                  </a:cubicBezTo>
                  <a:cubicBezTo>
                    <a:pt x="350395" y="505203"/>
                    <a:pt x="388384" y="489023"/>
                    <a:pt x="324852" y="510199"/>
                  </a:cubicBezTo>
                  <a:cubicBezTo>
                    <a:pt x="308810" y="534262"/>
                    <a:pt x="289660" y="556522"/>
                    <a:pt x="276726" y="582389"/>
                  </a:cubicBezTo>
                  <a:cubicBezTo>
                    <a:pt x="268705" y="598431"/>
                    <a:pt x="263088" y="615920"/>
                    <a:pt x="252663" y="630515"/>
                  </a:cubicBezTo>
                  <a:cubicBezTo>
                    <a:pt x="242773" y="644361"/>
                    <a:pt x="228600" y="654578"/>
                    <a:pt x="216568" y="666610"/>
                  </a:cubicBezTo>
                  <a:cubicBezTo>
                    <a:pt x="199379" y="709584"/>
                    <a:pt x="190924" y="735551"/>
                    <a:pt x="168442" y="774894"/>
                  </a:cubicBezTo>
                  <a:cubicBezTo>
                    <a:pt x="161268" y="787449"/>
                    <a:pt x="150846" y="798055"/>
                    <a:pt x="144379" y="810989"/>
                  </a:cubicBezTo>
                  <a:cubicBezTo>
                    <a:pt x="109555" y="880636"/>
                    <a:pt x="164675" y="814755"/>
                    <a:pt x="96252" y="883178"/>
                  </a:cubicBezTo>
                  <a:cubicBezTo>
                    <a:pt x="48494" y="1026461"/>
                    <a:pt x="96252" y="869096"/>
                    <a:pt x="96252" y="1244125"/>
                  </a:cubicBezTo>
                  <a:cubicBezTo>
                    <a:pt x="96252" y="1312422"/>
                    <a:pt x="98729" y="1381924"/>
                    <a:pt x="84221" y="1448662"/>
                  </a:cubicBezTo>
                  <a:cubicBezTo>
                    <a:pt x="78078" y="1476922"/>
                    <a:pt x="36095" y="1520852"/>
                    <a:pt x="36095" y="1520852"/>
                  </a:cubicBezTo>
                  <a:cubicBezTo>
                    <a:pt x="32084" y="1540905"/>
                    <a:pt x="27252" y="1560810"/>
                    <a:pt x="24063" y="1581010"/>
                  </a:cubicBezTo>
                  <a:cubicBezTo>
                    <a:pt x="15217" y="1637033"/>
                    <a:pt x="0" y="1749452"/>
                    <a:pt x="0" y="1749452"/>
                  </a:cubicBezTo>
                  <a:cubicBezTo>
                    <a:pt x="6234" y="1874130"/>
                    <a:pt x="-1983" y="1946058"/>
                    <a:pt x="24063" y="2050241"/>
                  </a:cubicBezTo>
                  <a:cubicBezTo>
                    <a:pt x="27139" y="2062545"/>
                    <a:pt x="29936" y="2075249"/>
                    <a:pt x="36095" y="2086336"/>
                  </a:cubicBezTo>
                  <a:cubicBezTo>
                    <a:pt x="50140" y="2111617"/>
                    <a:pt x="84221" y="2158525"/>
                    <a:pt x="84221" y="2158525"/>
                  </a:cubicBezTo>
                  <a:cubicBezTo>
                    <a:pt x="136037" y="2365792"/>
                    <a:pt x="79338" y="2184855"/>
                    <a:pt x="132347" y="2290873"/>
                  </a:cubicBezTo>
                  <a:cubicBezTo>
                    <a:pt x="138019" y="2302217"/>
                    <a:pt x="137007" y="2316648"/>
                    <a:pt x="144379" y="2326968"/>
                  </a:cubicBezTo>
                  <a:cubicBezTo>
                    <a:pt x="166474" y="2357902"/>
                    <a:pt x="224808" y="2400936"/>
                    <a:pt x="252663" y="2423220"/>
                  </a:cubicBezTo>
                  <a:cubicBezTo>
                    <a:pt x="273808" y="2486652"/>
                    <a:pt x="250721" y="2435327"/>
                    <a:pt x="300789" y="2495410"/>
                  </a:cubicBezTo>
                  <a:cubicBezTo>
                    <a:pt x="376671" y="2586469"/>
                    <a:pt x="278912" y="2485564"/>
                    <a:pt x="348916" y="2555568"/>
                  </a:cubicBezTo>
                  <a:cubicBezTo>
                    <a:pt x="386526" y="2706016"/>
                    <a:pt x="338458" y="2518965"/>
                    <a:pt x="372979" y="2639789"/>
                  </a:cubicBezTo>
                  <a:cubicBezTo>
                    <a:pt x="376329" y="2651514"/>
                    <a:pt x="388798" y="2709583"/>
                    <a:pt x="397042" y="2724010"/>
                  </a:cubicBezTo>
                  <a:cubicBezTo>
                    <a:pt x="406991" y="2741420"/>
                    <a:pt x="421482" y="2755819"/>
                    <a:pt x="433137" y="2772136"/>
                  </a:cubicBezTo>
                  <a:cubicBezTo>
                    <a:pt x="441542" y="2783903"/>
                    <a:pt x="447678" y="2797349"/>
                    <a:pt x="457200" y="2808231"/>
                  </a:cubicBezTo>
                  <a:cubicBezTo>
                    <a:pt x="506467" y="2864536"/>
                    <a:pt x="504529" y="2859836"/>
                    <a:pt x="553452" y="2892452"/>
                  </a:cubicBezTo>
                  <a:cubicBezTo>
                    <a:pt x="557463" y="2904484"/>
                    <a:pt x="562408" y="2916243"/>
                    <a:pt x="565484" y="2928547"/>
                  </a:cubicBezTo>
                  <a:cubicBezTo>
                    <a:pt x="570444" y="2948386"/>
                    <a:pt x="569211" y="2970017"/>
                    <a:pt x="577516" y="2988704"/>
                  </a:cubicBezTo>
                  <a:cubicBezTo>
                    <a:pt x="585660" y="3007028"/>
                    <a:pt x="601579" y="3020789"/>
                    <a:pt x="613610" y="3036831"/>
                  </a:cubicBezTo>
                  <a:cubicBezTo>
                    <a:pt x="617621" y="3052873"/>
                    <a:pt x="618799" y="3069903"/>
                    <a:pt x="625642" y="3084957"/>
                  </a:cubicBezTo>
                  <a:cubicBezTo>
                    <a:pt x="677808" y="3199721"/>
                    <a:pt x="657234" y="3134230"/>
                    <a:pt x="697831" y="3205273"/>
                  </a:cubicBezTo>
                  <a:cubicBezTo>
                    <a:pt x="706730" y="3220845"/>
                    <a:pt x="710691" y="3239394"/>
                    <a:pt x="721895" y="3253399"/>
                  </a:cubicBezTo>
                  <a:cubicBezTo>
                    <a:pt x="813852" y="3368345"/>
                    <a:pt x="766296" y="3285769"/>
                    <a:pt x="854242" y="3373715"/>
                  </a:cubicBezTo>
                  <a:cubicBezTo>
                    <a:pt x="907012" y="3426485"/>
                    <a:pt x="845407" y="3396623"/>
                    <a:pt x="914400" y="3445904"/>
                  </a:cubicBezTo>
                  <a:cubicBezTo>
                    <a:pt x="940423" y="3464492"/>
                    <a:pt x="969161" y="3472180"/>
                    <a:pt x="998621" y="3481999"/>
                  </a:cubicBezTo>
                  <a:cubicBezTo>
                    <a:pt x="1056399" y="3539777"/>
                    <a:pt x="1011576" y="3508941"/>
                    <a:pt x="1106905" y="3530125"/>
                  </a:cubicBezTo>
                  <a:cubicBezTo>
                    <a:pt x="1232389" y="3558010"/>
                    <a:pt x="1029306" y="3522087"/>
                    <a:pt x="1191126" y="3566220"/>
                  </a:cubicBezTo>
                  <a:cubicBezTo>
                    <a:pt x="1218485" y="3573682"/>
                    <a:pt x="1247374" y="3573590"/>
                    <a:pt x="1275347" y="3578252"/>
                  </a:cubicBezTo>
                  <a:cubicBezTo>
                    <a:pt x="1295519" y="3581614"/>
                    <a:pt x="1315452" y="3586273"/>
                    <a:pt x="1335505" y="3590283"/>
                  </a:cubicBezTo>
                  <a:cubicBezTo>
                    <a:pt x="1391936" y="3618500"/>
                    <a:pt x="1440020" y="3644208"/>
                    <a:pt x="1503947" y="3662473"/>
                  </a:cubicBezTo>
                  <a:cubicBezTo>
                    <a:pt x="1532021" y="3670494"/>
                    <a:pt x="1560729" y="3676558"/>
                    <a:pt x="1588168" y="3686536"/>
                  </a:cubicBezTo>
                  <a:cubicBezTo>
                    <a:pt x="1605024" y="3692665"/>
                    <a:pt x="1620722" y="3701700"/>
                    <a:pt x="1636295" y="3710599"/>
                  </a:cubicBezTo>
                  <a:cubicBezTo>
                    <a:pt x="1648850" y="3717773"/>
                    <a:pt x="1658671" y="3730089"/>
                    <a:pt x="1672389" y="3734662"/>
                  </a:cubicBezTo>
                  <a:cubicBezTo>
                    <a:pt x="1695532" y="3742377"/>
                    <a:pt x="1720765" y="3741402"/>
                    <a:pt x="1744579" y="3746694"/>
                  </a:cubicBezTo>
                  <a:cubicBezTo>
                    <a:pt x="1756959" y="3749445"/>
                    <a:pt x="1768479" y="3755241"/>
                    <a:pt x="1780673" y="3758725"/>
                  </a:cubicBezTo>
                  <a:cubicBezTo>
                    <a:pt x="1796573" y="3763268"/>
                    <a:pt x="1812758" y="3766746"/>
                    <a:pt x="1828800" y="3770757"/>
                  </a:cubicBezTo>
                  <a:cubicBezTo>
                    <a:pt x="1980402" y="3861719"/>
                    <a:pt x="1801396" y="3763487"/>
                    <a:pt x="1949116" y="3818883"/>
                  </a:cubicBezTo>
                  <a:cubicBezTo>
                    <a:pt x="1962655" y="3823960"/>
                    <a:pt x="1971492" y="3838374"/>
                    <a:pt x="1985210" y="3842947"/>
                  </a:cubicBezTo>
                  <a:cubicBezTo>
                    <a:pt x="2006020" y="3849884"/>
                    <a:pt x="2143566" y="3865749"/>
                    <a:pt x="2153652" y="3867010"/>
                  </a:cubicBezTo>
                  <a:cubicBezTo>
                    <a:pt x="2257926" y="3858989"/>
                    <a:pt x="2362809" y="3856769"/>
                    <a:pt x="2466473" y="3842947"/>
                  </a:cubicBezTo>
                  <a:cubicBezTo>
                    <a:pt x="2495847" y="3839030"/>
                    <a:pt x="2541269" y="3797094"/>
                    <a:pt x="2562726" y="3782789"/>
                  </a:cubicBezTo>
                  <a:cubicBezTo>
                    <a:pt x="2719856" y="3678036"/>
                    <a:pt x="2516947" y="3820215"/>
                    <a:pt x="2695073" y="3710599"/>
                  </a:cubicBezTo>
                  <a:cubicBezTo>
                    <a:pt x="2843610" y="3619192"/>
                    <a:pt x="2718003" y="3674958"/>
                    <a:pt x="2839452" y="3626378"/>
                  </a:cubicBezTo>
                  <a:cubicBezTo>
                    <a:pt x="2962793" y="3503037"/>
                    <a:pt x="2825686" y="3619510"/>
                    <a:pt x="2995863" y="3542157"/>
                  </a:cubicBezTo>
                  <a:cubicBezTo>
                    <a:pt x="3011353" y="3535116"/>
                    <a:pt x="3018527" y="3516508"/>
                    <a:pt x="3031958" y="3506062"/>
                  </a:cubicBezTo>
                  <a:cubicBezTo>
                    <a:pt x="3054786" y="3488307"/>
                    <a:pt x="3104147" y="3457936"/>
                    <a:pt x="3104147" y="3457936"/>
                  </a:cubicBezTo>
                  <a:cubicBezTo>
                    <a:pt x="3112168" y="3441894"/>
                    <a:pt x="3119312" y="3425382"/>
                    <a:pt x="3128210" y="3409810"/>
                  </a:cubicBezTo>
                  <a:cubicBezTo>
                    <a:pt x="3135384" y="3397255"/>
                    <a:pt x="3146400" y="3386929"/>
                    <a:pt x="3152273" y="3373715"/>
                  </a:cubicBezTo>
                  <a:cubicBezTo>
                    <a:pt x="3162575" y="3350536"/>
                    <a:pt x="3168316" y="3325588"/>
                    <a:pt x="3176337" y="3301525"/>
                  </a:cubicBezTo>
                  <a:cubicBezTo>
                    <a:pt x="3180347" y="3289494"/>
                    <a:pt x="3185292" y="3277734"/>
                    <a:pt x="3188368" y="3265431"/>
                  </a:cubicBezTo>
                  <a:cubicBezTo>
                    <a:pt x="3192379" y="3249389"/>
                    <a:pt x="3197157" y="3233519"/>
                    <a:pt x="3200400" y="3217304"/>
                  </a:cubicBezTo>
                  <a:cubicBezTo>
                    <a:pt x="3205184" y="3193383"/>
                    <a:pt x="3207139" y="3168929"/>
                    <a:pt x="3212431" y="3145115"/>
                  </a:cubicBezTo>
                  <a:cubicBezTo>
                    <a:pt x="3219512" y="3113251"/>
                    <a:pt x="3233814" y="3090318"/>
                    <a:pt x="3248526" y="3060894"/>
                  </a:cubicBezTo>
                  <a:cubicBezTo>
                    <a:pt x="3258844" y="2998988"/>
                    <a:pt x="3254819" y="2999998"/>
                    <a:pt x="3272589" y="2952610"/>
                  </a:cubicBezTo>
                  <a:cubicBezTo>
                    <a:pt x="3285915" y="2917073"/>
                    <a:pt x="3313496" y="2856365"/>
                    <a:pt x="3320716" y="2820262"/>
                  </a:cubicBezTo>
                  <a:cubicBezTo>
                    <a:pt x="3329517" y="2776254"/>
                    <a:pt x="3336456" y="2728623"/>
                    <a:pt x="3356810" y="2687915"/>
                  </a:cubicBezTo>
                  <a:cubicBezTo>
                    <a:pt x="3364831" y="2671873"/>
                    <a:pt x="3370924" y="2654712"/>
                    <a:pt x="3380873" y="2639789"/>
                  </a:cubicBezTo>
                  <a:cubicBezTo>
                    <a:pt x="3387165" y="2630350"/>
                    <a:pt x="3399221" y="2625524"/>
                    <a:pt x="3404937" y="2615725"/>
                  </a:cubicBezTo>
                  <a:cubicBezTo>
                    <a:pt x="3494545" y="2462112"/>
                    <a:pt x="3420064" y="2529184"/>
                    <a:pt x="3513221" y="2459315"/>
                  </a:cubicBezTo>
                  <a:cubicBezTo>
                    <a:pt x="3542934" y="2411775"/>
                    <a:pt x="3579645" y="2344764"/>
                    <a:pt x="3621505" y="2302904"/>
                  </a:cubicBezTo>
                  <a:cubicBezTo>
                    <a:pt x="3631730" y="2292679"/>
                    <a:pt x="3645568" y="2286862"/>
                    <a:pt x="3657600" y="2278841"/>
                  </a:cubicBezTo>
                  <a:cubicBezTo>
                    <a:pt x="3665621" y="2254778"/>
                    <a:pt x="3672243" y="2230202"/>
                    <a:pt x="3681663" y="2206652"/>
                  </a:cubicBezTo>
                  <a:cubicBezTo>
                    <a:pt x="3688324" y="2189999"/>
                    <a:pt x="3700572" y="2175704"/>
                    <a:pt x="3705726" y="2158525"/>
                  </a:cubicBezTo>
                  <a:cubicBezTo>
                    <a:pt x="3712736" y="2135159"/>
                    <a:pt x="3713394" y="2110337"/>
                    <a:pt x="3717758" y="2086336"/>
                  </a:cubicBezTo>
                  <a:cubicBezTo>
                    <a:pt x="3721416" y="2066216"/>
                    <a:pt x="3725779" y="2046231"/>
                    <a:pt x="3729789" y="2026178"/>
                  </a:cubicBezTo>
                  <a:cubicBezTo>
                    <a:pt x="3733800" y="1953989"/>
                    <a:pt x="3736276" y="1881698"/>
                    <a:pt x="3741821" y="1809610"/>
                  </a:cubicBezTo>
                  <a:cubicBezTo>
                    <a:pt x="3752138" y="1675495"/>
                    <a:pt x="3763920" y="1574623"/>
                    <a:pt x="3777916" y="1448662"/>
                  </a:cubicBezTo>
                  <a:cubicBezTo>
                    <a:pt x="3769895" y="1388504"/>
                    <a:pt x="3765754" y="1327700"/>
                    <a:pt x="3753852" y="1268189"/>
                  </a:cubicBezTo>
                  <a:cubicBezTo>
                    <a:pt x="3747335" y="1235606"/>
                    <a:pt x="3726425" y="1198550"/>
                    <a:pt x="3705726" y="1171936"/>
                  </a:cubicBezTo>
                  <a:cubicBezTo>
                    <a:pt x="3686495" y="1147211"/>
                    <a:pt x="3664799" y="1124472"/>
                    <a:pt x="3645568" y="1099747"/>
                  </a:cubicBezTo>
                  <a:cubicBezTo>
                    <a:pt x="3597297" y="1037685"/>
                    <a:pt x="3641139" y="1090890"/>
                    <a:pt x="3609473" y="1027557"/>
                  </a:cubicBezTo>
                  <a:cubicBezTo>
                    <a:pt x="3592722" y="994055"/>
                    <a:pt x="3575926" y="981978"/>
                    <a:pt x="3549316" y="955368"/>
                  </a:cubicBezTo>
                  <a:cubicBezTo>
                    <a:pt x="3527779" y="890759"/>
                    <a:pt x="3548009" y="937584"/>
                    <a:pt x="3489158" y="859115"/>
                  </a:cubicBezTo>
                  <a:cubicBezTo>
                    <a:pt x="3480482" y="847547"/>
                    <a:pt x="3475320" y="833245"/>
                    <a:pt x="3465095" y="823020"/>
                  </a:cubicBezTo>
                  <a:cubicBezTo>
                    <a:pt x="3450915" y="808840"/>
                    <a:pt x="3431806" y="800414"/>
                    <a:pt x="3416968" y="786925"/>
                  </a:cubicBezTo>
                  <a:cubicBezTo>
                    <a:pt x="3193180" y="583482"/>
                    <a:pt x="3449941" y="788356"/>
                    <a:pt x="3260558" y="666610"/>
                  </a:cubicBezTo>
                  <a:cubicBezTo>
                    <a:pt x="3226822" y="644923"/>
                    <a:pt x="3202352" y="607102"/>
                    <a:pt x="3164305" y="594420"/>
                  </a:cubicBezTo>
                  <a:cubicBezTo>
                    <a:pt x="2999498" y="539484"/>
                    <a:pt x="3185969" y="605423"/>
                    <a:pt x="3019926" y="534262"/>
                  </a:cubicBezTo>
                  <a:cubicBezTo>
                    <a:pt x="2988431" y="520764"/>
                    <a:pt x="2955943" y="509693"/>
                    <a:pt x="2923673" y="498168"/>
                  </a:cubicBezTo>
                  <a:cubicBezTo>
                    <a:pt x="2899786" y="489637"/>
                    <a:pt x="2874663" y="484406"/>
                    <a:pt x="2851484" y="474104"/>
                  </a:cubicBezTo>
                  <a:cubicBezTo>
                    <a:pt x="2838270" y="468231"/>
                    <a:pt x="2828929" y="455118"/>
                    <a:pt x="2815389" y="450041"/>
                  </a:cubicBezTo>
                  <a:cubicBezTo>
                    <a:pt x="2796241" y="442861"/>
                    <a:pt x="2775070" y="442970"/>
                    <a:pt x="2755231" y="438010"/>
                  </a:cubicBezTo>
                  <a:cubicBezTo>
                    <a:pt x="2742927" y="434934"/>
                    <a:pt x="2731168" y="429989"/>
                    <a:pt x="2719137" y="425978"/>
                  </a:cubicBezTo>
                  <a:cubicBezTo>
                    <a:pt x="2711116" y="417957"/>
                    <a:pt x="2704800" y="407751"/>
                    <a:pt x="2695073" y="401915"/>
                  </a:cubicBezTo>
                  <a:cubicBezTo>
                    <a:pt x="2619429" y="356529"/>
                    <a:pt x="2697155" y="452123"/>
                    <a:pt x="2586789" y="341757"/>
                  </a:cubicBezTo>
                  <a:cubicBezTo>
                    <a:pt x="2562726" y="317694"/>
                    <a:pt x="2542915" y="288445"/>
                    <a:pt x="2514600" y="269568"/>
                  </a:cubicBezTo>
                  <a:cubicBezTo>
                    <a:pt x="2490537" y="253526"/>
                    <a:pt x="2462860" y="241891"/>
                    <a:pt x="2442410" y="221441"/>
                  </a:cubicBezTo>
                  <a:cubicBezTo>
                    <a:pt x="2430379" y="209410"/>
                    <a:pt x="2420473" y="194785"/>
                    <a:pt x="2406316" y="185347"/>
                  </a:cubicBezTo>
                  <a:cubicBezTo>
                    <a:pt x="2395764" y="178312"/>
                    <a:pt x="2381565" y="178987"/>
                    <a:pt x="2370221" y="173315"/>
                  </a:cubicBezTo>
                  <a:cubicBezTo>
                    <a:pt x="2357287" y="166848"/>
                    <a:pt x="2347060" y="155719"/>
                    <a:pt x="2334126" y="149252"/>
                  </a:cubicBezTo>
                  <a:cubicBezTo>
                    <a:pt x="2322782" y="143580"/>
                    <a:pt x="2309375" y="142892"/>
                    <a:pt x="2298031" y="137220"/>
                  </a:cubicBezTo>
                  <a:cubicBezTo>
                    <a:pt x="2285098" y="130753"/>
                    <a:pt x="2275151" y="119030"/>
                    <a:pt x="2261937" y="113157"/>
                  </a:cubicBezTo>
                  <a:cubicBezTo>
                    <a:pt x="2238758" y="102855"/>
                    <a:pt x="2189747" y="89094"/>
                    <a:pt x="2189747" y="89094"/>
                  </a:cubicBezTo>
                  <a:cubicBezTo>
                    <a:pt x="2132482" y="50918"/>
                    <a:pt x="2176155" y="74188"/>
                    <a:pt x="2105526" y="52999"/>
                  </a:cubicBezTo>
                  <a:cubicBezTo>
                    <a:pt x="2091082" y="48666"/>
                    <a:pt x="2010071" y="18816"/>
                    <a:pt x="1985210" y="16904"/>
                  </a:cubicBezTo>
                  <a:cubicBezTo>
                    <a:pt x="1897148" y="10130"/>
                    <a:pt x="1808747" y="8883"/>
                    <a:pt x="1720516" y="4873"/>
                  </a:cubicBezTo>
                  <a:cubicBezTo>
                    <a:pt x="1450926" y="22845"/>
                    <a:pt x="1575192" y="-41366"/>
                    <a:pt x="1528010" y="52999"/>
                  </a:cubicBezTo>
                  <a:cubicBezTo>
                    <a:pt x="1501722" y="105574"/>
                    <a:pt x="1503947" y="70989"/>
                    <a:pt x="1503947" y="101125"/>
                  </a:cubicBezTo>
                </a:path>
              </a:pathLst>
            </a:custGeom>
            <a:solidFill>
              <a:schemeClr val="tx2">
                <a:lumMod val="65000"/>
              </a:schemeClr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927990" y="2979412"/>
              <a:ext cx="1815210" cy="1980229"/>
              <a:chOff x="798827" y="2704290"/>
              <a:chExt cx="1815210" cy="1980229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798827" y="3364367"/>
                <a:ext cx="825096" cy="660076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Test Values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1010167" y="4024443"/>
                <a:ext cx="1210140" cy="660076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Expected results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1120180" y="2704290"/>
                <a:ext cx="990115" cy="660076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Before values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1623922" y="3364367"/>
                <a:ext cx="990115" cy="660076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After values</a:t>
                </a:r>
              </a:p>
            </p:txBody>
          </p:sp>
          <p:sp>
            <p:nvSpPr>
              <p:cNvPr id="8" name="Up-Down Arrow 7"/>
              <p:cNvSpPr/>
              <p:nvPr/>
            </p:nvSpPr>
            <p:spPr bwMode="auto">
              <a:xfrm>
                <a:off x="1156368" y="3144341"/>
                <a:ext cx="110013" cy="330038"/>
              </a:xfrm>
              <a:prstGeom prst="upDownArrow">
                <a:avLst/>
              </a:prstGeom>
              <a:solidFill>
                <a:srgbClr val="FFFF0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Up-Down Arrow 8"/>
              <p:cNvSpPr/>
              <p:nvPr/>
            </p:nvSpPr>
            <p:spPr bwMode="auto">
              <a:xfrm>
                <a:off x="1505224" y="3873589"/>
                <a:ext cx="110013" cy="330038"/>
              </a:xfrm>
              <a:prstGeom prst="upDownArrow">
                <a:avLst/>
              </a:prstGeom>
              <a:solidFill>
                <a:srgbClr val="FFFF0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Up-Down Arrow 9"/>
              <p:cNvSpPr/>
              <p:nvPr/>
            </p:nvSpPr>
            <p:spPr bwMode="auto">
              <a:xfrm>
                <a:off x="1684719" y="3818582"/>
                <a:ext cx="110013" cy="330038"/>
              </a:xfrm>
              <a:prstGeom prst="upDownArrow">
                <a:avLst/>
              </a:prstGeom>
              <a:solidFill>
                <a:srgbClr val="FFFF0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Left-Right Arrow 10"/>
              <p:cNvSpPr/>
              <p:nvPr/>
            </p:nvSpPr>
            <p:spPr bwMode="auto">
              <a:xfrm>
                <a:off x="1505224" y="3419373"/>
                <a:ext cx="275032" cy="110013"/>
              </a:xfrm>
              <a:prstGeom prst="leftRightArrow">
                <a:avLst/>
              </a:prstGeom>
              <a:solidFill>
                <a:srgbClr val="FFFF0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990600" y="2342321"/>
              <a:ext cx="16483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ill Sans MT" panose="020B0502020104020203" pitchFamily="34" charset="0"/>
                </a:rPr>
                <a:t>Meaning</a:t>
              </a:r>
              <a:endParaRPr lang="en-US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71061" y="4996869"/>
              <a:ext cx="16483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ill Sans MT" panose="020B0502020104020203" pitchFamily="34" charset="0"/>
                </a:rPr>
                <a:t>Purpose</a:t>
              </a:r>
              <a:endParaRPr lang="en-US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endParaRPr>
            </a:p>
          </p:txBody>
        </p:sp>
      </p:grpSp>
      <p:sp>
        <p:nvSpPr>
          <p:cNvPr id="20" name="Rounded Rectangle 19"/>
          <p:cNvSpPr/>
          <p:nvPr/>
        </p:nvSpPr>
        <p:spPr bwMode="auto">
          <a:xfrm>
            <a:off x="3810000" y="3216681"/>
            <a:ext cx="5029200" cy="1339039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Habitat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Gill Sans MT" panose="020B0502020104020203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An execution framework that allows tests to run themselves</a:t>
            </a:r>
            <a:endParaRPr lang="en-US" sz="2400" b="0" dirty="0" smtClean="0"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3657600" y="1524000"/>
            <a:ext cx="4724400" cy="11430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Tests must exist in a </a:t>
            </a:r>
            <a:r>
              <a:rPr lang="en-US" sz="36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habitat</a:t>
            </a: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 and a </a:t>
            </a:r>
            <a:r>
              <a:rPr lang="en-US" sz="3600" b="0" dirty="0" smtClean="0">
                <a:solidFill>
                  <a:srgbClr val="FFFF00"/>
                </a:solidFill>
                <a:latin typeface="Gill Sans MT" panose="020B0502020104020203" pitchFamily="34" charset="0"/>
                <a:cs typeface="Arial" charset="0"/>
              </a:rPr>
              <a:t>society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>
            <a:off x="3276600" y="5029200"/>
            <a:ext cx="5791200" cy="1443038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Gill Sans MT" panose="020B0502020104020203" pitchFamily="34" charset="0"/>
                <a:cs typeface="Arial" charset="0"/>
              </a:rPr>
              <a:t>Society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Gill Sans MT" panose="020B0502020104020203" pitchFamily="34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Ability to query the environment and other tests about status and changes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01031" y="1676400"/>
            <a:ext cx="1648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Habitat</a:t>
            </a:r>
            <a:endParaRPr lang="en-US" sz="28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96156" y="5452726"/>
            <a:ext cx="1648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Society</a:t>
            </a:r>
            <a:endParaRPr lang="en-US" sz="28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74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Intelligent Tests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Freeform 5"/>
          <p:cNvSpPr/>
          <p:nvPr/>
        </p:nvSpPr>
        <p:spPr bwMode="auto">
          <a:xfrm>
            <a:off x="76200" y="1371600"/>
            <a:ext cx="3581400" cy="5105401"/>
          </a:xfrm>
          <a:custGeom>
            <a:avLst/>
            <a:gdLst>
              <a:gd name="connsiteX0" fmla="*/ 1540042 w 3777916"/>
              <a:gd name="connsiteY0" fmla="*/ 40968 h 3867010"/>
              <a:gd name="connsiteX1" fmla="*/ 1203158 w 3777916"/>
              <a:gd name="connsiteY1" fmla="*/ 173315 h 3867010"/>
              <a:gd name="connsiteX2" fmla="*/ 1046747 w 3777916"/>
              <a:gd name="connsiteY2" fmla="*/ 233473 h 3867010"/>
              <a:gd name="connsiteX3" fmla="*/ 974558 w 3777916"/>
              <a:gd name="connsiteY3" fmla="*/ 257536 h 3867010"/>
              <a:gd name="connsiteX4" fmla="*/ 938463 w 3777916"/>
              <a:gd name="connsiteY4" fmla="*/ 269568 h 3867010"/>
              <a:gd name="connsiteX5" fmla="*/ 878305 w 3777916"/>
              <a:gd name="connsiteY5" fmla="*/ 281599 h 3867010"/>
              <a:gd name="connsiteX6" fmla="*/ 842210 w 3777916"/>
              <a:gd name="connsiteY6" fmla="*/ 293631 h 3867010"/>
              <a:gd name="connsiteX7" fmla="*/ 794084 w 3777916"/>
              <a:gd name="connsiteY7" fmla="*/ 305662 h 3867010"/>
              <a:gd name="connsiteX8" fmla="*/ 685800 w 3777916"/>
              <a:gd name="connsiteY8" fmla="*/ 341757 h 3867010"/>
              <a:gd name="connsiteX9" fmla="*/ 613610 w 3777916"/>
              <a:gd name="connsiteY9" fmla="*/ 365820 h 3867010"/>
              <a:gd name="connsiteX10" fmla="*/ 577516 w 3777916"/>
              <a:gd name="connsiteY10" fmla="*/ 377852 h 3867010"/>
              <a:gd name="connsiteX11" fmla="*/ 517358 w 3777916"/>
              <a:gd name="connsiteY11" fmla="*/ 425978 h 3867010"/>
              <a:gd name="connsiteX12" fmla="*/ 469231 w 3777916"/>
              <a:gd name="connsiteY12" fmla="*/ 438010 h 3867010"/>
              <a:gd name="connsiteX13" fmla="*/ 433137 w 3777916"/>
              <a:gd name="connsiteY13" fmla="*/ 450041 h 3867010"/>
              <a:gd name="connsiteX14" fmla="*/ 324852 w 3777916"/>
              <a:gd name="connsiteY14" fmla="*/ 510199 h 3867010"/>
              <a:gd name="connsiteX15" fmla="*/ 276726 w 3777916"/>
              <a:gd name="connsiteY15" fmla="*/ 582389 h 3867010"/>
              <a:gd name="connsiteX16" fmla="*/ 252663 w 3777916"/>
              <a:gd name="connsiteY16" fmla="*/ 630515 h 3867010"/>
              <a:gd name="connsiteX17" fmla="*/ 216568 w 3777916"/>
              <a:gd name="connsiteY17" fmla="*/ 666610 h 3867010"/>
              <a:gd name="connsiteX18" fmla="*/ 168442 w 3777916"/>
              <a:gd name="connsiteY18" fmla="*/ 774894 h 3867010"/>
              <a:gd name="connsiteX19" fmla="*/ 144379 w 3777916"/>
              <a:gd name="connsiteY19" fmla="*/ 810989 h 3867010"/>
              <a:gd name="connsiteX20" fmla="*/ 96252 w 3777916"/>
              <a:gd name="connsiteY20" fmla="*/ 883178 h 3867010"/>
              <a:gd name="connsiteX21" fmla="*/ 96252 w 3777916"/>
              <a:gd name="connsiteY21" fmla="*/ 1244125 h 3867010"/>
              <a:gd name="connsiteX22" fmla="*/ 84221 w 3777916"/>
              <a:gd name="connsiteY22" fmla="*/ 1448662 h 3867010"/>
              <a:gd name="connsiteX23" fmla="*/ 36095 w 3777916"/>
              <a:gd name="connsiteY23" fmla="*/ 1520852 h 3867010"/>
              <a:gd name="connsiteX24" fmla="*/ 24063 w 3777916"/>
              <a:gd name="connsiteY24" fmla="*/ 1581010 h 3867010"/>
              <a:gd name="connsiteX25" fmla="*/ 0 w 3777916"/>
              <a:gd name="connsiteY25" fmla="*/ 1749452 h 3867010"/>
              <a:gd name="connsiteX26" fmla="*/ 24063 w 3777916"/>
              <a:gd name="connsiteY26" fmla="*/ 2050241 h 3867010"/>
              <a:gd name="connsiteX27" fmla="*/ 36095 w 3777916"/>
              <a:gd name="connsiteY27" fmla="*/ 2086336 h 3867010"/>
              <a:gd name="connsiteX28" fmla="*/ 84221 w 3777916"/>
              <a:gd name="connsiteY28" fmla="*/ 2158525 h 3867010"/>
              <a:gd name="connsiteX29" fmla="*/ 132347 w 3777916"/>
              <a:gd name="connsiteY29" fmla="*/ 2290873 h 3867010"/>
              <a:gd name="connsiteX30" fmla="*/ 144379 w 3777916"/>
              <a:gd name="connsiteY30" fmla="*/ 2326968 h 3867010"/>
              <a:gd name="connsiteX31" fmla="*/ 252663 w 3777916"/>
              <a:gd name="connsiteY31" fmla="*/ 2423220 h 3867010"/>
              <a:gd name="connsiteX32" fmla="*/ 300789 w 3777916"/>
              <a:gd name="connsiteY32" fmla="*/ 2495410 h 3867010"/>
              <a:gd name="connsiteX33" fmla="*/ 348916 w 3777916"/>
              <a:gd name="connsiteY33" fmla="*/ 2555568 h 3867010"/>
              <a:gd name="connsiteX34" fmla="*/ 372979 w 3777916"/>
              <a:gd name="connsiteY34" fmla="*/ 2639789 h 3867010"/>
              <a:gd name="connsiteX35" fmla="*/ 397042 w 3777916"/>
              <a:gd name="connsiteY35" fmla="*/ 2724010 h 3867010"/>
              <a:gd name="connsiteX36" fmla="*/ 433137 w 3777916"/>
              <a:gd name="connsiteY36" fmla="*/ 2772136 h 3867010"/>
              <a:gd name="connsiteX37" fmla="*/ 457200 w 3777916"/>
              <a:gd name="connsiteY37" fmla="*/ 2808231 h 3867010"/>
              <a:gd name="connsiteX38" fmla="*/ 553452 w 3777916"/>
              <a:gd name="connsiteY38" fmla="*/ 2892452 h 3867010"/>
              <a:gd name="connsiteX39" fmla="*/ 565484 w 3777916"/>
              <a:gd name="connsiteY39" fmla="*/ 2928547 h 3867010"/>
              <a:gd name="connsiteX40" fmla="*/ 577516 w 3777916"/>
              <a:gd name="connsiteY40" fmla="*/ 2988704 h 3867010"/>
              <a:gd name="connsiteX41" fmla="*/ 613610 w 3777916"/>
              <a:gd name="connsiteY41" fmla="*/ 3036831 h 3867010"/>
              <a:gd name="connsiteX42" fmla="*/ 625642 w 3777916"/>
              <a:gd name="connsiteY42" fmla="*/ 3084957 h 3867010"/>
              <a:gd name="connsiteX43" fmla="*/ 697831 w 3777916"/>
              <a:gd name="connsiteY43" fmla="*/ 3205273 h 3867010"/>
              <a:gd name="connsiteX44" fmla="*/ 721895 w 3777916"/>
              <a:gd name="connsiteY44" fmla="*/ 3253399 h 3867010"/>
              <a:gd name="connsiteX45" fmla="*/ 854242 w 3777916"/>
              <a:gd name="connsiteY45" fmla="*/ 3373715 h 3867010"/>
              <a:gd name="connsiteX46" fmla="*/ 914400 w 3777916"/>
              <a:gd name="connsiteY46" fmla="*/ 3445904 h 3867010"/>
              <a:gd name="connsiteX47" fmla="*/ 998621 w 3777916"/>
              <a:gd name="connsiteY47" fmla="*/ 3481999 h 3867010"/>
              <a:gd name="connsiteX48" fmla="*/ 1106905 w 3777916"/>
              <a:gd name="connsiteY48" fmla="*/ 3530125 h 3867010"/>
              <a:gd name="connsiteX49" fmla="*/ 1191126 w 3777916"/>
              <a:gd name="connsiteY49" fmla="*/ 3566220 h 3867010"/>
              <a:gd name="connsiteX50" fmla="*/ 1275347 w 3777916"/>
              <a:gd name="connsiteY50" fmla="*/ 3578252 h 3867010"/>
              <a:gd name="connsiteX51" fmla="*/ 1335505 w 3777916"/>
              <a:gd name="connsiteY51" fmla="*/ 3590283 h 3867010"/>
              <a:gd name="connsiteX52" fmla="*/ 1503947 w 3777916"/>
              <a:gd name="connsiteY52" fmla="*/ 3662473 h 3867010"/>
              <a:gd name="connsiteX53" fmla="*/ 1588168 w 3777916"/>
              <a:gd name="connsiteY53" fmla="*/ 3686536 h 3867010"/>
              <a:gd name="connsiteX54" fmla="*/ 1636295 w 3777916"/>
              <a:gd name="connsiteY54" fmla="*/ 3710599 h 3867010"/>
              <a:gd name="connsiteX55" fmla="*/ 1672389 w 3777916"/>
              <a:gd name="connsiteY55" fmla="*/ 3734662 h 3867010"/>
              <a:gd name="connsiteX56" fmla="*/ 1744579 w 3777916"/>
              <a:gd name="connsiteY56" fmla="*/ 3746694 h 3867010"/>
              <a:gd name="connsiteX57" fmla="*/ 1780673 w 3777916"/>
              <a:gd name="connsiteY57" fmla="*/ 3758725 h 3867010"/>
              <a:gd name="connsiteX58" fmla="*/ 1828800 w 3777916"/>
              <a:gd name="connsiteY58" fmla="*/ 3770757 h 3867010"/>
              <a:gd name="connsiteX59" fmla="*/ 1949116 w 3777916"/>
              <a:gd name="connsiteY59" fmla="*/ 3818883 h 3867010"/>
              <a:gd name="connsiteX60" fmla="*/ 1985210 w 3777916"/>
              <a:gd name="connsiteY60" fmla="*/ 3842947 h 3867010"/>
              <a:gd name="connsiteX61" fmla="*/ 2153652 w 3777916"/>
              <a:gd name="connsiteY61" fmla="*/ 3867010 h 3867010"/>
              <a:gd name="connsiteX62" fmla="*/ 2466473 w 3777916"/>
              <a:gd name="connsiteY62" fmla="*/ 3842947 h 3867010"/>
              <a:gd name="connsiteX63" fmla="*/ 2562726 w 3777916"/>
              <a:gd name="connsiteY63" fmla="*/ 3782789 h 3867010"/>
              <a:gd name="connsiteX64" fmla="*/ 2695073 w 3777916"/>
              <a:gd name="connsiteY64" fmla="*/ 3710599 h 3867010"/>
              <a:gd name="connsiteX65" fmla="*/ 2839452 w 3777916"/>
              <a:gd name="connsiteY65" fmla="*/ 3626378 h 3867010"/>
              <a:gd name="connsiteX66" fmla="*/ 2995863 w 3777916"/>
              <a:gd name="connsiteY66" fmla="*/ 3542157 h 3867010"/>
              <a:gd name="connsiteX67" fmla="*/ 3031958 w 3777916"/>
              <a:gd name="connsiteY67" fmla="*/ 3506062 h 3867010"/>
              <a:gd name="connsiteX68" fmla="*/ 3104147 w 3777916"/>
              <a:gd name="connsiteY68" fmla="*/ 3457936 h 3867010"/>
              <a:gd name="connsiteX69" fmla="*/ 3128210 w 3777916"/>
              <a:gd name="connsiteY69" fmla="*/ 3409810 h 3867010"/>
              <a:gd name="connsiteX70" fmla="*/ 3152273 w 3777916"/>
              <a:gd name="connsiteY70" fmla="*/ 3373715 h 3867010"/>
              <a:gd name="connsiteX71" fmla="*/ 3176337 w 3777916"/>
              <a:gd name="connsiteY71" fmla="*/ 3301525 h 3867010"/>
              <a:gd name="connsiteX72" fmla="*/ 3188368 w 3777916"/>
              <a:gd name="connsiteY72" fmla="*/ 3265431 h 3867010"/>
              <a:gd name="connsiteX73" fmla="*/ 3200400 w 3777916"/>
              <a:gd name="connsiteY73" fmla="*/ 3217304 h 3867010"/>
              <a:gd name="connsiteX74" fmla="*/ 3212431 w 3777916"/>
              <a:gd name="connsiteY74" fmla="*/ 3145115 h 3867010"/>
              <a:gd name="connsiteX75" fmla="*/ 3248526 w 3777916"/>
              <a:gd name="connsiteY75" fmla="*/ 3060894 h 3867010"/>
              <a:gd name="connsiteX76" fmla="*/ 3272589 w 3777916"/>
              <a:gd name="connsiteY76" fmla="*/ 2952610 h 3867010"/>
              <a:gd name="connsiteX77" fmla="*/ 3320716 w 3777916"/>
              <a:gd name="connsiteY77" fmla="*/ 2820262 h 3867010"/>
              <a:gd name="connsiteX78" fmla="*/ 3356810 w 3777916"/>
              <a:gd name="connsiteY78" fmla="*/ 2687915 h 3867010"/>
              <a:gd name="connsiteX79" fmla="*/ 3380873 w 3777916"/>
              <a:gd name="connsiteY79" fmla="*/ 2639789 h 3867010"/>
              <a:gd name="connsiteX80" fmla="*/ 3404937 w 3777916"/>
              <a:gd name="connsiteY80" fmla="*/ 2615725 h 3867010"/>
              <a:gd name="connsiteX81" fmla="*/ 3513221 w 3777916"/>
              <a:gd name="connsiteY81" fmla="*/ 2459315 h 3867010"/>
              <a:gd name="connsiteX82" fmla="*/ 3621505 w 3777916"/>
              <a:gd name="connsiteY82" fmla="*/ 2302904 h 3867010"/>
              <a:gd name="connsiteX83" fmla="*/ 3657600 w 3777916"/>
              <a:gd name="connsiteY83" fmla="*/ 2278841 h 3867010"/>
              <a:gd name="connsiteX84" fmla="*/ 3681663 w 3777916"/>
              <a:gd name="connsiteY84" fmla="*/ 2206652 h 3867010"/>
              <a:gd name="connsiteX85" fmla="*/ 3705726 w 3777916"/>
              <a:gd name="connsiteY85" fmla="*/ 2158525 h 3867010"/>
              <a:gd name="connsiteX86" fmla="*/ 3717758 w 3777916"/>
              <a:gd name="connsiteY86" fmla="*/ 2086336 h 3867010"/>
              <a:gd name="connsiteX87" fmla="*/ 3729789 w 3777916"/>
              <a:gd name="connsiteY87" fmla="*/ 2026178 h 3867010"/>
              <a:gd name="connsiteX88" fmla="*/ 3741821 w 3777916"/>
              <a:gd name="connsiteY88" fmla="*/ 1809610 h 3867010"/>
              <a:gd name="connsiteX89" fmla="*/ 3777916 w 3777916"/>
              <a:gd name="connsiteY89" fmla="*/ 1448662 h 3867010"/>
              <a:gd name="connsiteX90" fmla="*/ 3753852 w 3777916"/>
              <a:gd name="connsiteY90" fmla="*/ 1268189 h 3867010"/>
              <a:gd name="connsiteX91" fmla="*/ 3705726 w 3777916"/>
              <a:gd name="connsiteY91" fmla="*/ 1171936 h 3867010"/>
              <a:gd name="connsiteX92" fmla="*/ 3645568 w 3777916"/>
              <a:gd name="connsiteY92" fmla="*/ 1099747 h 3867010"/>
              <a:gd name="connsiteX93" fmla="*/ 3609473 w 3777916"/>
              <a:gd name="connsiteY93" fmla="*/ 1027557 h 3867010"/>
              <a:gd name="connsiteX94" fmla="*/ 3549316 w 3777916"/>
              <a:gd name="connsiteY94" fmla="*/ 955368 h 3867010"/>
              <a:gd name="connsiteX95" fmla="*/ 3489158 w 3777916"/>
              <a:gd name="connsiteY95" fmla="*/ 859115 h 3867010"/>
              <a:gd name="connsiteX96" fmla="*/ 3465095 w 3777916"/>
              <a:gd name="connsiteY96" fmla="*/ 823020 h 3867010"/>
              <a:gd name="connsiteX97" fmla="*/ 3416968 w 3777916"/>
              <a:gd name="connsiteY97" fmla="*/ 786925 h 3867010"/>
              <a:gd name="connsiteX98" fmla="*/ 3260558 w 3777916"/>
              <a:gd name="connsiteY98" fmla="*/ 666610 h 3867010"/>
              <a:gd name="connsiteX99" fmla="*/ 3164305 w 3777916"/>
              <a:gd name="connsiteY99" fmla="*/ 594420 h 3867010"/>
              <a:gd name="connsiteX100" fmla="*/ 3019926 w 3777916"/>
              <a:gd name="connsiteY100" fmla="*/ 534262 h 3867010"/>
              <a:gd name="connsiteX101" fmla="*/ 2923673 w 3777916"/>
              <a:gd name="connsiteY101" fmla="*/ 498168 h 3867010"/>
              <a:gd name="connsiteX102" fmla="*/ 2851484 w 3777916"/>
              <a:gd name="connsiteY102" fmla="*/ 474104 h 3867010"/>
              <a:gd name="connsiteX103" fmla="*/ 2815389 w 3777916"/>
              <a:gd name="connsiteY103" fmla="*/ 450041 h 3867010"/>
              <a:gd name="connsiteX104" fmla="*/ 2755231 w 3777916"/>
              <a:gd name="connsiteY104" fmla="*/ 438010 h 3867010"/>
              <a:gd name="connsiteX105" fmla="*/ 2719137 w 3777916"/>
              <a:gd name="connsiteY105" fmla="*/ 425978 h 3867010"/>
              <a:gd name="connsiteX106" fmla="*/ 2695073 w 3777916"/>
              <a:gd name="connsiteY106" fmla="*/ 401915 h 3867010"/>
              <a:gd name="connsiteX107" fmla="*/ 2586789 w 3777916"/>
              <a:gd name="connsiteY107" fmla="*/ 341757 h 3867010"/>
              <a:gd name="connsiteX108" fmla="*/ 2514600 w 3777916"/>
              <a:gd name="connsiteY108" fmla="*/ 269568 h 3867010"/>
              <a:gd name="connsiteX109" fmla="*/ 2442410 w 3777916"/>
              <a:gd name="connsiteY109" fmla="*/ 221441 h 3867010"/>
              <a:gd name="connsiteX110" fmla="*/ 2406316 w 3777916"/>
              <a:gd name="connsiteY110" fmla="*/ 185347 h 3867010"/>
              <a:gd name="connsiteX111" fmla="*/ 2370221 w 3777916"/>
              <a:gd name="connsiteY111" fmla="*/ 173315 h 3867010"/>
              <a:gd name="connsiteX112" fmla="*/ 2334126 w 3777916"/>
              <a:gd name="connsiteY112" fmla="*/ 149252 h 3867010"/>
              <a:gd name="connsiteX113" fmla="*/ 2298031 w 3777916"/>
              <a:gd name="connsiteY113" fmla="*/ 137220 h 3867010"/>
              <a:gd name="connsiteX114" fmla="*/ 2261937 w 3777916"/>
              <a:gd name="connsiteY114" fmla="*/ 113157 h 3867010"/>
              <a:gd name="connsiteX115" fmla="*/ 2189747 w 3777916"/>
              <a:gd name="connsiteY115" fmla="*/ 89094 h 3867010"/>
              <a:gd name="connsiteX116" fmla="*/ 2105526 w 3777916"/>
              <a:gd name="connsiteY116" fmla="*/ 52999 h 3867010"/>
              <a:gd name="connsiteX117" fmla="*/ 1985210 w 3777916"/>
              <a:gd name="connsiteY117" fmla="*/ 16904 h 3867010"/>
              <a:gd name="connsiteX118" fmla="*/ 1720516 w 3777916"/>
              <a:gd name="connsiteY118" fmla="*/ 4873 h 3867010"/>
              <a:gd name="connsiteX119" fmla="*/ 1528010 w 3777916"/>
              <a:gd name="connsiteY119" fmla="*/ 52999 h 3867010"/>
              <a:gd name="connsiteX120" fmla="*/ 1503947 w 3777916"/>
              <a:gd name="connsiteY120" fmla="*/ 101125 h 3867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3777916" h="3867010">
                <a:moveTo>
                  <a:pt x="1540042" y="40968"/>
                </a:moveTo>
                <a:cubicBezTo>
                  <a:pt x="1144936" y="226899"/>
                  <a:pt x="1498740" y="74787"/>
                  <a:pt x="1203158" y="173315"/>
                </a:cubicBezTo>
                <a:cubicBezTo>
                  <a:pt x="1150164" y="190980"/>
                  <a:pt x="1099741" y="215808"/>
                  <a:pt x="1046747" y="233473"/>
                </a:cubicBezTo>
                <a:lnTo>
                  <a:pt x="974558" y="257536"/>
                </a:lnTo>
                <a:cubicBezTo>
                  <a:pt x="962526" y="261547"/>
                  <a:pt x="950899" y="267081"/>
                  <a:pt x="938463" y="269568"/>
                </a:cubicBezTo>
                <a:cubicBezTo>
                  <a:pt x="918410" y="273578"/>
                  <a:pt x="898144" y="276639"/>
                  <a:pt x="878305" y="281599"/>
                </a:cubicBezTo>
                <a:cubicBezTo>
                  <a:pt x="866001" y="284675"/>
                  <a:pt x="854405" y="290147"/>
                  <a:pt x="842210" y="293631"/>
                </a:cubicBezTo>
                <a:cubicBezTo>
                  <a:pt x="826311" y="298174"/>
                  <a:pt x="809922" y="300911"/>
                  <a:pt x="794084" y="305662"/>
                </a:cubicBezTo>
                <a:cubicBezTo>
                  <a:pt x="794061" y="305669"/>
                  <a:pt x="703859" y="335737"/>
                  <a:pt x="685800" y="341757"/>
                </a:cubicBezTo>
                <a:lnTo>
                  <a:pt x="613610" y="365820"/>
                </a:lnTo>
                <a:lnTo>
                  <a:pt x="577516" y="377852"/>
                </a:lnTo>
                <a:cubicBezTo>
                  <a:pt x="558112" y="397255"/>
                  <a:pt x="543917" y="414596"/>
                  <a:pt x="517358" y="425978"/>
                </a:cubicBezTo>
                <a:cubicBezTo>
                  <a:pt x="502159" y="432492"/>
                  <a:pt x="485131" y="433467"/>
                  <a:pt x="469231" y="438010"/>
                </a:cubicBezTo>
                <a:cubicBezTo>
                  <a:pt x="457037" y="441494"/>
                  <a:pt x="445168" y="446031"/>
                  <a:pt x="433137" y="450041"/>
                </a:cubicBezTo>
                <a:cubicBezTo>
                  <a:pt x="350395" y="505203"/>
                  <a:pt x="388384" y="489023"/>
                  <a:pt x="324852" y="510199"/>
                </a:cubicBezTo>
                <a:cubicBezTo>
                  <a:pt x="308810" y="534262"/>
                  <a:pt x="289660" y="556522"/>
                  <a:pt x="276726" y="582389"/>
                </a:cubicBezTo>
                <a:cubicBezTo>
                  <a:pt x="268705" y="598431"/>
                  <a:pt x="263088" y="615920"/>
                  <a:pt x="252663" y="630515"/>
                </a:cubicBezTo>
                <a:cubicBezTo>
                  <a:pt x="242773" y="644361"/>
                  <a:pt x="228600" y="654578"/>
                  <a:pt x="216568" y="666610"/>
                </a:cubicBezTo>
                <a:cubicBezTo>
                  <a:pt x="199379" y="709584"/>
                  <a:pt x="190924" y="735551"/>
                  <a:pt x="168442" y="774894"/>
                </a:cubicBezTo>
                <a:cubicBezTo>
                  <a:pt x="161268" y="787449"/>
                  <a:pt x="150846" y="798055"/>
                  <a:pt x="144379" y="810989"/>
                </a:cubicBezTo>
                <a:cubicBezTo>
                  <a:pt x="109555" y="880636"/>
                  <a:pt x="164675" y="814755"/>
                  <a:pt x="96252" y="883178"/>
                </a:cubicBezTo>
                <a:cubicBezTo>
                  <a:pt x="48494" y="1026461"/>
                  <a:pt x="96252" y="869096"/>
                  <a:pt x="96252" y="1244125"/>
                </a:cubicBezTo>
                <a:cubicBezTo>
                  <a:pt x="96252" y="1312422"/>
                  <a:pt x="98729" y="1381924"/>
                  <a:pt x="84221" y="1448662"/>
                </a:cubicBezTo>
                <a:cubicBezTo>
                  <a:pt x="78078" y="1476922"/>
                  <a:pt x="36095" y="1520852"/>
                  <a:pt x="36095" y="1520852"/>
                </a:cubicBezTo>
                <a:cubicBezTo>
                  <a:pt x="32084" y="1540905"/>
                  <a:pt x="27252" y="1560810"/>
                  <a:pt x="24063" y="1581010"/>
                </a:cubicBezTo>
                <a:cubicBezTo>
                  <a:pt x="15217" y="1637033"/>
                  <a:pt x="0" y="1749452"/>
                  <a:pt x="0" y="1749452"/>
                </a:cubicBezTo>
                <a:cubicBezTo>
                  <a:pt x="6234" y="1874130"/>
                  <a:pt x="-1983" y="1946058"/>
                  <a:pt x="24063" y="2050241"/>
                </a:cubicBezTo>
                <a:cubicBezTo>
                  <a:pt x="27139" y="2062545"/>
                  <a:pt x="29936" y="2075249"/>
                  <a:pt x="36095" y="2086336"/>
                </a:cubicBezTo>
                <a:cubicBezTo>
                  <a:pt x="50140" y="2111617"/>
                  <a:pt x="84221" y="2158525"/>
                  <a:pt x="84221" y="2158525"/>
                </a:cubicBezTo>
                <a:cubicBezTo>
                  <a:pt x="136037" y="2365792"/>
                  <a:pt x="79338" y="2184855"/>
                  <a:pt x="132347" y="2290873"/>
                </a:cubicBezTo>
                <a:cubicBezTo>
                  <a:pt x="138019" y="2302217"/>
                  <a:pt x="137007" y="2316648"/>
                  <a:pt x="144379" y="2326968"/>
                </a:cubicBezTo>
                <a:cubicBezTo>
                  <a:pt x="166474" y="2357902"/>
                  <a:pt x="224808" y="2400936"/>
                  <a:pt x="252663" y="2423220"/>
                </a:cubicBezTo>
                <a:cubicBezTo>
                  <a:pt x="273808" y="2486652"/>
                  <a:pt x="250721" y="2435327"/>
                  <a:pt x="300789" y="2495410"/>
                </a:cubicBezTo>
                <a:cubicBezTo>
                  <a:pt x="376671" y="2586469"/>
                  <a:pt x="278912" y="2485564"/>
                  <a:pt x="348916" y="2555568"/>
                </a:cubicBezTo>
                <a:cubicBezTo>
                  <a:pt x="386526" y="2706016"/>
                  <a:pt x="338458" y="2518965"/>
                  <a:pt x="372979" y="2639789"/>
                </a:cubicBezTo>
                <a:cubicBezTo>
                  <a:pt x="376329" y="2651514"/>
                  <a:pt x="388798" y="2709583"/>
                  <a:pt x="397042" y="2724010"/>
                </a:cubicBezTo>
                <a:cubicBezTo>
                  <a:pt x="406991" y="2741420"/>
                  <a:pt x="421482" y="2755819"/>
                  <a:pt x="433137" y="2772136"/>
                </a:cubicBezTo>
                <a:cubicBezTo>
                  <a:pt x="441542" y="2783903"/>
                  <a:pt x="447678" y="2797349"/>
                  <a:pt x="457200" y="2808231"/>
                </a:cubicBezTo>
                <a:cubicBezTo>
                  <a:pt x="506467" y="2864536"/>
                  <a:pt x="504529" y="2859836"/>
                  <a:pt x="553452" y="2892452"/>
                </a:cubicBezTo>
                <a:cubicBezTo>
                  <a:pt x="557463" y="2904484"/>
                  <a:pt x="562408" y="2916243"/>
                  <a:pt x="565484" y="2928547"/>
                </a:cubicBezTo>
                <a:cubicBezTo>
                  <a:pt x="570444" y="2948386"/>
                  <a:pt x="569211" y="2970017"/>
                  <a:pt x="577516" y="2988704"/>
                </a:cubicBezTo>
                <a:cubicBezTo>
                  <a:pt x="585660" y="3007028"/>
                  <a:pt x="601579" y="3020789"/>
                  <a:pt x="613610" y="3036831"/>
                </a:cubicBezTo>
                <a:cubicBezTo>
                  <a:pt x="617621" y="3052873"/>
                  <a:pt x="618799" y="3069903"/>
                  <a:pt x="625642" y="3084957"/>
                </a:cubicBezTo>
                <a:cubicBezTo>
                  <a:pt x="677808" y="3199721"/>
                  <a:pt x="657234" y="3134230"/>
                  <a:pt x="697831" y="3205273"/>
                </a:cubicBezTo>
                <a:cubicBezTo>
                  <a:pt x="706730" y="3220845"/>
                  <a:pt x="710691" y="3239394"/>
                  <a:pt x="721895" y="3253399"/>
                </a:cubicBezTo>
                <a:cubicBezTo>
                  <a:pt x="813852" y="3368345"/>
                  <a:pt x="766296" y="3285769"/>
                  <a:pt x="854242" y="3373715"/>
                </a:cubicBezTo>
                <a:cubicBezTo>
                  <a:pt x="907012" y="3426485"/>
                  <a:pt x="845407" y="3396623"/>
                  <a:pt x="914400" y="3445904"/>
                </a:cubicBezTo>
                <a:cubicBezTo>
                  <a:pt x="940423" y="3464492"/>
                  <a:pt x="969161" y="3472180"/>
                  <a:pt x="998621" y="3481999"/>
                </a:cubicBezTo>
                <a:cubicBezTo>
                  <a:pt x="1056399" y="3539777"/>
                  <a:pt x="1011576" y="3508941"/>
                  <a:pt x="1106905" y="3530125"/>
                </a:cubicBezTo>
                <a:cubicBezTo>
                  <a:pt x="1232389" y="3558010"/>
                  <a:pt x="1029306" y="3522087"/>
                  <a:pt x="1191126" y="3566220"/>
                </a:cubicBezTo>
                <a:cubicBezTo>
                  <a:pt x="1218485" y="3573682"/>
                  <a:pt x="1247374" y="3573590"/>
                  <a:pt x="1275347" y="3578252"/>
                </a:cubicBezTo>
                <a:cubicBezTo>
                  <a:pt x="1295519" y="3581614"/>
                  <a:pt x="1315452" y="3586273"/>
                  <a:pt x="1335505" y="3590283"/>
                </a:cubicBezTo>
                <a:cubicBezTo>
                  <a:pt x="1391936" y="3618500"/>
                  <a:pt x="1440020" y="3644208"/>
                  <a:pt x="1503947" y="3662473"/>
                </a:cubicBezTo>
                <a:cubicBezTo>
                  <a:pt x="1532021" y="3670494"/>
                  <a:pt x="1560729" y="3676558"/>
                  <a:pt x="1588168" y="3686536"/>
                </a:cubicBezTo>
                <a:cubicBezTo>
                  <a:pt x="1605024" y="3692665"/>
                  <a:pt x="1620722" y="3701700"/>
                  <a:pt x="1636295" y="3710599"/>
                </a:cubicBezTo>
                <a:cubicBezTo>
                  <a:pt x="1648850" y="3717773"/>
                  <a:pt x="1658671" y="3730089"/>
                  <a:pt x="1672389" y="3734662"/>
                </a:cubicBezTo>
                <a:cubicBezTo>
                  <a:pt x="1695532" y="3742377"/>
                  <a:pt x="1720765" y="3741402"/>
                  <a:pt x="1744579" y="3746694"/>
                </a:cubicBezTo>
                <a:cubicBezTo>
                  <a:pt x="1756959" y="3749445"/>
                  <a:pt x="1768479" y="3755241"/>
                  <a:pt x="1780673" y="3758725"/>
                </a:cubicBezTo>
                <a:cubicBezTo>
                  <a:pt x="1796573" y="3763268"/>
                  <a:pt x="1812758" y="3766746"/>
                  <a:pt x="1828800" y="3770757"/>
                </a:cubicBezTo>
                <a:cubicBezTo>
                  <a:pt x="1980402" y="3861719"/>
                  <a:pt x="1801396" y="3763487"/>
                  <a:pt x="1949116" y="3818883"/>
                </a:cubicBezTo>
                <a:cubicBezTo>
                  <a:pt x="1962655" y="3823960"/>
                  <a:pt x="1971492" y="3838374"/>
                  <a:pt x="1985210" y="3842947"/>
                </a:cubicBezTo>
                <a:cubicBezTo>
                  <a:pt x="2006020" y="3849884"/>
                  <a:pt x="2143566" y="3865749"/>
                  <a:pt x="2153652" y="3867010"/>
                </a:cubicBezTo>
                <a:cubicBezTo>
                  <a:pt x="2257926" y="3858989"/>
                  <a:pt x="2362809" y="3856769"/>
                  <a:pt x="2466473" y="3842947"/>
                </a:cubicBezTo>
                <a:cubicBezTo>
                  <a:pt x="2495847" y="3839030"/>
                  <a:pt x="2541269" y="3797094"/>
                  <a:pt x="2562726" y="3782789"/>
                </a:cubicBezTo>
                <a:cubicBezTo>
                  <a:pt x="2719856" y="3678036"/>
                  <a:pt x="2516947" y="3820215"/>
                  <a:pt x="2695073" y="3710599"/>
                </a:cubicBezTo>
                <a:cubicBezTo>
                  <a:pt x="2843610" y="3619192"/>
                  <a:pt x="2718003" y="3674958"/>
                  <a:pt x="2839452" y="3626378"/>
                </a:cubicBezTo>
                <a:cubicBezTo>
                  <a:pt x="2962793" y="3503037"/>
                  <a:pt x="2825686" y="3619510"/>
                  <a:pt x="2995863" y="3542157"/>
                </a:cubicBezTo>
                <a:cubicBezTo>
                  <a:pt x="3011353" y="3535116"/>
                  <a:pt x="3018527" y="3516508"/>
                  <a:pt x="3031958" y="3506062"/>
                </a:cubicBezTo>
                <a:cubicBezTo>
                  <a:pt x="3054786" y="3488307"/>
                  <a:pt x="3104147" y="3457936"/>
                  <a:pt x="3104147" y="3457936"/>
                </a:cubicBezTo>
                <a:cubicBezTo>
                  <a:pt x="3112168" y="3441894"/>
                  <a:pt x="3119312" y="3425382"/>
                  <a:pt x="3128210" y="3409810"/>
                </a:cubicBezTo>
                <a:cubicBezTo>
                  <a:pt x="3135384" y="3397255"/>
                  <a:pt x="3146400" y="3386929"/>
                  <a:pt x="3152273" y="3373715"/>
                </a:cubicBezTo>
                <a:cubicBezTo>
                  <a:pt x="3162575" y="3350536"/>
                  <a:pt x="3168316" y="3325588"/>
                  <a:pt x="3176337" y="3301525"/>
                </a:cubicBezTo>
                <a:cubicBezTo>
                  <a:pt x="3180347" y="3289494"/>
                  <a:pt x="3185292" y="3277734"/>
                  <a:pt x="3188368" y="3265431"/>
                </a:cubicBezTo>
                <a:cubicBezTo>
                  <a:pt x="3192379" y="3249389"/>
                  <a:pt x="3197157" y="3233519"/>
                  <a:pt x="3200400" y="3217304"/>
                </a:cubicBezTo>
                <a:cubicBezTo>
                  <a:pt x="3205184" y="3193383"/>
                  <a:pt x="3207139" y="3168929"/>
                  <a:pt x="3212431" y="3145115"/>
                </a:cubicBezTo>
                <a:cubicBezTo>
                  <a:pt x="3219512" y="3113251"/>
                  <a:pt x="3233814" y="3090318"/>
                  <a:pt x="3248526" y="3060894"/>
                </a:cubicBezTo>
                <a:cubicBezTo>
                  <a:pt x="3258844" y="2998988"/>
                  <a:pt x="3254819" y="2999998"/>
                  <a:pt x="3272589" y="2952610"/>
                </a:cubicBezTo>
                <a:cubicBezTo>
                  <a:pt x="3285915" y="2917073"/>
                  <a:pt x="3313496" y="2856365"/>
                  <a:pt x="3320716" y="2820262"/>
                </a:cubicBezTo>
                <a:cubicBezTo>
                  <a:pt x="3329517" y="2776254"/>
                  <a:pt x="3336456" y="2728623"/>
                  <a:pt x="3356810" y="2687915"/>
                </a:cubicBezTo>
                <a:cubicBezTo>
                  <a:pt x="3364831" y="2671873"/>
                  <a:pt x="3370924" y="2654712"/>
                  <a:pt x="3380873" y="2639789"/>
                </a:cubicBezTo>
                <a:cubicBezTo>
                  <a:pt x="3387165" y="2630350"/>
                  <a:pt x="3399221" y="2625524"/>
                  <a:pt x="3404937" y="2615725"/>
                </a:cubicBezTo>
                <a:cubicBezTo>
                  <a:pt x="3494545" y="2462112"/>
                  <a:pt x="3420064" y="2529184"/>
                  <a:pt x="3513221" y="2459315"/>
                </a:cubicBezTo>
                <a:cubicBezTo>
                  <a:pt x="3542934" y="2411775"/>
                  <a:pt x="3579645" y="2344764"/>
                  <a:pt x="3621505" y="2302904"/>
                </a:cubicBezTo>
                <a:cubicBezTo>
                  <a:pt x="3631730" y="2292679"/>
                  <a:pt x="3645568" y="2286862"/>
                  <a:pt x="3657600" y="2278841"/>
                </a:cubicBezTo>
                <a:cubicBezTo>
                  <a:pt x="3665621" y="2254778"/>
                  <a:pt x="3672243" y="2230202"/>
                  <a:pt x="3681663" y="2206652"/>
                </a:cubicBezTo>
                <a:cubicBezTo>
                  <a:pt x="3688324" y="2189999"/>
                  <a:pt x="3700572" y="2175704"/>
                  <a:pt x="3705726" y="2158525"/>
                </a:cubicBezTo>
                <a:cubicBezTo>
                  <a:pt x="3712736" y="2135159"/>
                  <a:pt x="3713394" y="2110337"/>
                  <a:pt x="3717758" y="2086336"/>
                </a:cubicBezTo>
                <a:cubicBezTo>
                  <a:pt x="3721416" y="2066216"/>
                  <a:pt x="3725779" y="2046231"/>
                  <a:pt x="3729789" y="2026178"/>
                </a:cubicBezTo>
                <a:cubicBezTo>
                  <a:pt x="3733800" y="1953989"/>
                  <a:pt x="3736276" y="1881698"/>
                  <a:pt x="3741821" y="1809610"/>
                </a:cubicBezTo>
                <a:cubicBezTo>
                  <a:pt x="3752138" y="1675495"/>
                  <a:pt x="3763920" y="1574623"/>
                  <a:pt x="3777916" y="1448662"/>
                </a:cubicBezTo>
                <a:cubicBezTo>
                  <a:pt x="3769895" y="1388504"/>
                  <a:pt x="3765754" y="1327700"/>
                  <a:pt x="3753852" y="1268189"/>
                </a:cubicBezTo>
                <a:cubicBezTo>
                  <a:pt x="3747335" y="1235606"/>
                  <a:pt x="3726425" y="1198550"/>
                  <a:pt x="3705726" y="1171936"/>
                </a:cubicBezTo>
                <a:cubicBezTo>
                  <a:pt x="3686495" y="1147211"/>
                  <a:pt x="3664799" y="1124472"/>
                  <a:pt x="3645568" y="1099747"/>
                </a:cubicBezTo>
                <a:cubicBezTo>
                  <a:pt x="3597297" y="1037685"/>
                  <a:pt x="3641139" y="1090890"/>
                  <a:pt x="3609473" y="1027557"/>
                </a:cubicBezTo>
                <a:cubicBezTo>
                  <a:pt x="3592722" y="994055"/>
                  <a:pt x="3575926" y="981978"/>
                  <a:pt x="3549316" y="955368"/>
                </a:cubicBezTo>
                <a:cubicBezTo>
                  <a:pt x="3527779" y="890759"/>
                  <a:pt x="3548009" y="937584"/>
                  <a:pt x="3489158" y="859115"/>
                </a:cubicBezTo>
                <a:cubicBezTo>
                  <a:pt x="3480482" y="847547"/>
                  <a:pt x="3475320" y="833245"/>
                  <a:pt x="3465095" y="823020"/>
                </a:cubicBezTo>
                <a:cubicBezTo>
                  <a:pt x="3450915" y="808840"/>
                  <a:pt x="3431806" y="800414"/>
                  <a:pt x="3416968" y="786925"/>
                </a:cubicBezTo>
                <a:cubicBezTo>
                  <a:pt x="3193180" y="583482"/>
                  <a:pt x="3449941" y="788356"/>
                  <a:pt x="3260558" y="666610"/>
                </a:cubicBezTo>
                <a:cubicBezTo>
                  <a:pt x="3226822" y="644923"/>
                  <a:pt x="3202352" y="607102"/>
                  <a:pt x="3164305" y="594420"/>
                </a:cubicBezTo>
                <a:cubicBezTo>
                  <a:pt x="2999498" y="539484"/>
                  <a:pt x="3185969" y="605423"/>
                  <a:pt x="3019926" y="534262"/>
                </a:cubicBezTo>
                <a:cubicBezTo>
                  <a:pt x="2988431" y="520764"/>
                  <a:pt x="2955943" y="509693"/>
                  <a:pt x="2923673" y="498168"/>
                </a:cubicBezTo>
                <a:cubicBezTo>
                  <a:pt x="2899786" y="489637"/>
                  <a:pt x="2874663" y="484406"/>
                  <a:pt x="2851484" y="474104"/>
                </a:cubicBezTo>
                <a:cubicBezTo>
                  <a:pt x="2838270" y="468231"/>
                  <a:pt x="2828929" y="455118"/>
                  <a:pt x="2815389" y="450041"/>
                </a:cubicBezTo>
                <a:cubicBezTo>
                  <a:pt x="2796241" y="442861"/>
                  <a:pt x="2775070" y="442970"/>
                  <a:pt x="2755231" y="438010"/>
                </a:cubicBezTo>
                <a:cubicBezTo>
                  <a:pt x="2742927" y="434934"/>
                  <a:pt x="2731168" y="429989"/>
                  <a:pt x="2719137" y="425978"/>
                </a:cubicBezTo>
                <a:cubicBezTo>
                  <a:pt x="2711116" y="417957"/>
                  <a:pt x="2704800" y="407751"/>
                  <a:pt x="2695073" y="401915"/>
                </a:cubicBezTo>
                <a:cubicBezTo>
                  <a:pt x="2619429" y="356529"/>
                  <a:pt x="2697155" y="452123"/>
                  <a:pt x="2586789" y="341757"/>
                </a:cubicBezTo>
                <a:cubicBezTo>
                  <a:pt x="2562726" y="317694"/>
                  <a:pt x="2542915" y="288445"/>
                  <a:pt x="2514600" y="269568"/>
                </a:cubicBezTo>
                <a:cubicBezTo>
                  <a:pt x="2490537" y="253526"/>
                  <a:pt x="2462860" y="241891"/>
                  <a:pt x="2442410" y="221441"/>
                </a:cubicBezTo>
                <a:cubicBezTo>
                  <a:pt x="2430379" y="209410"/>
                  <a:pt x="2420473" y="194785"/>
                  <a:pt x="2406316" y="185347"/>
                </a:cubicBezTo>
                <a:cubicBezTo>
                  <a:pt x="2395764" y="178312"/>
                  <a:pt x="2381565" y="178987"/>
                  <a:pt x="2370221" y="173315"/>
                </a:cubicBezTo>
                <a:cubicBezTo>
                  <a:pt x="2357287" y="166848"/>
                  <a:pt x="2347060" y="155719"/>
                  <a:pt x="2334126" y="149252"/>
                </a:cubicBezTo>
                <a:cubicBezTo>
                  <a:pt x="2322782" y="143580"/>
                  <a:pt x="2309375" y="142892"/>
                  <a:pt x="2298031" y="137220"/>
                </a:cubicBezTo>
                <a:cubicBezTo>
                  <a:pt x="2285098" y="130753"/>
                  <a:pt x="2275151" y="119030"/>
                  <a:pt x="2261937" y="113157"/>
                </a:cubicBezTo>
                <a:cubicBezTo>
                  <a:pt x="2238758" y="102855"/>
                  <a:pt x="2189747" y="89094"/>
                  <a:pt x="2189747" y="89094"/>
                </a:cubicBezTo>
                <a:cubicBezTo>
                  <a:pt x="2132482" y="50918"/>
                  <a:pt x="2176155" y="74188"/>
                  <a:pt x="2105526" y="52999"/>
                </a:cubicBezTo>
                <a:cubicBezTo>
                  <a:pt x="2091082" y="48666"/>
                  <a:pt x="2010071" y="18816"/>
                  <a:pt x="1985210" y="16904"/>
                </a:cubicBezTo>
                <a:cubicBezTo>
                  <a:pt x="1897148" y="10130"/>
                  <a:pt x="1808747" y="8883"/>
                  <a:pt x="1720516" y="4873"/>
                </a:cubicBezTo>
                <a:cubicBezTo>
                  <a:pt x="1450926" y="22845"/>
                  <a:pt x="1575192" y="-41366"/>
                  <a:pt x="1528010" y="52999"/>
                </a:cubicBezTo>
                <a:cubicBezTo>
                  <a:pt x="1501722" y="105574"/>
                  <a:pt x="1503947" y="70989"/>
                  <a:pt x="1503947" y="101125"/>
                </a:cubicBezTo>
              </a:path>
            </a:pathLst>
          </a:custGeom>
          <a:solidFill>
            <a:srgbClr val="008000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28600" y="2180122"/>
            <a:ext cx="3200400" cy="3230078"/>
            <a:chOff x="152400" y="2180122"/>
            <a:chExt cx="3429000" cy="3611078"/>
          </a:xfrm>
        </p:grpSpPr>
        <p:sp>
          <p:nvSpPr>
            <p:cNvPr id="8" name="Freeform 7"/>
            <p:cNvSpPr/>
            <p:nvPr/>
          </p:nvSpPr>
          <p:spPr bwMode="auto">
            <a:xfrm>
              <a:off x="152400" y="2180122"/>
              <a:ext cx="3429000" cy="3611078"/>
            </a:xfrm>
            <a:custGeom>
              <a:avLst/>
              <a:gdLst>
                <a:gd name="connsiteX0" fmla="*/ 1540042 w 3777916"/>
                <a:gd name="connsiteY0" fmla="*/ 40968 h 3867010"/>
                <a:gd name="connsiteX1" fmla="*/ 1203158 w 3777916"/>
                <a:gd name="connsiteY1" fmla="*/ 173315 h 3867010"/>
                <a:gd name="connsiteX2" fmla="*/ 1046747 w 3777916"/>
                <a:gd name="connsiteY2" fmla="*/ 233473 h 3867010"/>
                <a:gd name="connsiteX3" fmla="*/ 974558 w 3777916"/>
                <a:gd name="connsiteY3" fmla="*/ 257536 h 3867010"/>
                <a:gd name="connsiteX4" fmla="*/ 938463 w 3777916"/>
                <a:gd name="connsiteY4" fmla="*/ 269568 h 3867010"/>
                <a:gd name="connsiteX5" fmla="*/ 878305 w 3777916"/>
                <a:gd name="connsiteY5" fmla="*/ 281599 h 3867010"/>
                <a:gd name="connsiteX6" fmla="*/ 842210 w 3777916"/>
                <a:gd name="connsiteY6" fmla="*/ 293631 h 3867010"/>
                <a:gd name="connsiteX7" fmla="*/ 794084 w 3777916"/>
                <a:gd name="connsiteY7" fmla="*/ 305662 h 3867010"/>
                <a:gd name="connsiteX8" fmla="*/ 685800 w 3777916"/>
                <a:gd name="connsiteY8" fmla="*/ 341757 h 3867010"/>
                <a:gd name="connsiteX9" fmla="*/ 613610 w 3777916"/>
                <a:gd name="connsiteY9" fmla="*/ 365820 h 3867010"/>
                <a:gd name="connsiteX10" fmla="*/ 577516 w 3777916"/>
                <a:gd name="connsiteY10" fmla="*/ 377852 h 3867010"/>
                <a:gd name="connsiteX11" fmla="*/ 517358 w 3777916"/>
                <a:gd name="connsiteY11" fmla="*/ 425978 h 3867010"/>
                <a:gd name="connsiteX12" fmla="*/ 469231 w 3777916"/>
                <a:gd name="connsiteY12" fmla="*/ 438010 h 3867010"/>
                <a:gd name="connsiteX13" fmla="*/ 433137 w 3777916"/>
                <a:gd name="connsiteY13" fmla="*/ 450041 h 3867010"/>
                <a:gd name="connsiteX14" fmla="*/ 324852 w 3777916"/>
                <a:gd name="connsiteY14" fmla="*/ 510199 h 3867010"/>
                <a:gd name="connsiteX15" fmla="*/ 276726 w 3777916"/>
                <a:gd name="connsiteY15" fmla="*/ 582389 h 3867010"/>
                <a:gd name="connsiteX16" fmla="*/ 252663 w 3777916"/>
                <a:gd name="connsiteY16" fmla="*/ 630515 h 3867010"/>
                <a:gd name="connsiteX17" fmla="*/ 216568 w 3777916"/>
                <a:gd name="connsiteY17" fmla="*/ 666610 h 3867010"/>
                <a:gd name="connsiteX18" fmla="*/ 168442 w 3777916"/>
                <a:gd name="connsiteY18" fmla="*/ 774894 h 3867010"/>
                <a:gd name="connsiteX19" fmla="*/ 144379 w 3777916"/>
                <a:gd name="connsiteY19" fmla="*/ 810989 h 3867010"/>
                <a:gd name="connsiteX20" fmla="*/ 96252 w 3777916"/>
                <a:gd name="connsiteY20" fmla="*/ 883178 h 3867010"/>
                <a:gd name="connsiteX21" fmla="*/ 96252 w 3777916"/>
                <a:gd name="connsiteY21" fmla="*/ 1244125 h 3867010"/>
                <a:gd name="connsiteX22" fmla="*/ 84221 w 3777916"/>
                <a:gd name="connsiteY22" fmla="*/ 1448662 h 3867010"/>
                <a:gd name="connsiteX23" fmla="*/ 36095 w 3777916"/>
                <a:gd name="connsiteY23" fmla="*/ 1520852 h 3867010"/>
                <a:gd name="connsiteX24" fmla="*/ 24063 w 3777916"/>
                <a:gd name="connsiteY24" fmla="*/ 1581010 h 3867010"/>
                <a:gd name="connsiteX25" fmla="*/ 0 w 3777916"/>
                <a:gd name="connsiteY25" fmla="*/ 1749452 h 3867010"/>
                <a:gd name="connsiteX26" fmla="*/ 24063 w 3777916"/>
                <a:gd name="connsiteY26" fmla="*/ 2050241 h 3867010"/>
                <a:gd name="connsiteX27" fmla="*/ 36095 w 3777916"/>
                <a:gd name="connsiteY27" fmla="*/ 2086336 h 3867010"/>
                <a:gd name="connsiteX28" fmla="*/ 84221 w 3777916"/>
                <a:gd name="connsiteY28" fmla="*/ 2158525 h 3867010"/>
                <a:gd name="connsiteX29" fmla="*/ 132347 w 3777916"/>
                <a:gd name="connsiteY29" fmla="*/ 2290873 h 3867010"/>
                <a:gd name="connsiteX30" fmla="*/ 144379 w 3777916"/>
                <a:gd name="connsiteY30" fmla="*/ 2326968 h 3867010"/>
                <a:gd name="connsiteX31" fmla="*/ 252663 w 3777916"/>
                <a:gd name="connsiteY31" fmla="*/ 2423220 h 3867010"/>
                <a:gd name="connsiteX32" fmla="*/ 300789 w 3777916"/>
                <a:gd name="connsiteY32" fmla="*/ 2495410 h 3867010"/>
                <a:gd name="connsiteX33" fmla="*/ 348916 w 3777916"/>
                <a:gd name="connsiteY33" fmla="*/ 2555568 h 3867010"/>
                <a:gd name="connsiteX34" fmla="*/ 372979 w 3777916"/>
                <a:gd name="connsiteY34" fmla="*/ 2639789 h 3867010"/>
                <a:gd name="connsiteX35" fmla="*/ 397042 w 3777916"/>
                <a:gd name="connsiteY35" fmla="*/ 2724010 h 3867010"/>
                <a:gd name="connsiteX36" fmla="*/ 433137 w 3777916"/>
                <a:gd name="connsiteY36" fmla="*/ 2772136 h 3867010"/>
                <a:gd name="connsiteX37" fmla="*/ 457200 w 3777916"/>
                <a:gd name="connsiteY37" fmla="*/ 2808231 h 3867010"/>
                <a:gd name="connsiteX38" fmla="*/ 553452 w 3777916"/>
                <a:gd name="connsiteY38" fmla="*/ 2892452 h 3867010"/>
                <a:gd name="connsiteX39" fmla="*/ 565484 w 3777916"/>
                <a:gd name="connsiteY39" fmla="*/ 2928547 h 3867010"/>
                <a:gd name="connsiteX40" fmla="*/ 577516 w 3777916"/>
                <a:gd name="connsiteY40" fmla="*/ 2988704 h 3867010"/>
                <a:gd name="connsiteX41" fmla="*/ 613610 w 3777916"/>
                <a:gd name="connsiteY41" fmla="*/ 3036831 h 3867010"/>
                <a:gd name="connsiteX42" fmla="*/ 625642 w 3777916"/>
                <a:gd name="connsiteY42" fmla="*/ 3084957 h 3867010"/>
                <a:gd name="connsiteX43" fmla="*/ 697831 w 3777916"/>
                <a:gd name="connsiteY43" fmla="*/ 3205273 h 3867010"/>
                <a:gd name="connsiteX44" fmla="*/ 721895 w 3777916"/>
                <a:gd name="connsiteY44" fmla="*/ 3253399 h 3867010"/>
                <a:gd name="connsiteX45" fmla="*/ 854242 w 3777916"/>
                <a:gd name="connsiteY45" fmla="*/ 3373715 h 3867010"/>
                <a:gd name="connsiteX46" fmla="*/ 914400 w 3777916"/>
                <a:gd name="connsiteY46" fmla="*/ 3445904 h 3867010"/>
                <a:gd name="connsiteX47" fmla="*/ 998621 w 3777916"/>
                <a:gd name="connsiteY47" fmla="*/ 3481999 h 3867010"/>
                <a:gd name="connsiteX48" fmla="*/ 1106905 w 3777916"/>
                <a:gd name="connsiteY48" fmla="*/ 3530125 h 3867010"/>
                <a:gd name="connsiteX49" fmla="*/ 1191126 w 3777916"/>
                <a:gd name="connsiteY49" fmla="*/ 3566220 h 3867010"/>
                <a:gd name="connsiteX50" fmla="*/ 1275347 w 3777916"/>
                <a:gd name="connsiteY50" fmla="*/ 3578252 h 3867010"/>
                <a:gd name="connsiteX51" fmla="*/ 1335505 w 3777916"/>
                <a:gd name="connsiteY51" fmla="*/ 3590283 h 3867010"/>
                <a:gd name="connsiteX52" fmla="*/ 1503947 w 3777916"/>
                <a:gd name="connsiteY52" fmla="*/ 3662473 h 3867010"/>
                <a:gd name="connsiteX53" fmla="*/ 1588168 w 3777916"/>
                <a:gd name="connsiteY53" fmla="*/ 3686536 h 3867010"/>
                <a:gd name="connsiteX54" fmla="*/ 1636295 w 3777916"/>
                <a:gd name="connsiteY54" fmla="*/ 3710599 h 3867010"/>
                <a:gd name="connsiteX55" fmla="*/ 1672389 w 3777916"/>
                <a:gd name="connsiteY55" fmla="*/ 3734662 h 3867010"/>
                <a:gd name="connsiteX56" fmla="*/ 1744579 w 3777916"/>
                <a:gd name="connsiteY56" fmla="*/ 3746694 h 3867010"/>
                <a:gd name="connsiteX57" fmla="*/ 1780673 w 3777916"/>
                <a:gd name="connsiteY57" fmla="*/ 3758725 h 3867010"/>
                <a:gd name="connsiteX58" fmla="*/ 1828800 w 3777916"/>
                <a:gd name="connsiteY58" fmla="*/ 3770757 h 3867010"/>
                <a:gd name="connsiteX59" fmla="*/ 1949116 w 3777916"/>
                <a:gd name="connsiteY59" fmla="*/ 3818883 h 3867010"/>
                <a:gd name="connsiteX60" fmla="*/ 1985210 w 3777916"/>
                <a:gd name="connsiteY60" fmla="*/ 3842947 h 3867010"/>
                <a:gd name="connsiteX61" fmla="*/ 2153652 w 3777916"/>
                <a:gd name="connsiteY61" fmla="*/ 3867010 h 3867010"/>
                <a:gd name="connsiteX62" fmla="*/ 2466473 w 3777916"/>
                <a:gd name="connsiteY62" fmla="*/ 3842947 h 3867010"/>
                <a:gd name="connsiteX63" fmla="*/ 2562726 w 3777916"/>
                <a:gd name="connsiteY63" fmla="*/ 3782789 h 3867010"/>
                <a:gd name="connsiteX64" fmla="*/ 2695073 w 3777916"/>
                <a:gd name="connsiteY64" fmla="*/ 3710599 h 3867010"/>
                <a:gd name="connsiteX65" fmla="*/ 2839452 w 3777916"/>
                <a:gd name="connsiteY65" fmla="*/ 3626378 h 3867010"/>
                <a:gd name="connsiteX66" fmla="*/ 2995863 w 3777916"/>
                <a:gd name="connsiteY66" fmla="*/ 3542157 h 3867010"/>
                <a:gd name="connsiteX67" fmla="*/ 3031958 w 3777916"/>
                <a:gd name="connsiteY67" fmla="*/ 3506062 h 3867010"/>
                <a:gd name="connsiteX68" fmla="*/ 3104147 w 3777916"/>
                <a:gd name="connsiteY68" fmla="*/ 3457936 h 3867010"/>
                <a:gd name="connsiteX69" fmla="*/ 3128210 w 3777916"/>
                <a:gd name="connsiteY69" fmla="*/ 3409810 h 3867010"/>
                <a:gd name="connsiteX70" fmla="*/ 3152273 w 3777916"/>
                <a:gd name="connsiteY70" fmla="*/ 3373715 h 3867010"/>
                <a:gd name="connsiteX71" fmla="*/ 3176337 w 3777916"/>
                <a:gd name="connsiteY71" fmla="*/ 3301525 h 3867010"/>
                <a:gd name="connsiteX72" fmla="*/ 3188368 w 3777916"/>
                <a:gd name="connsiteY72" fmla="*/ 3265431 h 3867010"/>
                <a:gd name="connsiteX73" fmla="*/ 3200400 w 3777916"/>
                <a:gd name="connsiteY73" fmla="*/ 3217304 h 3867010"/>
                <a:gd name="connsiteX74" fmla="*/ 3212431 w 3777916"/>
                <a:gd name="connsiteY74" fmla="*/ 3145115 h 3867010"/>
                <a:gd name="connsiteX75" fmla="*/ 3248526 w 3777916"/>
                <a:gd name="connsiteY75" fmla="*/ 3060894 h 3867010"/>
                <a:gd name="connsiteX76" fmla="*/ 3272589 w 3777916"/>
                <a:gd name="connsiteY76" fmla="*/ 2952610 h 3867010"/>
                <a:gd name="connsiteX77" fmla="*/ 3320716 w 3777916"/>
                <a:gd name="connsiteY77" fmla="*/ 2820262 h 3867010"/>
                <a:gd name="connsiteX78" fmla="*/ 3356810 w 3777916"/>
                <a:gd name="connsiteY78" fmla="*/ 2687915 h 3867010"/>
                <a:gd name="connsiteX79" fmla="*/ 3380873 w 3777916"/>
                <a:gd name="connsiteY79" fmla="*/ 2639789 h 3867010"/>
                <a:gd name="connsiteX80" fmla="*/ 3404937 w 3777916"/>
                <a:gd name="connsiteY80" fmla="*/ 2615725 h 3867010"/>
                <a:gd name="connsiteX81" fmla="*/ 3513221 w 3777916"/>
                <a:gd name="connsiteY81" fmla="*/ 2459315 h 3867010"/>
                <a:gd name="connsiteX82" fmla="*/ 3621505 w 3777916"/>
                <a:gd name="connsiteY82" fmla="*/ 2302904 h 3867010"/>
                <a:gd name="connsiteX83" fmla="*/ 3657600 w 3777916"/>
                <a:gd name="connsiteY83" fmla="*/ 2278841 h 3867010"/>
                <a:gd name="connsiteX84" fmla="*/ 3681663 w 3777916"/>
                <a:gd name="connsiteY84" fmla="*/ 2206652 h 3867010"/>
                <a:gd name="connsiteX85" fmla="*/ 3705726 w 3777916"/>
                <a:gd name="connsiteY85" fmla="*/ 2158525 h 3867010"/>
                <a:gd name="connsiteX86" fmla="*/ 3717758 w 3777916"/>
                <a:gd name="connsiteY86" fmla="*/ 2086336 h 3867010"/>
                <a:gd name="connsiteX87" fmla="*/ 3729789 w 3777916"/>
                <a:gd name="connsiteY87" fmla="*/ 2026178 h 3867010"/>
                <a:gd name="connsiteX88" fmla="*/ 3741821 w 3777916"/>
                <a:gd name="connsiteY88" fmla="*/ 1809610 h 3867010"/>
                <a:gd name="connsiteX89" fmla="*/ 3777916 w 3777916"/>
                <a:gd name="connsiteY89" fmla="*/ 1448662 h 3867010"/>
                <a:gd name="connsiteX90" fmla="*/ 3753852 w 3777916"/>
                <a:gd name="connsiteY90" fmla="*/ 1268189 h 3867010"/>
                <a:gd name="connsiteX91" fmla="*/ 3705726 w 3777916"/>
                <a:gd name="connsiteY91" fmla="*/ 1171936 h 3867010"/>
                <a:gd name="connsiteX92" fmla="*/ 3645568 w 3777916"/>
                <a:gd name="connsiteY92" fmla="*/ 1099747 h 3867010"/>
                <a:gd name="connsiteX93" fmla="*/ 3609473 w 3777916"/>
                <a:gd name="connsiteY93" fmla="*/ 1027557 h 3867010"/>
                <a:gd name="connsiteX94" fmla="*/ 3549316 w 3777916"/>
                <a:gd name="connsiteY94" fmla="*/ 955368 h 3867010"/>
                <a:gd name="connsiteX95" fmla="*/ 3489158 w 3777916"/>
                <a:gd name="connsiteY95" fmla="*/ 859115 h 3867010"/>
                <a:gd name="connsiteX96" fmla="*/ 3465095 w 3777916"/>
                <a:gd name="connsiteY96" fmla="*/ 823020 h 3867010"/>
                <a:gd name="connsiteX97" fmla="*/ 3416968 w 3777916"/>
                <a:gd name="connsiteY97" fmla="*/ 786925 h 3867010"/>
                <a:gd name="connsiteX98" fmla="*/ 3260558 w 3777916"/>
                <a:gd name="connsiteY98" fmla="*/ 666610 h 3867010"/>
                <a:gd name="connsiteX99" fmla="*/ 3164305 w 3777916"/>
                <a:gd name="connsiteY99" fmla="*/ 594420 h 3867010"/>
                <a:gd name="connsiteX100" fmla="*/ 3019926 w 3777916"/>
                <a:gd name="connsiteY100" fmla="*/ 534262 h 3867010"/>
                <a:gd name="connsiteX101" fmla="*/ 2923673 w 3777916"/>
                <a:gd name="connsiteY101" fmla="*/ 498168 h 3867010"/>
                <a:gd name="connsiteX102" fmla="*/ 2851484 w 3777916"/>
                <a:gd name="connsiteY102" fmla="*/ 474104 h 3867010"/>
                <a:gd name="connsiteX103" fmla="*/ 2815389 w 3777916"/>
                <a:gd name="connsiteY103" fmla="*/ 450041 h 3867010"/>
                <a:gd name="connsiteX104" fmla="*/ 2755231 w 3777916"/>
                <a:gd name="connsiteY104" fmla="*/ 438010 h 3867010"/>
                <a:gd name="connsiteX105" fmla="*/ 2719137 w 3777916"/>
                <a:gd name="connsiteY105" fmla="*/ 425978 h 3867010"/>
                <a:gd name="connsiteX106" fmla="*/ 2695073 w 3777916"/>
                <a:gd name="connsiteY106" fmla="*/ 401915 h 3867010"/>
                <a:gd name="connsiteX107" fmla="*/ 2586789 w 3777916"/>
                <a:gd name="connsiteY107" fmla="*/ 341757 h 3867010"/>
                <a:gd name="connsiteX108" fmla="*/ 2514600 w 3777916"/>
                <a:gd name="connsiteY108" fmla="*/ 269568 h 3867010"/>
                <a:gd name="connsiteX109" fmla="*/ 2442410 w 3777916"/>
                <a:gd name="connsiteY109" fmla="*/ 221441 h 3867010"/>
                <a:gd name="connsiteX110" fmla="*/ 2406316 w 3777916"/>
                <a:gd name="connsiteY110" fmla="*/ 185347 h 3867010"/>
                <a:gd name="connsiteX111" fmla="*/ 2370221 w 3777916"/>
                <a:gd name="connsiteY111" fmla="*/ 173315 h 3867010"/>
                <a:gd name="connsiteX112" fmla="*/ 2334126 w 3777916"/>
                <a:gd name="connsiteY112" fmla="*/ 149252 h 3867010"/>
                <a:gd name="connsiteX113" fmla="*/ 2298031 w 3777916"/>
                <a:gd name="connsiteY113" fmla="*/ 137220 h 3867010"/>
                <a:gd name="connsiteX114" fmla="*/ 2261937 w 3777916"/>
                <a:gd name="connsiteY114" fmla="*/ 113157 h 3867010"/>
                <a:gd name="connsiteX115" fmla="*/ 2189747 w 3777916"/>
                <a:gd name="connsiteY115" fmla="*/ 89094 h 3867010"/>
                <a:gd name="connsiteX116" fmla="*/ 2105526 w 3777916"/>
                <a:gd name="connsiteY116" fmla="*/ 52999 h 3867010"/>
                <a:gd name="connsiteX117" fmla="*/ 1985210 w 3777916"/>
                <a:gd name="connsiteY117" fmla="*/ 16904 h 3867010"/>
                <a:gd name="connsiteX118" fmla="*/ 1720516 w 3777916"/>
                <a:gd name="connsiteY118" fmla="*/ 4873 h 3867010"/>
                <a:gd name="connsiteX119" fmla="*/ 1528010 w 3777916"/>
                <a:gd name="connsiteY119" fmla="*/ 52999 h 3867010"/>
                <a:gd name="connsiteX120" fmla="*/ 1503947 w 3777916"/>
                <a:gd name="connsiteY120" fmla="*/ 101125 h 3867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3777916" h="3867010">
                  <a:moveTo>
                    <a:pt x="1540042" y="40968"/>
                  </a:moveTo>
                  <a:cubicBezTo>
                    <a:pt x="1144936" y="226899"/>
                    <a:pt x="1498740" y="74787"/>
                    <a:pt x="1203158" y="173315"/>
                  </a:cubicBezTo>
                  <a:cubicBezTo>
                    <a:pt x="1150164" y="190980"/>
                    <a:pt x="1099741" y="215808"/>
                    <a:pt x="1046747" y="233473"/>
                  </a:cubicBezTo>
                  <a:lnTo>
                    <a:pt x="974558" y="257536"/>
                  </a:lnTo>
                  <a:cubicBezTo>
                    <a:pt x="962526" y="261547"/>
                    <a:pt x="950899" y="267081"/>
                    <a:pt x="938463" y="269568"/>
                  </a:cubicBezTo>
                  <a:cubicBezTo>
                    <a:pt x="918410" y="273578"/>
                    <a:pt x="898144" y="276639"/>
                    <a:pt x="878305" y="281599"/>
                  </a:cubicBezTo>
                  <a:cubicBezTo>
                    <a:pt x="866001" y="284675"/>
                    <a:pt x="854405" y="290147"/>
                    <a:pt x="842210" y="293631"/>
                  </a:cubicBezTo>
                  <a:cubicBezTo>
                    <a:pt x="826311" y="298174"/>
                    <a:pt x="809922" y="300911"/>
                    <a:pt x="794084" y="305662"/>
                  </a:cubicBezTo>
                  <a:cubicBezTo>
                    <a:pt x="794061" y="305669"/>
                    <a:pt x="703859" y="335737"/>
                    <a:pt x="685800" y="341757"/>
                  </a:cubicBezTo>
                  <a:lnTo>
                    <a:pt x="613610" y="365820"/>
                  </a:lnTo>
                  <a:lnTo>
                    <a:pt x="577516" y="377852"/>
                  </a:lnTo>
                  <a:cubicBezTo>
                    <a:pt x="558112" y="397255"/>
                    <a:pt x="543917" y="414596"/>
                    <a:pt x="517358" y="425978"/>
                  </a:cubicBezTo>
                  <a:cubicBezTo>
                    <a:pt x="502159" y="432492"/>
                    <a:pt x="485131" y="433467"/>
                    <a:pt x="469231" y="438010"/>
                  </a:cubicBezTo>
                  <a:cubicBezTo>
                    <a:pt x="457037" y="441494"/>
                    <a:pt x="445168" y="446031"/>
                    <a:pt x="433137" y="450041"/>
                  </a:cubicBezTo>
                  <a:cubicBezTo>
                    <a:pt x="350395" y="505203"/>
                    <a:pt x="388384" y="489023"/>
                    <a:pt x="324852" y="510199"/>
                  </a:cubicBezTo>
                  <a:cubicBezTo>
                    <a:pt x="308810" y="534262"/>
                    <a:pt x="289660" y="556522"/>
                    <a:pt x="276726" y="582389"/>
                  </a:cubicBezTo>
                  <a:cubicBezTo>
                    <a:pt x="268705" y="598431"/>
                    <a:pt x="263088" y="615920"/>
                    <a:pt x="252663" y="630515"/>
                  </a:cubicBezTo>
                  <a:cubicBezTo>
                    <a:pt x="242773" y="644361"/>
                    <a:pt x="228600" y="654578"/>
                    <a:pt x="216568" y="666610"/>
                  </a:cubicBezTo>
                  <a:cubicBezTo>
                    <a:pt x="199379" y="709584"/>
                    <a:pt x="190924" y="735551"/>
                    <a:pt x="168442" y="774894"/>
                  </a:cubicBezTo>
                  <a:cubicBezTo>
                    <a:pt x="161268" y="787449"/>
                    <a:pt x="150846" y="798055"/>
                    <a:pt x="144379" y="810989"/>
                  </a:cubicBezTo>
                  <a:cubicBezTo>
                    <a:pt x="109555" y="880636"/>
                    <a:pt x="164675" y="814755"/>
                    <a:pt x="96252" y="883178"/>
                  </a:cubicBezTo>
                  <a:cubicBezTo>
                    <a:pt x="48494" y="1026461"/>
                    <a:pt x="96252" y="869096"/>
                    <a:pt x="96252" y="1244125"/>
                  </a:cubicBezTo>
                  <a:cubicBezTo>
                    <a:pt x="96252" y="1312422"/>
                    <a:pt x="98729" y="1381924"/>
                    <a:pt x="84221" y="1448662"/>
                  </a:cubicBezTo>
                  <a:cubicBezTo>
                    <a:pt x="78078" y="1476922"/>
                    <a:pt x="36095" y="1520852"/>
                    <a:pt x="36095" y="1520852"/>
                  </a:cubicBezTo>
                  <a:cubicBezTo>
                    <a:pt x="32084" y="1540905"/>
                    <a:pt x="27252" y="1560810"/>
                    <a:pt x="24063" y="1581010"/>
                  </a:cubicBezTo>
                  <a:cubicBezTo>
                    <a:pt x="15217" y="1637033"/>
                    <a:pt x="0" y="1749452"/>
                    <a:pt x="0" y="1749452"/>
                  </a:cubicBezTo>
                  <a:cubicBezTo>
                    <a:pt x="6234" y="1874130"/>
                    <a:pt x="-1983" y="1946058"/>
                    <a:pt x="24063" y="2050241"/>
                  </a:cubicBezTo>
                  <a:cubicBezTo>
                    <a:pt x="27139" y="2062545"/>
                    <a:pt x="29936" y="2075249"/>
                    <a:pt x="36095" y="2086336"/>
                  </a:cubicBezTo>
                  <a:cubicBezTo>
                    <a:pt x="50140" y="2111617"/>
                    <a:pt x="84221" y="2158525"/>
                    <a:pt x="84221" y="2158525"/>
                  </a:cubicBezTo>
                  <a:cubicBezTo>
                    <a:pt x="136037" y="2365792"/>
                    <a:pt x="79338" y="2184855"/>
                    <a:pt x="132347" y="2290873"/>
                  </a:cubicBezTo>
                  <a:cubicBezTo>
                    <a:pt x="138019" y="2302217"/>
                    <a:pt x="137007" y="2316648"/>
                    <a:pt x="144379" y="2326968"/>
                  </a:cubicBezTo>
                  <a:cubicBezTo>
                    <a:pt x="166474" y="2357902"/>
                    <a:pt x="224808" y="2400936"/>
                    <a:pt x="252663" y="2423220"/>
                  </a:cubicBezTo>
                  <a:cubicBezTo>
                    <a:pt x="273808" y="2486652"/>
                    <a:pt x="250721" y="2435327"/>
                    <a:pt x="300789" y="2495410"/>
                  </a:cubicBezTo>
                  <a:cubicBezTo>
                    <a:pt x="376671" y="2586469"/>
                    <a:pt x="278912" y="2485564"/>
                    <a:pt x="348916" y="2555568"/>
                  </a:cubicBezTo>
                  <a:cubicBezTo>
                    <a:pt x="386526" y="2706016"/>
                    <a:pt x="338458" y="2518965"/>
                    <a:pt x="372979" y="2639789"/>
                  </a:cubicBezTo>
                  <a:cubicBezTo>
                    <a:pt x="376329" y="2651514"/>
                    <a:pt x="388798" y="2709583"/>
                    <a:pt x="397042" y="2724010"/>
                  </a:cubicBezTo>
                  <a:cubicBezTo>
                    <a:pt x="406991" y="2741420"/>
                    <a:pt x="421482" y="2755819"/>
                    <a:pt x="433137" y="2772136"/>
                  </a:cubicBezTo>
                  <a:cubicBezTo>
                    <a:pt x="441542" y="2783903"/>
                    <a:pt x="447678" y="2797349"/>
                    <a:pt x="457200" y="2808231"/>
                  </a:cubicBezTo>
                  <a:cubicBezTo>
                    <a:pt x="506467" y="2864536"/>
                    <a:pt x="504529" y="2859836"/>
                    <a:pt x="553452" y="2892452"/>
                  </a:cubicBezTo>
                  <a:cubicBezTo>
                    <a:pt x="557463" y="2904484"/>
                    <a:pt x="562408" y="2916243"/>
                    <a:pt x="565484" y="2928547"/>
                  </a:cubicBezTo>
                  <a:cubicBezTo>
                    <a:pt x="570444" y="2948386"/>
                    <a:pt x="569211" y="2970017"/>
                    <a:pt x="577516" y="2988704"/>
                  </a:cubicBezTo>
                  <a:cubicBezTo>
                    <a:pt x="585660" y="3007028"/>
                    <a:pt x="601579" y="3020789"/>
                    <a:pt x="613610" y="3036831"/>
                  </a:cubicBezTo>
                  <a:cubicBezTo>
                    <a:pt x="617621" y="3052873"/>
                    <a:pt x="618799" y="3069903"/>
                    <a:pt x="625642" y="3084957"/>
                  </a:cubicBezTo>
                  <a:cubicBezTo>
                    <a:pt x="677808" y="3199721"/>
                    <a:pt x="657234" y="3134230"/>
                    <a:pt x="697831" y="3205273"/>
                  </a:cubicBezTo>
                  <a:cubicBezTo>
                    <a:pt x="706730" y="3220845"/>
                    <a:pt x="710691" y="3239394"/>
                    <a:pt x="721895" y="3253399"/>
                  </a:cubicBezTo>
                  <a:cubicBezTo>
                    <a:pt x="813852" y="3368345"/>
                    <a:pt x="766296" y="3285769"/>
                    <a:pt x="854242" y="3373715"/>
                  </a:cubicBezTo>
                  <a:cubicBezTo>
                    <a:pt x="907012" y="3426485"/>
                    <a:pt x="845407" y="3396623"/>
                    <a:pt x="914400" y="3445904"/>
                  </a:cubicBezTo>
                  <a:cubicBezTo>
                    <a:pt x="940423" y="3464492"/>
                    <a:pt x="969161" y="3472180"/>
                    <a:pt x="998621" y="3481999"/>
                  </a:cubicBezTo>
                  <a:cubicBezTo>
                    <a:pt x="1056399" y="3539777"/>
                    <a:pt x="1011576" y="3508941"/>
                    <a:pt x="1106905" y="3530125"/>
                  </a:cubicBezTo>
                  <a:cubicBezTo>
                    <a:pt x="1232389" y="3558010"/>
                    <a:pt x="1029306" y="3522087"/>
                    <a:pt x="1191126" y="3566220"/>
                  </a:cubicBezTo>
                  <a:cubicBezTo>
                    <a:pt x="1218485" y="3573682"/>
                    <a:pt x="1247374" y="3573590"/>
                    <a:pt x="1275347" y="3578252"/>
                  </a:cubicBezTo>
                  <a:cubicBezTo>
                    <a:pt x="1295519" y="3581614"/>
                    <a:pt x="1315452" y="3586273"/>
                    <a:pt x="1335505" y="3590283"/>
                  </a:cubicBezTo>
                  <a:cubicBezTo>
                    <a:pt x="1391936" y="3618500"/>
                    <a:pt x="1440020" y="3644208"/>
                    <a:pt x="1503947" y="3662473"/>
                  </a:cubicBezTo>
                  <a:cubicBezTo>
                    <a:pt x="1532021" y="3670494"/>
                    <a:pt x="1560729" y="3676558"/>
                    <a:pt x="1588168" y="3686536"/>
                  </a:cubicBezTo>
                  <a:cubicBezTo>
                    <a:pt x="1605024" y="3692665"/>
                    <a:pt x="1620722" y="3701700"/>
                    <a:pt x="1636295" y="3710599"/>
                  </a:cubicBezTo>
                  <a:cubicBezTo>
                    <a:pt x="1648850" y="3717773"/>
                    <a:pt x="1658671" y="3730089"/>
                    <a:pt x="1672389" y="3734662"/>
                  </a:cubicBezTo>
                  <a:cubicBezTo>
                    <a:pt x="1695532" y="3742377"/>
                    <a:pt x="1720765" y="3741402"/>
                    <a:pt x="1744579" y="3746694"/>
                  </a:cubicBezTo>
                  <a:cubicBezTo>
                    <a:pt x="1756959" y="3749445"/>
                    <a:pt x="1768479" y="3755241"/>
                    <a:pt x="1780673" y="3758725"/>
                  </a:cubicBezTo>
                  <a:cubicBezTo>
                    <a:pt x="1796573" y="3763268"/>
                    <a:pt x="1812758" y="3766746"/>
                    <a:pt x="1828800" y="3770757"/>
                  </a:cubicBezTo>
                  <a:cubicBezTo>
                    <a:pt x="1980402" y="3861719"/>
                    <a:pt x="1801396" y="3763487"/>
                    <a:pt x="1949116" y="3818883"/>
                  </a:cubicBezTo>
                  <a:cubicBezTo>
                    <a:pt x="1962655" y="3823960"/>
                    <a:pt x="1971492" y="3838374"/>
                    <a:pt x="1985210" y="3842947"/>
                  </a:cubicBezTo>
                  <a:cubicBezTo>
                    <a:pt x="2006020" y="3849884"/>
                    <a:pt x="2143566" y="3865749"/>
                    <a:pt x="2153652" y="3867010"/>
                  </a:cubicBezTo>
                  <a:cubicBezTo>
                    <a:pt x="2257926" y="3858989"/>
                    <a:pt x="2362809" y="3856769"/>
                    <a:pt x="2466473" y="3842947"/>
                  </a:cubicBezTo>
                  <a:cubicBezTo>
                    <a:pt x="2495847" y="3839030"/>
                    <a:pt x="2541269" y="3797094"/>
                    <a:pt x="2562726" y="3782789"/>
                  </a:cubicBezTo>
                  <a:cubicBezTo>
                    <a:pt x="2719856" y="3678036"/>
                    <a:pt x="2516947" y="3820215"/>
                    <a:pt x="2695073" y="3710599"/>
                  </a:cubicBezTo>
                  <a:cubicBezTo>
                    <a:pt x="2843610" y="3619192"/>
                    <a:pt x="2718003" y="3674958"/>
                    <a:pt x="2839452" y="3626378"/>
                  </a:cubicBezTo>
                  <a:cubicBezTo>
                    <a:pt x="2962793" y="3503037"/>
                    <a:pt x="2825686" y="3619510"/>
                    <a:pt x="2995863" y="3542157"/>
                  </a:cubicBezTo>
                  <a:cubicBezTo>
                    <a:pt x="3011353" y="3535116"/>
                    <a:pt x="3018527" y="3516508"/>
                    <a:pt x="3031958" y="3506062"/>
                  </a:cubicBezTo>
                  <a:cubicBezTo>
                    <a:pt x="3054786" y="3488307"/>
                    <a:pt x="3104147" y="3457936"/>
                    <a:pt x="3104147" y="3457936"/>
                  </a:cubicBezTo>
                  <a:cubicBezTo>
                    <a:pt x="3112168" y="3441894"/>
                    <a:pt x="3119312" y="3425382"/>
                    <a:pt x="3128210" y="3409810"/>
                  </a:cubicBezTo>
                  <a:cubicBezTo>
                    <a:pt x="3135384" y="3397255"/>
                    <a:pt x="3146400" y="3386929"/>
                    <a:pt x="3152273" y="3373715"/>
                  </a:cubicBezTo>
                  <a:cubicBezTo>
                    <a:pt x="3162575" y="3350536"/>
                    <a:pt x="3168316" y="3325588"/>
                    <a:pt x="3176337" y="3301525"/>
                  </a:cubicBezTo>
                  <a:cubicBezTo>
                    <a:pt x="3180347" y="3289494"/>
                    <a:pt x="3185292" y="3277734"/>
                    <a:pt x="3188368" y="3265431"/>
                  </a:cubicBezTo>
                  <a:cubicBezTo>
                    <a:pt x="3192379" y="3249389"/>
                    <a:pt x="3197157" y="3233519"/>
                    <a:pt x="3200400" y="3217304"/>
                  </a:cubicBezTo>
                  <a:cubicBezTo>
                    <a:pt x="3205184" y="3193383"/>
                    <a:pt x="3207139" y="3168929"/>
                    <a:pt x="3212431" y="3145115"/>
                  </a:cubicBezTo>
                  <a:cubicBezTo>
                    <a:pt x="3219512" y="3113251"/>
                    <a:pt x="3233814" y="3090318"/>
                    <a:pt x="3248526" y="3060894"/>
                  </a:cubicBezTo>
                  <a:cubicBezTo>
                    <a:pt x="3258844" y="2998988"/>
                    <a:pt x="3254819" y="2999998"/>
                    <a:pt x="3272589" y="2952610"/>
                  </a:cubicBezTo>
                  <a:cubicBezTo>
                    <a:pt x="3285915" y="2917073"/>
                    <a:pt x="3313496" y="2856365"/>
                    <a:pt x="3320716" y="2820262"/>
                  </a:cubicBezTo>
                  <a:cubicBezTo>
                    <a:pt x="3329517" y="2776254"/>
                    <a:pt x="3336456" y="2728623"/>
                    <a:pt x="3356810" y="2687915"/>
                  </a:cubicBezTo>
                  <a:cubicBezTo>
                    <a:pt x="3364831" y="2671873"/>
                    <a:pt x="3370924" y="2654712"/>
                    <a:pt x="3380873" y="2639789"/>
                  </a:cubicBezTo>
                  <a:cubicBezTo>
                    <a:pt x="3387165" y="2630350"/>
                    <a:pt x="3399221" y="2625524"/>
                    <a:pt x="3404937" y="2615725"/>
                  </a:cubicBezTo>
                  <a:cubicBezTo>
                    <a:pt x="3494545" y="2462112"/>
                    <a:pt x="3420064" y="2529184"/>
                    <a:pt x="3513221" y="2459315"/>
                  </a:cubicBezTo>
                  <a:cubicBezTo>
                    <a:pt x="3542934" y="2411775"/>
                    <a:pt x="3579645" y="2344764"/>
                    <a:pt x="3621505" y="2302904"/>
                  </a:cubicBezTo>
                  <a:cubicBezTo>
                    <a:pt x="3631730" y="2292679"/>
                    <a:pt x="3645568" y="2286862"/>
                    <a:pt x="3657600" y="2278841"/>
                  </a:cubicBezTo>
                  <a:cubicBezTo>
                    <a:pt x="3665621" y="2254778"/>
                    <a:pt x="3672243" y="2230202"/>
                    <a:pt x="3681663" y="2206652"/>
                  </a:cubicBezTo>
                  <a:cubicBezTo>
                    <a:pt x="3688324" y="2189999"/>
                    <a:pt x="3700572" y="2175704"/>
                    <a:pt x="3705726" y="2158525"/>
                  </a:cubicBezTo>
                  <a:cubicBezTo>
                    <a:pt x="3712736" y="2135159"/>
                    <a:pt x="3713394" y="2110337"/>
                    <a:pt x="3717758" y="2086336"/>
                  </a:cubicBezTo>
                  <a:cubicBezTo>
                    <a:pt x="3721416" y="2066216"/>
                    <a:pt x="3725779" y="2046231"/>
                    <a:pt x="3729789" y="2026178"/>
                  </a:cubicBezTo>
                  <a:cubicBezTo>
                    <a:pt x="3733800" y="1953989"/>
                    <a:pt x="3736276" y="1881698"/>
                    <a:pt x="3741821" y="1809610"/>
                  </a:cubicBezTo>
                  <a:cubicBezTo>
                    <a:pt x="3752138" y="1675495"/>
                    <a:pt x="3763920" y="1574623"/>
                    <a:pt x="3777916" y="1448662"/>
                  </a:cubicBezTo>
                  <a:cubicBezTo>
                    <a:pt x="3769895" y="1388504"/>
                    <a:pt x="3765754" y="1327700"/>
                    <a:pt x="3753852" y="1268189"/>
                  </a:cubicBezTo>
                  <a:cubicBezTo>
                    <a:pt x="3747335" y="1235606"/>
                    <a:pt x="3726425" y="1198550"/>
                    <a:pt x="3705726" y="1171936"/>
                  </a:cubicBezTo>
                  <a:cubicBezTo>
                    <a:pt x="3686495" y="1147211"/>
                    <a:pt x="3664799" y="1124472"/>
                    <a:pt x="3645568" y="1099747"/>
                  </a:cubicBezTo>
                  <a:cubicBezTo>
                    <a:pt x="3597297" y="1037685"/>
                    <a:pt x="3641139" y="1090890"/>
                    <a:pt x="3609473" y="1027557"/>
                  </a:cubicBezTo>
                  <a:cubicBezTo>
                    <a:pt x="3592722" y="994055"/>
                    <a:pt x="3575926" y="981978"/>
                    <a:pt x="3549316" y="955368"/>
                  </a:cubicBezTo>
                  <a:cubicBezTo>
                    <a:pt x="3527779" y="890759"/>
                    <a:pt x="3548009" y="937584"/>
                    <a:pt x="3489158" y="859115"/>
                  </a:cubicBezTo>
                  <a:cubicBezTo>
                    <a:pt x="3480482" y="847547"/>
                    <a:pt x="3475320" y="833245"/>
                    <a:pt x="3465095" y="823020"/>
                  </a:cubicBezTo>
                  <a:cubicBezTo>
                    <a:pt x="3450915" y="808840"/>
                    <a:pt x="3431806" y="800414"/>
                    <a:pt x="3416968" y="786925"/>
                  </a:cubicBezTo>
                  <a:cubicBezTo>
                    <a:pt x="3193180" y="583482"/>
                    <a:pt x="3449941" y="788356"/>
                    <a:pt x="3260558" y="666610"/>
                  </a:cubicBezTo>
                  <a:cubicBezTo>
                    <a:pt x="3226822" y="644923"/>
                    <a:pt x="3202352" y="607102"/>
                    <a:pt x="3164305" y="594420"/>
                  </a:cubicBezTo>
                  <a:cubicBezTo>
                    <a:pt x="2999498" y="539484"/>
                    <a:pt x="3185969" y="605423"/>
                    <a:pt x="3019926" y="534262"/>
                  </a:cubicBezTo>
                  <a:cubicBezTo>
                    <a:pt x="2988431" y="520764"/>
                    <a:pt x="2955943" y="509693"/>
                    <a:pt x="2923673" y="498168"/>
                  </a:cubicBezTo>
                  <a:cubicBezTo>
                    <a:pt x="2899786" y="489637"/>
                    <a:pt x="2874663" y="484406"/>
                    <a:pt x="2851484" y="474104"/>
                  </a:cubicBezTo>
                  <a:cubicBezTo>
                    <a:pt x="2838270" y="468231"/>
                    <a:pt x="2828929" y="455118"/>
                    <a:pt x="2815389" y="450041"/>
                  </a:cubicBezTo>
                  <a:cubicBezTo>
                    <a:pt x="2796241" y="442861"/>
                    <a:pt x="2775070" y="442970"/>
                    <a:pt x="2755231" y="438010"/>
                  </a:cubicBezTo>
                  <a:cubicBezTo>
                    <a:pt x="2742927" y="434934"/>
                    <a:pt x="2731168" y="429989"/>
                    <a:pt x="2719137" y="425978"/>
                  </a:cubicBezTo>
                  <a:cubicBezTo>
                    <a:pt x="2711116" y="417957"/>
                    <a:pt x="2704800" y="407751"/>
                    <a:pt x="2695073" y="401915"/>
                  </a:cubicBezTo>
                  <a:cubicBezTo>
                    <a:pt x="2619429" y="356529"/>
                    <a:pt x="2697155" y="452123"/>
                    <a:pt x="2586789" y="341757"/>
                  </a:cubicBezTo>
                  <a:cubicBezTo>
                    <a:pt x="2562726" y="317694"/>
                    <a:pt x="2542915" y="288445"/>
                    <a:pt x="2514600" y="269568"/>
                  </a:cubicBezTo>
                  <a:cubicBezTo>
                    <a:pt x="2490537" y="253526"/>
                    <a:pt x="2462860" y="241891"/>
                    <a:pt x="2442410" y="221441"/>
                  </a:cubicBezTo>
                  <a:cubicBezTo>
                    <a:pt x="2430379" y="209410"/>
                    <a:pt x="2420473" y="194785"/>
                    <a:pt x="2406316" y="185347"/>
                  </a:cubicBezTo>
                  <a:cubicBezTo>
                    <a:pt x="2395764" y="178312"/>
                    <a:pt x="2381565" y="178987"/>
                    <a:pt x="2370221" y="173315"/>
                  </a:cubicBezTo>
                  <a:cubicBezTo>
                    <a:pt x="2357287" y="166848"/>
                    <a:pt x="2347060" y="155719"/>
                    <a:pt x="2334126" y="149252"/>
                  </a:cubicBezTo>
                  <a:cubicBezTo>
                    <a:pt x="2322782" y="143580"/>
                    <a:pt x="2309375" y="142892"/>
                    <a:pt x="2298031" y="137220"/>
                  </a:cubicBezTo>
                  <a:cubicBezTo>
                    <a:pt x="2285098" y="130753"/>
                    <a:pt x="2275151" y="119030"/>
                    <a:pt x="2261937" y="113157"/>
                  </a:cubicBezTo>
                  <a:cubicBezTo>
                    <a:pt x="2238758" y="102855"/>
                    <a:pt x="2189747" y="89094"/>
                    <a:pt x="2189747" y="89094"/>
                  </a:cubicBezTo>
                  <a:cubicBezTo>
                    <a:pt x="2132482" y="50918"/>
                    <a:pt x="2176155" y="74188"/>
                    <a:pt x="2105526" y="52999"/>
                  </a:cubicBezTo>
                  <a:cubicBezTo>
                    <a:pt x="2091082" y="48666"/>
                    <a:pt x="2010071" y="18816"/>
                    <a:pt x="1985210" y="16904"/>
                  </a:cubicBezTo>
                  <a:cubicBezTo>
                    <a:pt x="1897148" y="10130"/>
                    <a:pt x="1808747" y="8883"/>
                    <a:pt x="1720516" y="4873"/>
                  </a:cubicBezTo>
                  <a:cubicBezTo>
                    <a:pt x="1450926" y="22845"/>
                    <a:pt x="1575192" y="-41366"/>
                    <a:pt x="1528010" y="52999"/>
                  </a:cubicBezTo>
                  <a:cubicBezTo>
                    <a:pt x="1501722" y="105574"/>
                    <a:pt x="1503947" y="70989"/>
                    <a:pt x="1503947" y="101125"/>
                  </a:cubicBezTo>
                </a:path>
              </a:pathLst>
            </a:custGeom>
            <a:solidFill>
              <a:schemeClr val="tx2">
                <a:lumMod val="65000"/>
              </a:schemeClr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927990" y="2979412"/>
              <a:ext cx="1815210" cy="1980229"/>
              <a:chOff x="798827" y="2704290"/>
              <a:chExt cx="1815210" cy="1980229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798827" y="3364367"/>
                <a:ext cx="825096" cy="660076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Test Values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1010167" y="4024443"/>
                <a:ext cx="1210140" cy="660076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Expected results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1120180" y="2704290"/>
                <a:ext cx="990115" cy="660076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Before values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1623922" y="3364367"/>
                <a:ext cx="990115" cy="660076"/>
              </a:xfrm>
              <a:prstGeom prst="rect">
                <a:avLst/>
              </a:prstGeom>
              <a:solidFill>
                <a:srgbClr val="FF0000"/>
              </a:solidFill>
              <a:ln w="57150" cap="flat" cmpd="sng" algn="ctr">
                <a:solidFill>
                  <a:schemeClr val="accent2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ill Sans MT" panose="020B0502020104020203" pitchFamily="34" charset="0"/>
                    <a:cs typeface="Arial" charset="0"/>
                  </a:rPr>
                  <a:t>After values</a:t>
                </a:r>
              </a:p>
            </p:txBody>
          </p:sp>
          <p:sp>
            <p:nvSpPr>
              <p:cNvPr id="16" name="Up-Down Arrow 15"/>
              <p:cNvSpPr/>
              <p:nvPr/>
            </p:nvSpPr>
            <p:spPr bwMode="auto">
              <a:xfrm>
                <a:off x="1156368" y="3144341"/>
                <a:ext cx="110013" cy="330038"/>
              </a:xfrm>
              <a:prstGeom prst="upDownArrow">
                <a:avLst/>
              </a:prstGeom>
              <a:solidFill>
                <a:srgbClr val="FFFF0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" name="Up-Down Arrow 16"/>
              <p:cNvSpPr/>
              <p:nvPr/>
            </p:nvSpPr>
            <p:spPr bwMode="auto">
              <a:xfrm>
                <a:off x="1505224" y="3873589"/>
                <a:ext cx="110013" cy="330038"/>
              </a:xfrm>
              <a:prstGeom prst="upDownArrow">
                <a:avLst/>
              </a:prstGeom>
              <a:solidFill>
                <a:srgbClr val="FFFF0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" name="Up-Down Arrow 17"/>
              <p:cNvSpPr/>
              <p:nvPr/>
            </p:nvSpPr>
            <p:spPr bwMode="auto">
              <a:xfrm>
                <a:off x="1684719" y="3818582"/>
                <a:ext cx="110013" cy="330038"/>
              </a:xfrm>
              <a:prstGeom prst="upDownArrow">
                <a:avLst/>
              </a:prstGeom>
              <a:solidFill>
                <a:srgbClr val="FFFF0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Left-Right Arrow 18"/>
              <p:cNvSpPr/>
              <p:nvPr/>
            </p:nvSpPr>
            <p:spPr bwMode="auto">
              <a:xfrm>
                <a:off x="1505224" y="3419373"/>
                <a:ext cx="275032" cy="110013"/>
              </a:xfrm>
              <a:prstGeom prst="leftRightArrow">
                <a:avLst/>
              </a:prstGeom>
              <a:solidFill>
                <a:srgbClr val="FFFF0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990600" y="2342321"/>
              <a:ext cx="16483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ill Sans MT" panose="020B0502020104020203" pitchFamily="34" charset="0"/>
                </a:rPr>
                <a:t>Meaning</a:t>
              </a:r>
              <a:endParaRPr lang="en-US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71061" y="4996869"/>
              <a:ext cx="164833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ill Sans MT" panose="020B0502020104020203" pitchFamily="34" charset="0"/>
                </a:rPr>
                <a:t>Purpose</a:t>
              </a:r>
              <a:endParaRPr lang="en-US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901031" y="1676400"/>
            <a:ext cx="1648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Habitat</a:t>
            </a:r>
            <a:endParaRPr lang="en-US" sz="28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6156" y="5452726"/>
            <a:ext cx="1648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Society</a:t>
            </a:r>
            <a:endParaRPr lang="en-US" sz="28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062713" y="1108559"/>
            <a:ext cx="1838325" cy="2327750"/>
            <a:chOff x="4724400" y="1108559"/>
            <a:chExt cx="1838325" cy="2327750"/>
          </a:xfrm>
        </p:grpSpPr>
        <p:pic>
          <p:nvPicPr>
            <p:cNvPr id="1026" name="Picture 2" descr="C:\Users\offutt\Dropbox\talks\2015-TOCSYC-Industry\selfAware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4400" y="1108559"/>
              <a:ext cx="1838325" cy="18383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/>
            <p:cNvSpPr/>
            <p:nvPr/>
          </p:nvSpPr>
          <p:spPr bwMode="auto">
            <a:xfrm>
              <a:off x="4724400" y="2950964"/>
              <a:ext cx="1838325" cy="485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MT" panose="020B0502020104020203" pitchFamily="34" charset="0"/>
                  <a:cs typeface="Arial" charset="0"/>
                </a:rPr>
                <a:t>Self aware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834113" y="3764119"/>
            <a:ext cx="2938287" cy="2408081"/>
            <a:chOff x="4800600" y="3764119"/>
            <a:chExt cx="2938287" cy="2408081"/>
          </a:xfrm>
        </p:grpSpPr>
        <p:pic>
          <p:nvPicPr>
            <p:cNvPr id="1027" name="Picture 3" descr="C:\Users\offutt\Dropbox\talks\2015-TOCSYC-Industry\selfDetermine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764119"/>
              <a:ext cx="2938287" cy="1950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/>
            <p:cNvSpPr/>
            <p:nvPr/>
          </p:nvSpPr>
          <p:spPr bwMode="auto">
            <a:xfrm>
              <a:off x="4800600" y="5714336"/>
              <a:ext cx="2938287" cy="457864"/>
            </a:xfrm>
            <a:prstGeom prst="rect">
              <a:avLst/>
            </a:prstGeom>
            <a:solidFill>
              <a:srgbClr val="CC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MT" panose="020B0502020104020203" pitchFamily="34" charset="0"/>
                  <a:cs typeface="Arial" charset="0"/>
                </a:rPr>
                <a:t>Self</a:t>
              </a:r>
              <a:r>
                <a:rPr kumimoji="0" lang="en-US" sz="2400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Gill Sans MT" panose="020B0502020104020203" pitchFamily="34" charset="0"/>
                  <a:cs typeface="Arial" charset="0"/>
                </a:rPr>
                <a:t> determination</a:t>
              </a:r>
              <a:endPara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  <a:cs typeface="Arial" charset="0"/>
              </a:endParaRPr>
            </a:p>
          </p:txBody>
        </p:sp>
      </p:grpSp>
      <p:sp>
        <p:nvSpPr>
          <p:cNvPr id="26" name="Right Arrow 25"/>
          <p:cNvSpPr/>
          <p:nvPr/>
        </p:nvSpPr>
        <p:spPr bwMode="auto">
          <a:xfrm rot="20346486">
            <a:off x="3147104" y="2999677"/>
            <a:ext cx="1922903" cy="379094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 rot="1450513">
            <a:off x="3359698" y="4197969"/>
            <a:ext cx="1349669" cy="379094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40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Can an </a:t>
            </a:r>
            <a:r>
              <a:rPr lang="en-US" dirty="0"/>
              <a:t>Intelligent </a:t>
            </a:r>
            <a:r>
              <a:rPr lang="en-US" dirty="0" smtClean="0"/>
              <a:t>Test </a:t>
            </a:r>
            <a:r>
              <a:rPr lang="en-US" dirty="0"/>
              <a:t>Do?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 bwMode="auto">
          <a:xfrm>
            <a:off x="762000" y="1074821"/>
            <a:ext cx="4267200" cy="4572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>
                <a:latin typeface="Gill Sans MT" panose="020B0502020104020203" pitchFamily="34" charset="0"/>
                <a:cs typeface="Arial" charset="0"/>
              </a:rPr>
              <a:t>Proactively run on its own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1219200" y="1936153"/>
            <a:ext cx="6934200" cy="533400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>
                <a:latin typeface="Gill Sans MT" panose="020B0502020104020203" pitchFamily="34" charset="0"/>
                <a:cs typeface="Arial" charset="0"/>
              </a:rPr>
              <a:t>Proactively alert engineer when a test fails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1676400" y="2873685"/>
            <a:ext cx="6400800" cy="1399674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b="0" dirty="0">
                <a:latin typeface="Gill Sans MT" panose="020B0502020104020203" pitchFamily="34" charset="0"/>
                <a:cs typeface="Arial" charset="0"/>
              </a:rPr>
              <a:t>When software changes ...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3319252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latin typeface="Gill Sans MT" panose="020B0502020104020203" pitchFamily="34" charset="0"/>
              </a:rPr>
              <a:t>Decide </a:t>
            </a:r>
            <a:r>
              <a:rPr lang="en-US" sz="2400" b="0" dirty="0">
                <a:latin typeface="Gill Sans MT" panose="020B0502020104020203" pitchFamily="34" charset="0"/>
              </a:rPr>
              <a:t>whether test should run, change, die, or do nothing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2057400" y="4677491"/>
            <a:ext cx="6400800" cy="1399674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b="0" dirty="0">
                <a:latin typeface="Gill Sans MT" panose="020B0502020104020203" pitchFamily="34" charset="0"/>
                <a:cs typeface="Arial" charset="0"/>
              </a:rPr>
              <a:t>When </a:t>
            </a:r>
            <a:r>
              <a:rPr lang="en-US" sz="2800" b="0" dirty="0" smtClean="0">
                <a:latin typeface="Gill Sans MT" panose="020B0502020104020203" pitchFamily="34" charset="0"/>
                <a:cs typeface="Arial" charset="0"/>
              </a:rPr>
              <a:t>the test changes </a:t>
            </a:r>
            <a:r>
              <a:rPr lang="en-US" sz="2800" b="0" dirty="0">
                <a:latin typeface="Gill Sans MT" panose="020B0502020104020203" pitchFamily="34" charset="0"/>
                <a:cs typeface="Arial" charset="0"/>
              </a:rPr>
              <a:t>...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43200" y="5123058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Gill Sans MT" panose="020B0502020104020203" pitchFamily="34" charset="0"/>
              </a:rPr>
              <a:t>Take initiative, but ask for help when necessary </a:t>
            </a:r>
            <a:r>
              <a:rPr lang="en-US" sz="2400" b="0" dirty="0" smtClean="0">
                <a:latin typeface="Gill Sans MT" panose="020B0502020104020203" pitchFamily="34" charset="0"/>
              </a:rPr>
              <a:t>( e.g., values, expected results )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7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9" grpId="0"/>
      <p:bldP spid="33" grpId="0" animBg="1"/>
      <p:bldP spid="3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393032" y="6019800"/>
            <a:ext cx="8305800" cy="609600"/>
          </a:xfrm>
          <a:prstGeom prst="roundRect">
            <a:avLst/>
          </a:prstGeom>
          <a:solidFill>
            <a:schemeClr val="accent1"/>
          </a:solidFill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b="0" dirty="0" smtClean="0">
                <a:latin typeface="Gill Sans MT" panose="020B0502020104020203" pitchFamily="34" charset="0"/>
                <a:cs typeface="Arial" charset="0"/>
              </a:rPr>
              <a:t>Tests should think so testers don’t have to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025579" y="914400"/>
            <a:ext cx="7086600" cy="982579"/>
          </a:xfrm>
          <a:prstGeom prst="roundRect">
            <a:avLst/>
          </a:prstGeom>
          <a:solidFill>
            <a:srgbClr val="7030A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“Intelligent” tests can save enormous amounts of time for software engineers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240957" y="2057087"/>
            <a:ext cx="8655844" cy="1269834"/>
          </a:xfrm>
          <a:prstGeom prst="roundRect">
            <a:avLst/>
          </a:prstGeom>
          <a:solidFill>
            <a:srgbClr val="7030A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Pre-requisites to developing intelligent tests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Test automation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Traceability from software artifacts to test ( criteria )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40957" y="3487029"/>
            <a:ext cx="8655844" cy="2303298"/>
          </a:xfrm>
          <a:prstGeom prst="roundRect">
            <a:avLst/>
          </a:prstGeom>
          <a:solidFill>
            <a:srgbClr val="7030A0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>
                <a:latin typeface="Candara" panose="020E0502030303020204" pitchFamily="34" charset="0"/>
                <a:cs typeface="Arial" charset="0"/>
              </a:rPr>
              <a:t>Technical </a:t>
            </a:r>
            <a:r>
              <a:rPr lang="en-US" sz="2800" b="0" dirty="0" smtClean="0">
                <a:latin typeface="Candara" panose="020E0502030303020204" pitchFamily="34" charset="0"/>
                <a:cs typeface="Arial" charset="0"/>
              </a:rPr>
              <a:t>needs</a:t>
            </a:r>
            <a:endParaRPr lang="en-US" sz="2800" b="0" dirty="0">
              <a:latin typeface="Candara" panose="020E0502030303020204" pitchFamily="34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Language for describing purpose ( effectiveness &amp; usability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Rule set for tests to choose actions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Execution environment for tests to run 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Ability to query the source library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>
                <a:latin typeface="Candara" panose="020E0502030303020204" pitchFamily="34" charset="0"/>
                <a:cs typeface="Arial" charset="0"/>
              </a:rPr>
              <a:t>Framework for test development</a:t>
            </a:r>
          </a:p>
        </p:txBody>
      </p:sp>
    </p:spTree>
    <p:extLst>
      <p:ext uri="{BB962C8B-B14F-4D97-AF65-F5344CB8AC3E}">
        <p14:creationId xmlns:p14="http://schemas.microsoft.com/office/powerpoint/2010/main" val="266103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/>
                <a:cs typeface="宋体"/>
              </a:rPr>
              <a:t>© Jeff Offutt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F1FA58-CEDF-44A8-8127-F035743BE5B6}" type="slidenum">
              <a:rPr lang="zh-CN" altLang="en-US" smtClean="0">
                <a:ea typeface="宋体"/>
                <a:cs typeface="宋体"/>
              </a:rPr>
              <a:pPr/>
              <a:t>46</a:t>
            </a:fld>
            <a:endParaRPr lang="en-US" altLang="zh-CN" smtClean="0">
              <a:ea typeface="宋体"/>
              <a:cs typeface="宋体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/>
                <a:cs typeface="宋体"/>
              </a:rPr>
              <a:t>Contact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1524000" y="1447800"/>
            <a:ext cx="6172200" cy="2800767"/>
          </a:xfrm>
          <a:prstGeom prst="rect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Jeff Offutt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offutt@gmu.edu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http://cs.gmu.edu/~offutt</a:t>
            </a:r>
            <a:r>
              <a:rPr lang="en-US" altLang="zh-CN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/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zh-CN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95000"/>
                    </a:srgbClr>
                  </a:outerShdw>
                </a:effectLst>
                <a:ea typeface="宋体" charset="-122"/>
              </a:rPr>
              <a:t>George Mason University</a:t>
            </a:r>
            <a:endParaRPr lang="en-US" altLang="zh-CN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95000"/>
                  </a:srgbClr>
                </a:outerShdw>
              </a:effectLst>
              <a:ea typeface="宋体" charset="-122"/>
            </a:endParaRPr>
          </a:p>
        </p:txBody>
      </p:sp>
      <p:sp>
        <p:nvSpPr>
          <p:cNvPr id="51206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宋体"/>
                <a:cs typeface="宋体"/>
              </a:rPr>
              <a:t>SBES 2013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00200" y="4876800"/>
            <a:ext cx="5943600" cy="1200329"/>
          </a:xfrm>
          <a:prstGeom prst="rect">
            <a:avLst/>
          </a:prstGeom>
          <a:gradFill rotWithShape="1">
            <a:gsLst>
              <a:gs pos="0">
                <a:srgbClr val="000099"/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sv-SE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ＭＳ Ｐゴシック" pitchFamily="48" charset="-128"/>
                <a:cs typeface="Times New Roman" pitchFamily="18" charset="0"/>
              </a:rPr>
              <a:t>We need significant research in test automation</a:t>
            </a:r>
            <a:endParaRPr lang="sv-SE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ＭＳ Ｐゴシック" pitchFamily="48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27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Door Sits There Like a Dummy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143000"/>
            <a:ext cx="3837180" cy="51054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 bwMode="auto">
          <a:xfrm>
            <a:off x="6598444" y="3670986"/>
            <a:ext cx="2286000" cy="1106251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dirty="0" err="1" smtClean="0">
                <a:latin typeface="Gill Sans MT" panose="020B0502020104020203" pitchFamily="34" charset="0"/>
                <a:cs typeface="Arial" charset="0"/>
              </a:rPr>
              <a:t>Shhh</a:t>
            </a:r>
            <a:r>
              <a:rPr lang="en-US" sz="3200" b="0" dirty="0" smtClean="0">
                <a:latin typeface="Gill Sans MT" panose="020B0502020104020203" pitchFamily="34" charset="0"/>
                <a:cs typeface="Arial" charset="0"/>
              </a:rPr>
              <a:t> … it’s a secret !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86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Our Computers Are Stupid 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B757DC-6909-4280-84B1-498D807981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3000"/>
            <a:ext cx="3489356" cy="2819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110049"/>
            <a:ext cx="4318858" cy="24971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100" y="3225800"/>
            <a:ext cx="4533900" cy="332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02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Baby Sitting Service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533400" y="914400"/>
            <a:ext cx="6705600" cy="162903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dirty="0" smtClean="0">
                <a:latin typeface="Gill Sans MT" panose="020B0502020104020203" pitchFamily="34" charset="0"/>
                <a:cs typeface="Arial" charset="0"/>
              </a:rPr>
              <a:t>We even have baby sitting services to take care of computers who are too stupid to take care of themselves !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  <a:cs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1174"/>
            <a:ext cx="6096000" cy="37041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4118751"/>
            <a:ext cx="5457932" cy="251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2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Dumb Stove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5" descr="badsto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" y="906194"/>
            <a:ext cx="4293286" cy="3665806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 bwMode="auto">
          <a:xfrm>
            <a:off x="355943" y="4876800"/>
            <a:ext cx="4267200" cy="1629032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>
                <a:latin typeface="Gill Sans MT" panose="020B0502020104020203" pitchFamily="34" charset="0"/>
                <a:cs typeface="Arial" charset="0"/>
              </a:rPr>
              <a:t>How can we remember which control maps to which burner </a:t>
            </a:r>
            <a:r>
              <a:rPr lang="en-US" sz="3200" b="0" dirty="0" smtClean="0">
                <a:latin typeface="Gill Sans MT" panose="020B0502020104020203" pitchFamily="34" charset="0"/>
                <a:cs typeface="Arial" charset="0"/>
              </a:rPr>
              <a:t>?</a:t>
            </a:r>
            <a:endParaRPr lang="en-US" sz="3200" b="0" dirty="0">
              <a:latin typeface="Gill Sans MT" panose="020B0502020104020203" pitchFamily="34" charset="0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97692" y="1066800"/>
            <a:ext cx="1295400" cy="5334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goodstov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2505075"/>
            <a:ext cx="3438719" cy="2762250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 bwMode="auto">
          <a:xfrm>
            <a:off x="5522167" y="1338665"/>
            <a:ext cx="2757585" cy="794935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  <a:cs typeface="Arial" charset="0"/>
              </a:rPr>
              <a:t>Smarter design</a:t>
            </a:r>
            <a:endParaRPr lang="en-US" sz="3200" b="0" dirty="0"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22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Dumb Calendar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ICTSS, October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FB2CC-0026-474A-8143-56756D8BC8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398" y="990600"/>
          <a:ext cx="7315203" cy="4470402"/>
        </p:xfrm>
        <a:graphic>
          <a:graphicData uri="http://schemas.openxmlformats.org/drawingml/2006/table">
            <a:tbl>
              <a:tblPr firstRow="1" bandRow="1"/>
              <a:tblGrid>
                <a:gridCol w="1045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Sun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Mon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Tue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Wed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Thu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Fri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Sat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/>
                        <a:t>31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11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14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15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16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17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18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19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21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22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24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25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26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27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5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28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 bwMode="auto">
          <a:xfrm>
            <a:off x="990600" y="5715000"/>
            <a:ext cx="7179278" cy="720126"/>
          </a:xfrm>
          <a:prstGeom prst="roundRect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  <a:cs typeface="Arial" charset="0"/>
              </a:rPr>
              <a:t>This makes sense … for a paper calendar</a:t>
            </a:r>
            <a:endParaRPr lang="en-US" sz="3200" b="0" dirty="0">
              <a:latin typeface="Gill Sans MT" panose="020B0502020104020203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58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5633</TotalTime>
  <Words>2430</Words>
  <Application>Microsoft Office PowerPoint</Application>
  <PresentationFormat>On-screen Show (4:3)</PresentationFormat>
  <Paragraphs>737</Paragraphs>
  <Slides>46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8" baseType="lpstr">
      <vt:lpstr>Arial Unicode MS</vt:lpstr>
      <vt:lpstr>ＭＳ Ｐゴシック</vt:lpstr>
      <vt:lpstr>宋体</vt:lpstr>
      <vt:lpstr>Arial</vt:lpstr>
      <vt:lpstr>Calibri</vt:lpstr>
      <vt:lpstr>Candara</vt:lpstr>
      <vt:lpstr>Comic Sans MS</vt:lpstr>
      <vt:lpstr>Gill Sans MT</vt:lpstr>
      <vt:lpstr>Times New Roman</vt:lpstr>
      <vt:lpstr>Verdana</vt:lpstr>
      <vt:lpstr>Wingdings</vt:lpstr>
      <vt:lpstr>Beam</vt:lpstr>
      <vt:lpstr>Beyond Test Automation (Why Are My Tests Dumb?)</vt:lpstr>
      <vt:lpstr>Outline</vt:lpstr>
      <vt:lpstr>I Want Smart Things</vt:lpstr>
      <vt:lpstr>This Door Even Lies</vt:lpstr>
      <vt:lpstr>This Door Sits There Like a Dummy</vt:lpstr>
      <vt:lpstr>Even Our Computers Are Stupid !</vt:lpstr>
      <vt:lpstr>Baby Sitting Service</vt:lpstr>
      <vt:lpstr>Dumb Stove</vt:lpstr>
      <vt:lpstr>Dumb Calendar</vt:lpstr>
      <vt:lpstr>Smarter Calendar</vt:lpstr>
      <vt:lpstr>Outline</vt:lpstr>
      <vt:lpstr>PowerPoint Presentation</vt:lpstr>
      <vt:lpstr>Old Style Tests</vt:lpstr>
      <vt:lpstr>Limitations of Single-Cell Tests</vt:lpstr>
      <vt:lpstr>Outline</vt:lpstr>
      <vt:lpstr>Modern Dumb Tests</vt:lpstr>
      <vt:lpstr>The RIPR Model</vt:lpstr>
      <vt:lpstr>Controllability and Observability</vt:lpstr>
      <vt:lpstr>Test Automation—Model-Based Tests</vt:lpstr>
      <vt:lpstr>The Mapping Problem</vt:lpstr>
      <vt:lpstr>Model-Based Test Components</vt:lpstr>
      <vt:lpstr>Automating Model-Based Test Designs</vt:lpstr>
      <vt:lpstr>Automating Model-Based Test Designs</vt:lpstr>
      <vt:lpstr>Empirical Evaluation</vt:lpstr>
      <vt:lpstr>Empirical Results</vt:lpstr>
      <vt:lpstr>Outline</vt:lpstr>
      <vt:lpstr>Test Oracles</vt:lpstr>
      <vt:lpstr>Initial Test Oracle Observations</vt:lpstr>
      <vt:lpstr>Test Oracle Strategies</vt:lpstr>
      <vt:lpstr>Output Elements for Test Oracles to Check</vt:lpstr>
      <vt:lpstr>Test Oracle Strategies</vt:lpstr>
      <vt:lpstr>Test Oracle Strategies Evaluation</vt:lpstr>
      <vt:lpstr>Percent Faults Detected by Strategies</vt:lpstr>
      <vt:lpstr>Percent Faults Detected by Strategies</vt:lpstr>
      <vt:lpstr>Outline</vt:lpstr>
      <vt:lpstr>Multicellular Tests</vt:lpstr>
      <vt:lpstr>Multicellular Tests are Still Dumb</vt:lpstr>
      <vt:lpstr>Intelligent Tests</vt:lpstr>
      <vt:lpstr>Self-Aware Tests</vt:lpstr>
      <vt:lpstr>Self-Deterministic Tests</vt:lpstr>
      <vt:lpstr>What Do We Need for Multicellular Tests to Evolve Intelligence?</vt:lpstr>
      <vt:lpstr>What Do We Need for Multicellular Tests to Evolve Intelligence?</vt:lpstr>
      <vt:lpstr>Getting Intelligent Tests</vt:lpstr>
      <vt:lpstr>What Can an Intelligent Test Do?</vt:lpstr>
      <vt:lpstr>Summary</vt:lpstr>
      <vt:lpstr>Contact</vt:lpstr>
    </vt:vector>
  </TitlesOfParts>
  <Company>GMU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and Software</dc:title>
  <dc:creator>Jeff Offutt</dc:creator>
  <cp:lastModifiedBy>user</cp:lastModifiedBy>
  <cp:revision>510</cp:revision>
  <dcterms:created xsi:type="dcterms:W3CDTF">2005-11-01T03:10:52Z</dcterms:created>
  <dcterms:modified xsi:type="dcterms:W3CDTF">2016-10-19T12:27:24Z</dcterms:modified>
</cp:coreProperties>
</file>