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73" r:id="rId2"/>
    <p:sldId id="276" r:id="rId3"/>
    <p:sldId id="277" r:id="rId4"/>
    <p:sldId id="299" r:id="rId5"/>
    <p:sldId id="279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3" r:id="rId16"/>
    <p:sldId id="294" r:id="rId17"/>
    <p:sldId id="295" r:id="rId18"/>
    <p:sldId id="296" r:id="rId19"/>
    <p:sldId id="297" r:id="rId20"/>
    <p:sldId id="298" r:id="rId21"/>
    <p:sldId id="341" r:id="rId22"/>
    <p:sldId id="339" r:id="rId23"/>
    <p:sldId id="282" r:id="rId24"/>
    <p:sldId id="340" r:id="rId25"/>
    <p:sldId id="334" r:id="rId26"/>
    <p:sldId id="335" r:id="rId2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00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684" autoAdjust="0"/>
  </p:normalViewPr>
  <p:slideViewPr>
    <p:cSldViewPr>
      <p:cViewPr varScale="1">
        <p:scale>
          <a:sx n="78" d="100"/>
          <a:sy n="78" d="100"/>
        </p:scale>
        <p:origin x="169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1D78B05E-06DB-45EF-BE9B-5A52D17DB1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20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475BF5DC-5176-4A74-8EF4-694E64621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092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FB10F-B965-4F2B-8800-DFF8A1917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55A4C-33A2-4E4F-A61D-2E3F6A5B2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0"/>
            <a:ext cx="22479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5913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5E676-E60B-4308-9EE7-83117974B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85038-4076-4CB9-9A72-D0B709797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A9CDD-4D5B-4741-A67A-93DB9F26D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419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419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A3BE0-CAC5-4613-8BE9-8AACFAFC3F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30794-4835-4A77-B6A7-DC8B05F0C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E31CF-D27D-4543-9409-CCBC44EF0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24A9D-A067-4675-91CD-4DF54CBA3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68D7-1543-403F-956E-DE89D6843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F9F3E-DB4B-4CB0-BD9B-C0AE7BC357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0"/>
            <a:ext cx="7924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990600"/>
            <a:ext cx="8991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8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8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 smtClean="0">
                <a:latin typeface="Arial" charset="0"/>
              </a:defRPr>
            </a:lvl1pPr>
          </a:lstStyle>
          <a:p>
            <a:pPr>
              <a:defRPr/>
            </a:pPr>
            <a:fld id="{767C7B05-6F91-4FB8-BEB0-6860623F4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gmulogo-color15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01000" y="0"/>
            <a:ext cx="1143000" cy="85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0" y="838200"/>
            <a:ext cx="8001000" cy="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8686800" y="6642556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of 26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Gill Sans MT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Gill Sans MT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Gill Sans MT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Gill Sans MT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 MT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876300"/>
            <a:ext cx="8534400" cy="1181100"/>
          </a:xfrm>
        </p:spPr>
        <p:txBody>
          <a:bodyPr/>
          <a:lstStyle/>
          <a:p>
            <a:pPr eaLnBrk="1" hangingPunct="1"/>
            <a:r>
              <a:rPr lang="en-US" dirty="0" smtClean="0"/>
              <a:t>How to Get Your Paper Rejected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95600"/>
            <a:ext cx="6400800" cy="13716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PhD Symposium</a:t>
            </a:r>
          </a:p>
          <a:p>
            <a:pPr eaLnBrk="1" hangingPunct="1"/>
            <a:r>
              <a:rPr lang="en-US" sz="3600" dirty="0" smtClean="0"/>
              <a:t>ICST 2018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066800" y="4610100"/>
            <a:ext cx="7010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800" dirty="0">
                <a:latin typeface="Gill Sans MT" panose="020B0502020104020203" pitchFamily="34" charset="0"/>
              </a:rPr>
              <a:t>Jeff Offutt</a:t>
            </a:r>
          </a:p>
          <a:p>
            <a:pPr algn="ctr">
              <a:spcBef>
                <a:spcPct val="20000"/>
              </a:spcBef>
            </a:pPr>
            <a:endParaRPr lang="en-US" sz="1800" dirty="0">
              <a:latin typeface="Gill Sans MT" panose="020B0502020104020203" pitchFamily="34" charset="0"/>
            </a:endParaRPr>
          </a:p>
          <a:p>
            <a:pPr algn="ctr"/>
            <a:r>
              <a:rPr lang="en-US" sz="2800" dirty="0">
                <a:latin typeface="Gill Sans MT" panose="020B0502020104020203" pitchFamily="34" charset="0"/>
              </a:rPr>
              <a:t>http://</a:t>
            </a:r>
            <a:r>
              <a:rPr lang="en-US" sz="2800" dirty="0" smtClean="0">
                <a:latin typeface="Gill Sans MT" panose="020B0502020104020203" pitchFamily="34" charset="0"/>
              </a:rPr>
              <a:t>www.cs.gmu.edu</a:t>
            </a:r>
            <a:r>
              <a:rPr lang="en-US" sz="2800" dirty="0">
                <a:latin typeface="Gill Sans MT" panose="020B0502020104020203" pitchFamily="34" charset="0"/>
              </a:rPr>
              <a:t>/~offutt/</a:t>
            </a:r>
            <a:endParaRPr lang="en-US" sz="1800" dirty="0">
              <a:latin typeface="Gill Sans MT" panose="020B0502020104020203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34400" y="6515100"/>
            <a:ext cx="533400" cy="2667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2286000" y="2133600"/>
            <a:ext cx="45720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Write badly, </a:t>
            </a:r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don’t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edit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3752671"/>
            <a:ext cx="9012788" cy="138499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Not only does this obscure your points …</a:t>
            </a:r>
          </a:p>
          <a:p>
            <a:r>
              <a:rPr lang="en-US" sz="2800" dirty="0" smtClean="0">
                <a:latin typeface="Gill Sans MT" panose="020B0502020104020203" pitchFamily="34" charset="0"/>
              </a:rPr>
              <a:t>it frustrates the reviewers so they want to reject your paper,</a:t>
            </a:r>
          </a:p>
          <a:p>
            <a:r>
              <a:rPr lang="en-US" sz="2800" dirty="0" smtClean="0">
                <a:latin typeface="Gill Sans MT" panose="020B0502020104020203" pitchFamily="34" charset="0"/>
              </a:rPr>
              <a:t>no matter how good the research is.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37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914400" y="2057400"/>
            <a:ext cx="73152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Don’t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include relevant work section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6134" y="3810000"/>
            <a:ext cx="7731732" cy="138499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Because if you didn’t reference the reviewer’s paper,</a:t>
            </a:r>
          </a:p>
          <a:p>
            <a:endParaRPr lang="en-US" sz="2800" dirty="0">
              <a:latin typeface="Gill Sans MT" panose="020B0502020104020203" pitchFamily="34" charset="0"/>
            </a:endParaRPr>
          </a:p>
          <a:p>
            <a:r>
              <a:rPr lang="en-US" sz="2800" dirty="0" smtClean="0">
                <a:latin typeface="Gill Sans MT" panose="020B0502020104020203" pitchFamily="34" charset="0"/>
              </a:rPr>
              <a:t>yours </a:t>
            </a:r>
            <a:r>
              <a:rPr lang="en-US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must be</a:t>
            </a:r>
            <a:r>
              <a:rPr lang="en-US" sz="2800" dirty="0" smtClean="0">
                <a:latin typeface="Gill Sans MT" panose="020B0502020104020203" pitchFamily="34" charset="0"/>
              </a:rPr>
              <a:t> wrong !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37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828800" y="1676400"/>
            <a:ext cx="54864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Don’t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motivate your work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7787" y="3752671"/>
            <a:ext cx="8167621" cy="138499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One of my favorite comments to write as a reviewer is</a:t>
            </a:r>
          </a:p>
          <a:p>
            <a:pPr algn="ctr"/>
            <a:endParaRPr lang="en-US" sz="2800" dirty="0">
              <a:latin typeface="Gill Sans MT" panose="020B0502020104020203" pitchFamily="34" charset="0"/>
            </a:endParaRPr>
          </a:p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“Why in the hell are you doing this ?”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37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828800" y="1905000"/>
            <a:ext cx="54102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 </a:t>
            </a:r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Don’t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admit limitations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7800" y="3653135"/>
            <a:ext cx="632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That gives the reviewer something to do.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37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2057400" y="1828800"/>
            <a:ext cx="5029201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Send to the wrong venue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35814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This saves the reviewers lots of time … they only have to read the title &amp; abstract !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0" y="4971871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Some inexperienced authors only look at acceptance rates.</a:t>
            </a:r>
          </a:p>
          <a:p>
            <a:r>
              <a:rPr lang="en-US" dirty="0" smtClean="0">
                <a:latin typeface="Gill Sans MT" panose="020B0502020104020203" pitchFamily="34" charset="0"/>
              </a:rPr>
              <a:t>Which is meaningless.</a:t>
            </a:r>
          </a:p>
          <a:p>
            <a:r>
              <a:rPr lang="en-US" dirty="0" smtClean="0">
                <a:latin typeface="Gill Sans MT" panose="020B0502020104020203" pitchFamily="34" charset="0"/>
              </a:rPr>
              <a:t>I look only at location !</a:t>
            </a:r>
            <a:endParaRPr 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37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533400" y="1447800"/>
            <a:ext cx="81153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Don’t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revise accepted conference papers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2971800"/>
            <a:ext cx="4187365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This one is a little subtle …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9200" y="4114800"/>
            <a:ext cx="7315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This is for future planning.</a:t>
            </a:r>
          </a:p>
          <a:p>
            <a:r>
              <a:rPr lang="en-US" sz="2800" dirty="0" smtClean="0">
                <a:latin typeface="Gill Sans MT" panose="020B0502020104020203" pitchFamily="34" charset="0"/>
              </a:rPr>
              <a:t>The current paper is already in, but the next time the reviewers read one of your papers, they will remember.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37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828800" y="1371600"/>
            <a:ext cx="54864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Get mad about criticism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3200400"/>
            <a:ext cx="5705280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Especially useful with journal revisions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4731603"/>
            <a:ext cx="769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“The third comment by reviewer #2 was foolish, and we refuse to change the paper for fools.”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37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600200" y="1219200"/>
            <a:ext cx="59436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Assume reviewers are smart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57400" y="3962400"/>
            <a:ext cx="5105400" cy="95410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I can assure you, the first thing I do is put on my stupid hat.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266700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I have reviewed hundreds of research papers.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37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914400" y="1676400"/>
            <a:ext cx="73152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Criticize the reviewers in responses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810000"/>
            <a:ext cx="6109814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Again, this is usually for journal revisions.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4724400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“Based on this comment, it’s clear to us that reviewer #2 is not qualified to review this paper.”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37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228600" y="1420167"/>
            <a:ext cx="86868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View a </a:t>
            </a:r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“revise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and </a:t>
            </a:r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resubmit”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as a rejection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2669907"/>
            <a:ext cx="7772400" cy="181588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“Taking into account the comments from the three expert reviewers, the journal cannot accept your paper in its current form, but you may undertake a major revision and submit again.”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4692302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By not revising, you get the opportunity to self-reject !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5839767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(</a:t>
            </a:r>
            <a:r>
              <a:rPr lang="en-US" sz="2800" i="1" dirty="0" smtClean="0">
                <a:latin typeface="Gill Sans MT" panose="020B0502020104020203" pitchFamily="34" charset="0"/>
              </a:rPr>
              <a:t>Seriously, dummy, this is </a:t>
            </a:r>
            <a:r>
              <a:rPr lang="en-US" sz="2800" i="1" dirty="0">
                <a:latin typeface="Gill Sans MT" panose="020B0502020104020203" pitchFamily="34" charset="0"/>
              </a:rPr>
              <a:t>a delayed </a:t>
            </a:r>
            <a:r>
              <a:rPr lang="en-US" sz="2800" i="1" dirty="0" smtClean="0">
                <a:latin typeface="Gill Sans MT" panose="020B0502020104020203" pitchFamily="34" charset="0"/>
              </a:rPr>
              <a:t>accept.</a:t>
            </a:r>
            <a:r>
              <a:rPr lang="en-US" sz="2800" dirty="0" smtClean="0">
                <a:latin typeface="Gill Sans MT" panose="020B0502020104020203" pitchFamily="34" charset="0"/>
              </a:rPr>
              <a:t>)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37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 have well over 100 rejections</a:t>
            </a:r>
          </a:p>
          <a:p>
            <a:pPr marL="457200" lvl="1" indent="0">
              <a:buNone/>
            </a:pPr>
            <a:r>
              <a:rPr lang="en-US" dirty="0" smtClean="0"/>
              <a:t>I am confident that I’ve been rejected more than anyone in this room</a:t>
            </a:r>
          </a:p>
          <a:p>
            <a:pPr marL="457200" lvl="1" indent="0">
              <a:buNone/>
            </a:pPr>
            <a:r>
              <a:rPr lang="en-US" dirty="0" smtClean="0"/>
              <a:t>I might have more rejections than anyone at ICST 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66800" y="3505200"/>
            <a:ext cx="6934200" cy="2062103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smtClean="0">
                <a:latin typeface="Gill Sans MT" pitchFamily="34" charset="0"/>
              </a:rPr>
              <a:t>In this talk I will try to</a:t>
            </a:r>
          </a:p>
          <a:p>
            <a:pPr algn="ctr">
              <a:spcBef>
                <a:spcPct val="50000"/>
              </a:spcBef>
            </a:pPr>
            <a:r>
              <a:rPr lang="en-US" sz="3200" dirty="0" smtClean="0">
                <a:latin typeface="Gill Sans MT" pitchFamily="34" charset="0"/>
              </a:rPr>
              <a:t>“learn you my experience”</a:t>
            </a:r>
            <a:endParaRPr lang="en-US" sz="1800" dirty="0" smtClean="0">
              <a:latin typeface="Gill Sans MT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3200" dirty="0" smtClean="0">
                <a:latin typeface="Gill Sans MT" pitchFamily="34" charset="0"/>
              </a:rPr>
              <a:t>about how to be rejected</a:t>
            </a:r>
            <a:endParaRPr lang="en-US" sz="3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81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371600" y="1600200"/>
            <a:ext cx="64008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Use </a:t>
            </a:r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“</a:t>
            </a:r>
            <a:r>
              <a:rPr lang="en-US" sz="3200" b="1" i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et </a:t>
            </a:r>
            <a:r>
              <a:rPr lang="en-US" sz="3200" b="1" i="1" dirty="0">
                <a:solidFill>
                  <a:schemeClr val="tx2"/>
                </a:solidFill>
                <a:latin typeface="Gill Sans MT" panose="020B0502020104020203" pitchFamily="34" charset="0"/>
              </a:rPr>
              <a:t>al</a:t>
            </a:r>
            <a:r>
              <a:rPr lang="en-US" sz="3200" b="1" i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.</a:t>
            </a:r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”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in reference list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429000"/>
            <a:ext cx="6809108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Whose name did you omit in the author list ?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4389" y="4953000"/>
            <a:ext cx="4728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Hopefully the reviewer’s name.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37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Rejection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4648200" cy="4724400"/>
          </a:xfrm>
          <a:solidFill>
            <a:schemeClr val="accent2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Plagiarize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Choose problems that nobody cares about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Choose problems others have solved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Don’t evaluate your solution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Don’t connect the dots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Write badly, don’t edit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Don’t include relevant work section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Don’t motivate your </a:t>
            </a:r>
            <a:r>
              <a:rPr lang="en-US" sz="2400" dirty="0" smtClean="0"/>
              <a:t>work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53465" y="1828800"/>
            <a:ext cx="4495800" cy="47244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buFont typeface="+mj-lt"/>
              <a:buAutoNum type="arabicPeriod" startAt="9"/>
            </a:pPr>
            <a:r>
              <a:rPr lang="en-US" sz="2400" kern="0" dirty="0" smtClean="0"/>
              <a:t>Don’t admit limitations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sz="2400" kern="0" dirty="0" smtClean="0"/>
              <a:t>Send to the wrong venue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sz="2400" kern="0" dirty="0" smtClean="0"/>
              <a:t>Don’t revise accepted conference papers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sz="2400" kern="0" dirty="0" smtClean="0"/>
              <a:t>Get mad about criticism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sz="2400" kern="0" dirty="0" smtClean="0"/>
              <a:t>Assume reviewers are smart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sz="2400" kern="0" dirty="0" smtClean="0"/>
              <a:t>Criticize the reviewers in responses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sz="2400" kern="0" dirty="0" smtClean="0"/>
              <a:t>View a “revise and resubmit” as a rejection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sz="2400" kern="0" dirty="0" smtClean="0"/>
              <a:t>Use “et al.” in reference list</a:t>
            </a:r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151805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 bwMode="auto">
          <a:xfrm>
            <a:off x="381001" y="2911929"/>
            <a:ext cx="8404274" cy="122464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400" dirty="0">
                <a:latin typeface="Gill Sans MT" panose="020B0502020104020203" pitchFamily="34" charset="0"/>
              </a:rPr>
              <a:t>Strategies </a:t>
            </a:r>
            <a:r>
              <a:rPr lang="en-US" sz="5400" dirty="0" smtClean="0">
                <a:latin typeface="Gill Sans MT" panose="020B0502020104020203" pitchFamily="34" charset="0"/>
              </a:rPr>
              <a:t>for being accepted</a:t>
            </a:r>
            <a:endParaRPr lang="en-US" sz="5400" dirty="0">
              <a:latin typeface="Gill Sans MT" panose="020B0502020104020203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6200" y="2667000"/>
            <a:ext cx="8991600" cy="17145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76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Persistence Pays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505200" y="2438400"/>
            <a:ext cx="21153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ICSE 1994</a:t>
            </a:r>
          </a:p>
          <a:p>
            <a:r>
              <a:rPr lang="en-US" sz="2800" dirty="0" smtClean="0">
                <a:latin typeface="Gill Sans MT" panose="020B0502020104020203" pitchFamily="34" charset="0"/>
              </a:rPr>
              <a:t>ISSTA 1995</a:t>
            </a:r>
          </a:p>
          <a:p>
            <a:r>
              <a:rPr lang="en-US" sz="2800" dirty="0" smtClean="0">
                <a:latin typeface="Gill Sans MT" panose="020B0502020104020203" pitchFamily="34" charset="0"/>
              </a:rPr>
              <a:t>ISSRE </a:t>
            </a:r>
            <a:r>
              <a:rPr lang="en-US" sz="2800" dirty="0" smtClean="0">
                <a:latin typeface="Gill Sans MT" panose="020B0502020104020203" pitchFamily="34" charset="0"/>
              </a:rPr>
              <a:t>1996</a:t>
            </a:r>
          </a:p>
          <a:p>
            <a:r>
              <a:rPr lang="en-US" sz="2800" dirty="0" smtClean="0">
                <a:latin typeface="Gill Sans MT" panose="020B0502020104020203" pitchFamily="34" charset="0"/>
              </a:rPr>
              <a:t>TSE 1997</a:t>
            </a:r>
            <a:endParaRPr lang="en-US" sz="2800" dirty="0" smtClean="0">
              <a:latin typeface="Gill Sans MT" panose="020B0502020104020203" pitchFamily="34" charset="0"/>
            </a:endParaRPr>
          </a:p>
          <a:p>
            <a:r>
              <a:rPr lang="en-US" sz="2800" dirty="0" smtClean="0">
                <a:latin typeface="Gill Sans MT" panose="020B0502020104020203" pitchFamily="34" charset="0"/>
              </a:rPr>
              <a:t>TOSEM </a:t>
            </a:r>
            <a:r>
              <a:rPr lang="en-US" sz="2800" dirty="0" smtClean="0">
                <a:latin typeface="Gill Sans MT" panose="020B0502020104020203" pitchFamily="34" charset="0"/>
              </a:rPr>
              <a:t>1997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" y="4648200"/>
            <a:ext cx="8991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Gill Sans MT" panose="020B0502020104020203" pitchFamily="34" charset="0"/>
              </a:rPr>
              <a:t>Jeff </a:t>
            </a:r>
            <a:r>
              <a:rPr lang="en-US" dirty="0" smtClean="0">
                <a:latin typeface="Gill Sans MT" panose="020B0502020104020203" pitchFamily="34" charset="0"/>
              </a:rPr>
              <a:t>Offutt, </a:t>
            </a:r>
            <a:r>
              <a:rPr lang="en-US" dirty="0" err="1">
                <a:latin typeface="Gill Sans MT" panose="020B0502020104020203" pitchFamily="34" charset="0"/>
              </a:rPr>
              <a:t>Zhenyi</a:t>
            </a:r>
            <a:r>
              <a:rPr lang="en-US" dirty="0">
                <a:latin typeface="Gill Sans MT" panose="020B0502020104020203" pitchFamily="34" charset="0"/>
              </a:rPr>
              <a:t> Jin, and </a:t>
            </a:r>
            <a:r>
              <a:rPr lang="en-US" dirty="0" err="1">
                <a:latin typeface="Gill Sans MT" panose="020B0502020104020203" pitchFamily="34" charset="0"/>
              </a:rPr>
              <a:t>Jie</a:t>
            </a:r>
            <a:r>
              <a:rPr lang="en-US" dirty="0">
                <a:latin typeface="Gill Sans MT" panose="020B0502020104020203" pitchFamily="34" charset="0"/>
              </a:rPr>
              <a:t> Pan. The Dynamic Domain Reduction Procedure for Test </a:t>
            </a:r>
            <a:r>
              <a:rPr lang="en-US" dirty="0" smtClean="0">
                <a:latin typeface="Gill Sans MT" panose="020B0502020104020203" pitchFamily="34" charset="0"/>
              </a:rPr>
              <a:t>Data Generation. Software </a:t>
            </a:r>
            <a:r>
              <a:rPr lang="en-US" dirty="0">
                <a:latin typeface="Gill Sans MT" panose="020B0502020104020203" pitchFamily="34" charset="0"/>
              </a:rPr>
              <a:t>Practice and </a:t>
            </a:r>
            <a:r>
              <a:rPr lang="en-US" dirty="0" smtClean="0">
                <a:latin typeface="Gill Sans MT" panose="020B0502020104020203" pitchFamily="34" charset="0"/>
              </a:rPr>
              <a:t>Experience, </a:t>
            </a:r>
            <a:r>
              <a:rPr lang="en-US" dirty="0">
                <a:latin typeface="Gill Sans MT" panose="020B0502020104020203" pitchFamily="34" charset="0"/>
              </a:rPr>
              <a:t>29(2):167–193, January </a:t>
            </a:r>
            <a:r>
              <a:rPr lang="en-US" dirty="0" smtClean="0">
                <a:latin typeface="Gill Sans MT" panose="020B0502020104020203" pitchFamily="34" charset="0"/>
              </a:rPr>
              <a:t>1999</a:t>
            </a:r>
          </a:p>
          <a:p>
            <a:r>
              <a:rPr lang="en-US" sz="2000" dirty="0" smtClean="0">
                <a:latin typeface="Gill Sans MT" panose="020B0502020104020203" pitchFamily="34" charset="0"/>
              </a:rPr>
              <a:t>— Currently 226 references on Google Scholar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9" name="8-Point Star 8"/>
          <p:cNvSpPr/>
          <p:nvPr/>
        </p:nvSpPr>
        <p:spPr>
          <a:xfrm rot="20240366">
            <a:off x="6553199" y="2430580"/>
            <a:ext cx="1447800" cy="1295400"/>
          </a:xfrm>
          <a:prstGeom prst="star8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trying</a:t>
            </a:r>
            <a:endPara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019593" y="1121215"/>
            <a:ext cx="7086600" cy="1077218"/>
          </a:xfrm>
          <a:prstGeom prst="rect">
            <a:avLst/>
          </a:prstGeom>
          <a:gradFill rotWithShape="1">
            <a:gsLst>
              <a:gs pos="0">
                <a:srgbClr val="000099"/>
              </a:gs>
              <a:gs pos="100000">
                <a:srgbClr val="000099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ＭＳ Ｐゴシック" pitchFamily="48" charset="-128"/>
                <a:cs typeface="Times New Roman" pitchFamily="18" charset="0"/>
              </a:rPr>
              <a:t>My favorite, and what I think is my best, paper was rejected </a:t>
            </a: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ＭＳ Ｐゴシック" pitchFamily="48" charset="-128"/>
                <a:cs typeface="Times New Roman" pitchFamily="18" charset="0"/>
              </a:rPr>
              <a:t>FIVE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ＭＳ Ｐゴシック" pitchFamily="48" charset="-128"/>
                <a:cs typeface="Times New Roman" pitchFamily="18" charset="0"/>
              </a:rPr>
              <a:t>TIMES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4400" y="6019800"/>
            <a:ext cx="7280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Microsoft’s tool </a:t>
            </a:r>
            <a:r>
              <a:rPr lang="en-US" dirty="0" err="1" smtClean="0">
                <a:latin typeface="Gill Sans MT" panose="020B0502020104020203" pitchFamily="34" charset="0"/>
              </a:rPr>
              <a:t>Pex</a:t>
            </a:r>
            <a:r>
              <a:rPr lang="en-US" dirty="0" smtClean="0">
                <a:latin typeface="Gill Sans MT" panose="020B0502020104020203" pitchFamily="34" charset="0"/>
              </a:rPr>
              <a:t> works almost exactly like this paper</a:t>
            </a:r>
            <a:endParaRPr 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40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on Quality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28600" y="1186494"/>
            <a:ext cx="5943600" cy="1175706"/>
          </a:xfrm>
          <a:prstGeom prst="rect">
            <a:avLst/>
          </a:prstGeom>
          <a:gradFill rotWithShape="1">
            <a:gsLst>
              <a:gs pos="0">
                <a:srgbClr val="000099"/>
              </a:gs>
              <a:gs pos="100000">
                <a:srgbClr val="000099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ＭＳ Ｐゴシック" pitchFamily="48" charset="-128"/>
                <a:cs typeface="Times New Roman" pitchFamily="18" charset="0"/>
              </a:rPr>
              <a:t>Don’t try to publish in good </a:t>
            </a: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ＭＳ Ｐゴシック" pitchFamily="48" charset="-128"/>
                <a:cs typeface="Times New Roman" pitchFamily="18" charset="0"/>
              </a:rPr>
              <a:t>places</a:t>
            </a:r>
          </a:p>
          <a:p>
            <a:pPr algn="ctr" eaLnBrk="0" hangingPunct="0">
              <a:spcBef>
                <a:spcPct val="20000"/>
              </a:spcBef>
              <a:defRPr/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ＭＳ Ｐゴシック" pitchFamily="48" charset="-128"/>
                <a:cs typeface="Times New Roman" pitchFamily="18" charset="0"/>
              </a:rPr>
              <a:t>Try to do valuable </a:t>
            </a: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ＭＳ Ｐゴシック" pitchFamily="48" charset="-128"/>
                <a:cs typeface="Times New Roman" pitchFamily="18" charset="0"/>
              </a:rPr>
              <a:t>research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ea typeface="ＭＳ Ｐゴシック" pitchFamily="48" charset="-128"/>
              <a:cs typeface="Times New Roman" pitchFamily="18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762000" y="3064550"/>
            <a:ext cx="8077200" cy="584775"/>
          </a:xfrm>
          <a:prstGeom prst="rect">
            <a:avLst/>
          </a:prstGeom>
          <a:gradFill rotWithShape="1">
            <a:gsLst>
              <a:gs pos="0">
                <a:srgbClr val="000099"/>
              </a:gs>
              <a:gs pos="100000">
                <a:srgbClr val="000099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ＭＳ Ｐゴシック" pitchFamily="48" charset="-128"/>
                <a:cs typeface="Times New Roman" pitchFamily="18" charset="0"/>
              </a:rPr>
              <a:t>Don’t go halfway—be your own harshest critic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ea typeface="ＭＳ Ｐゴシック" pitchFamily="48" charset="-128"/>
              <a:cs typeface="Times New Roman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752600" y="4351675"/>
            <a:ext cx="4572000" cy="584775"/>
          </a:xfrm>
          <a:prstGeom prst="rect">
            <a:avLst/>
          </a:prstGeom>
          <a:gradFill rotWithShape="1">
            <a:gsLst>
              <a:gs pos="0">
                <a:srgbClr val="000099"/>
              </a:gs>
              <a:gs pos="100000">
                <a:srgbClr val="000099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ＭＳ Ｐゴシック" pitchFamily="48" charset="-128"/>
                <a:cs typeface="Times New Roman" pitchFamily="18" charset="0"/>
              </a:rPr>
              <a:t>Use criticism to get better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ea typeface="ＭＳ Ｐゴシック" pitchFamily="48" charset="-128"/>
              <a:cs typeface="Times New Roman" pitchFamily="18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723767" y="5638800"/>
            <a:ext cx="7129849" cy="584775"/>
          </a:xfrm>
          <a:prstGeom prst="rect">
            <a:avLst/>
          </a:prstGeom>
          <a:gradFill rotWithShape="1">
            <a:gsLst>
              <a:gs pos="0">
                <a:srgbClr val="000099"/>
              </a:gs>
              <a:gs pos="100000">
                <a:srgbClr val="000099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ＭＳ Ｐゴシック" pitchFamily="48" charset="-128"/>
                <a:cs typeface="Times New Roman" pitchFamily="18" charset="0"/>
              </a:rPr>
              <a:t>If the reviewer was confused, write </a:t>
            </a: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ＭＳ Ｐゴシック" pitchFamily="48" charset="-128"/>
                <a:cs typeface="Times New Roman" pitchFamily="18" charset="0"/>
              </a:rPr>
              <a:t>better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ea typeface="ＭＳ Ｐゴシック" pitchFamily="48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992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hape 23"/>
          <p:cNvCxnSpPr>
            <a:stCxn id="5" idx="3"/>
            <a:endCxn id="8" idx="0"/>
          </p:cNvCxnSpPr>
          <p:nvPr/>
        </p:nvCxnSpPr>
        <p:spPr>
          <a:xfrm>
            <a:off x="5621144" y="1600200"/>
            <a:ext cx="2341756" cy="1285220"/>
          </a:xfrm>
          <a:prstGeom prst="curvedConnector2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>
            <a:stCxn id="8" idx="2"/>
            <a:endCxn id="15" idx="3"/>
          </p:cNvCxnSpPr>
          <p:nvPr/>
        </p:nvCxnSpPr>
        <p:spPr>
          <a:xfrm rot="5400000">
            <a:off x="6272582" y="4138982"/>
            <a:ext cx="1115080" cy="2265556"/>
          </a:xfrm>
          <a:prstGeom prst="curvedConnector2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hape 27"/>
          <p:cNvCxnSpPr>
            <a:stCxn id="15" idx="1"/>
            <a:endCxn id="11" idx="2"/>
          </p:cNvCxnSpPr>
          <p:nvPr/>
        </p:nvCxnSpPr>
        <p:spPr>
          <a:xfrm rot="10800000">
            <a:off x="1219200" y="4942820"/>
            <a:ext cx="2420744" cy="886480"/>
          </a:xfrm>
          <a:prstGeom prst="curvedConnector2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hape 30"/>
          <p:cNvCxnSpPr>
            <a:stCxn id="11" idx="0"/>
            <a:endCxn id="13" idx="2"/>
          </p:cNvCxnSpPr>
          <p:nvPr/>
        </p:nvCxnSpPr>
        <p:spPr>
          <a:xfrm rot="5400000" flipH="1" flipV="1">
            <a:off x="723900" y="3761720"/>
            <a:ext cx="990600" cy="12700"/>
          </a:xfrm>
          <a:prstGeom prst="curvedConnector3">
            <a:avLst>
              <a:gd name="adj1" fmla="val 50000"/>
            </a:avLst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hape 30"/>
          <p:cNvCxnSpPr>
            <a:stCxn id="13" idx="0"/>
            <a:endCxn id="5" idx="1"/>
          </p:cNvCxnSpPr>
          <p:nvPr/>
        </p:nvCxnSpPr>
        <p:spPr>
          <a:xfrm rot="5400000" flipH="1" flipV="1">
            <a:off x="2053662" y="765738"/>
            <a:ext cx="828020" cy="2496944"/>
          </a:xfrm>
          <a:prstGeom prst="curvedConnector2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11" idx="3"/>
          </p:cNvCxnSpPr>
          <p:nvPr/>
        </p:nvCxnSpPr>
        <p:spPr>
          <a:xfrm flipH="1">
            <a:off x="2019300" y="4343400"/>
            <a:ext cx="419100" cy="25652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62000" y="4953000"/>
            <a:ext cx="0" cy="914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001000" cy="1219200"/>
          </a:xfrm>
        </p:spPr>
        <p:txBody>
          <a:bodyPr/>
          <a:lstStyle/>
          <a:p>
            <a:pPr algn="l"/>
            <a:r>
              <a:rPr lang="en-US" dirty="0" smtClean="0"/>
              <a:t>Diagram of a Research Project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6E31CF-D27D-4543-9409-CCBC44EF006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208156" y="3886200"/>
            <a:ext cx="1811144" cy="1056620"/>
            <a:chOff x="1465456" y="3667780"/>
            <a:chExt cx="1811144" cy="1056620"/>
          </a:xfrm>
        </p:grpSpPr>
        <p:sp>
          <p:nvSpPr>
            <p:cNvPr id="11" name="Rounded Rectangle 10"/>
            <p:cNvSpPr/>
            <p:nvPr/>
          </p:nvSpPr>
          <p:spPr>
            <a:xfrm>
              <a:off x="1676400" y="4038600"/>
              <a:ext cx="1600200" cy="685800"/>
            </a:xfrm>
            <a:prstGeom prst="roundRect">
              <a:avLst/>
            </a:prstGeom>
            <a:solidFill>
              <a:schemeClr val="accent2"/>
            </a:solidFill>
            <a:ln w="57150">
              <a:solidFill>
                <a:schemeClr val="bg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latin typeface="Gill Sans MT" pitchFamily="34" charset="0"/>
                </a:rPr>
                <a:t>Problem</a:t>
              </a:r>
              <a:endParaRPr lang="en-US" dirty="0">
                <a:latin typeface="Gill Sans MT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465456" y="3667780"/>
              <a:ext cx="4395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itchFamily="34" charset="0"/>
                </a:rPr>
                <a:t>3</a:t>
              </a:r>
              <a:endPara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70056" y="2057400"/>
            <a:ext cx="1887344" cy="1209020"/>
            <a:chOff x="1465456" y="2448580"/>
            <a:chExt cx="1887344" cy="1209020"/>
          </a:xfrm>
        </p:grpSpPr>
        <p:sp>
          <p:nvSpPr>
            <p:cNvPr id="13" name="Rounded Rectangle 12"/>
            <p:cNvSpPr/>
            <p:nvPr/>
          </p:nvSpPr>
          <p:spPr>
            <a:xfrm>
              <a:off x="1676400" y="2819400"/>
              <a:ext cx="1676400" cy="838200"/>
            </a:xfrm>
            <a:prstGeom prst="roundRect">
              <a:avLst/>
            </a:prstGeom>
            <a:solidFill>
              <a:schemeClr val="accent2"/>
            </a:solidFill>
            <a:ln w="57150">
              <a:solidFill>
                <a:schemeClr val="bg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latin typeface="Gill Sans MT" pitchFamily="34" charset="0"/>
                </a:rPr>
                <a:t>Proposed solution</a:t>
              </a:r>
              <a:endParaRPr lang="en-US" dirty="0">
                <a:latin typeface="Gill Sans MT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465456" y="2448580"/>
              <a:ext cx="4395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itchFamily="34" charset="0"/>
                </a:rPr>
                <a:t>4</a:t>
              </a:r>
              <a:endPara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429000" y="4886980"/>
            <a:ext cx="2268344" cy="1590020"/>
            <a:chOff x="4361056" y="4277380"/>
            <a:chExt cx="2268344" cy="1590020"/>
          </a:xfrm>
        </p:grpSpPr>
        <p:sp>
          <p:nvSpPr>
            <p:cNvPr id="15" name="Rounded Rectangle 14"/>
            <p:cNvSpPr/>
            <p:nvPr/>
          </p:nvSpPr>
          <p:spPr>
            <a:xfrm>
              <a:off x="4572000" y="4572000"/>
              <a:ext cx="2057400" cy="1295400"/>
            </a:xfrm>
            <a:prstGeom prst="roundRect">
              <a:avLst/>
            </a:prstGeom>
            <a:solidFill>
              <a:schemeClr val="accent2"/>
            </a:solidFill>
            <a:ln w="57150">
              <a:solidFill>
                <a:schemeClr val="bg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latin typeface="Gill Sans MT" pitchFamily="34" charset="0"/>
                </a:rPr>
                <a:t>Does it solve this problem ?</a:t>
              </a:r>
              <a:endParaRPr lang="en-US" dirty="0">
                <a:latin typeface="Gill Sans MT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361056" y="4277380"/>
              <a:ext cx="4395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itchFamily="34" charset="0"/>
                </a:rPr>
                <a:t>5</a:t>
              </a:r>
              <a:endPara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2438400" y="2438400"/>
            <a:ext cx="4114800" cy="19389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Gill Sans MT" pitchFamily="34" charset="0"/>
              </a:rPr>
              <a:t>Measurable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Gill Sans MT" pitchFamily="34" charset="0"/>
              </a:rPr>
              <a:t>Relevant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Gill Sans MT" pitchFamily="34" charset="0"/>
              </a:rPr>
              <a:t>Match what you want to do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Gill Sans MT" pitchFamily="34" charset="0"/>
              </a:rPr>
              <a:t>Clear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Gill Sans MT" pitchFamily="34" charset="0"/>
              </a:rPr>
              <a:t>Unambiguous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2400" y="5791200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Gill Sans MT" pitchFamily="34" charset="0"/>
              </a:rPr>
              <a:t>Why this problem?</a:t>
            </a:r>
          </a:p>
          <a:p>
            <a:pPr algn="ctr"/>
            <a:r>
              <a:rPr lang="en-US" sz="2000" dirty="0" smtClean="0">
                <a:latin typeface="Gill Sans MT" pitchFamily="34" charset="0"/>
              </a:rPr>
              <a:t>(motivation)</a:t>
            </a:r>
            <a:endParaRPr lang="en-US" sz="2000" dirty="0">
              <a:latin typeface="Gill Sans MT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505200" y="762000"/>
            <a:ext cx="2115944" cy="1371600"/>
            <a:chOff x="3370456" y="1153180"/>
            <a:chExt cx="2115944" cy="1371600"/>
          </a:xfrm>
        </p:grpSpPr>
        <p:sp>
          <p:nvSpPr>
            <p:cNvPr id="5" name="Rounded Rectangle 4"/>
            <p:cNvSpPr/>
            <p:nvPr/>
          </p:nvSpPr>
          <p:spPr>
            <a:xfrm>
              <a:off x="3581400" y="1457980"/>
              <a:ext cx="1905000" cy="1066800"/>
            </a:xfrm>
            <a:prstGeom prst="roundRect">
              <a:avLst/>
            </a:prstGeom>
            <a:solidFill>
              <a:schemeClr val="accent2"/>
            </a:solidFill>
            <a:ln w="57150">
              <a:solidFill>
                <a:schemeClr val="bg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latin typeface="Gill Sans MT" pitchFamily="34" charset="0"/>
                </a:rPr>
                <a:t>What you want to do</a:t>
              </a:r>
              <a:endParaRPr lang="en-US" sz="2800" dirty="0">
                <a:latin typeface="Gill Sans MT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70456" y="1153180"/>
              <a:ext cx="4395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itchFamily="34" charset="0"/>
                </a:rPr>
                <a:t>1</a:t>
              </a:r>
              <a:endPara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723256" y="2590800"/>
            <a:ext cx="2268344" cy="2123420"/>
            <a:chOff x="7045712" y="2905780"/>
            <a:chExt cx="2268344" cy="2123420"/>
          </a:xfrm>
        </p:grpSpPr>
        <p:sp>
          <p:nvSpPr>
            <p:cNvPr id="8" name="Rounded Rectangle 7"/>
            <p:cNvSpPr/>
            <p:nvPr/>
          </p:nvSpPr>
          <p:spPr>
            <a:xfrm>
              <a:off x="7256656" y="3200400"/>
              <a:ext cx="2057400" cy="1828800"/>
            </a:xfrm>
            <a:prstGeom prst="roundRect">
              <a:avLst/>
            </a:prstGeom>
            <a:solidFill>
              <a:schemeClr val="accent2"/>
            </a:solidFill>
            <a:ln w="57150">
              <a:solidFill>
                <a:schemeClr val="bg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latin typeface="Gill Sans MT" pitchFamily="34" charset="0"/>
                </a:rPr>
                <a:t>How to evaluate it</a:t>
              </a:r>
            </a:p>
            <a:p>
              <a:pPr algn="ctr"/>
              <a:r>
                <a:rPr lang="en-US" dirty="0" smtClean="0">
                  <a:latin typeface="Gill Sans MT" pitchFamily="34" charset="0"/>
                </a:rPr>
                <a:t>Validation</a:t>
              </a:r>
            </a:p>
            <a:p>
              <a:pPr algn="ctr"/>
              <a:r>
                <a:rPr lang="en-US" dirty="0" smtClean="0">
                  <a:latin typeface="Gill Sans MT" pitchFamily="34" charset="0"/>
                </a:rPr>
                <a:t>Empirical</a:t>
              </a:r>
              <a:endParaRPr lang="en-US" dirty="0">
                <a:latin typeface="Gill Sans MT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045712" y="2905780"/>
              <a:ext cx="4395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itchFamily="34" charset="0"/>
                </a:rPr>
                <a:t>2</a:t>
              </a:r>
              <a:endPara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917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600200" y="1600200"/>
            <a:ext cx="5943600" cy="196977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bg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Jeff </a:t>
            </a:r>
            <a:r>
              <a:rPr lang="en-US" altLang="zh-CN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Offutt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zh-CN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offutt@gmu.edu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http://cs.gmu.edu/~offutt/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6200" y="4495800"/>
            <a:ext cx="8991600" cy="2057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kern="0" dirty="0" smtClean="0"/>
              <a:t>Thanks to Robert Geist for funny examples</a:t>
            </a:r>
          </a:p>
          <a:p>
            <a:r>
              <a:rPr lang="en-US" sz="2800" kern="0" dirty="0" smtClean="0"/>
              <a:t>Thanks to Lori Pollock for good advice</a:t>
            </a:r>
          </a:p>
          <a:p>
            <a:r>
              <a:rPr lang="en-US" sz="2800" kern="0" dirty="0" smtClean="0"/>
              <a:t>Thanks to hundreds or anonymous reviewers for teaching me many bad, and a few good, habits</a:t>
            </a: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16672122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of My Favorites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381000" y="1143000"/>
            <a:ext cx="65532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800" i="1" dirty="0" smtClean="0">
                <a:latin typeface="Gill Sans MT" panose="020B0502020104020203" pitchFamily="34" charset="0"/>
              </a:rPr>
              <a:t>“As </a:t>
            </a:r>
            <a:r>
              <a:rPr lang="en-US" sz="2800" i="1" dirty="0">
                <a:latin typeface="Gill Sans MT" panose="020B0502020104020203" pitchFamily="34" charset="0"/>
              </a:rPr>
              <a:t>usual, Offutt got it </a:t>
            </a:r>
            <a:r>
              <a:rPr lang="en-US" sz="2800" i="1" dirty="0" smtClean="0">
                <a:latin typeface="Gill Sans MT" panose="020B0502020104020203" pitchFamily="34" charset="0"/>
              </a:rPr>
              <a:t>wrong” – TSE 1993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495300" y="5257800"/>
            <a:ext cx="7810500" cy="12192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Gill Sans MT" panose="020B0502020104020203" pitchFamily="34" charset="0"/>
              </a:rPr>
              <a:t>“</a:t>
            </a:r>
            <a:r>
              <a:rPr lang="en-US" sz="2800" i="1" dirty="0">
                <a:latin typeface="Gill Sans MT" panose="020B0502020104020203" pitchFamily="34" charset="0"/>
              </a:rPr>
              <a:t>Better than average American academic paper, below the standard of papers written by European (non-English) academics</a:t>
            </a:r>
            <a:r>
              <a:rPr lang="en-US" sz="2800" dirty="0">
                <a:latin typeface="Gill Sans MT" panose="020B0502020104020203" pitchFamily="34" charset="0"/>
              </a:rPr>
              <a:t>” – FTCS 1990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2667000" y="4267200"/>
            <a:ext cx="6272408" cy="8382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latin typeface="Gill Sans MT" panose="020B0502020104020203" pitchFamily="34" charset="0"/>
              </a:rPr>
              <a:t>“</a:t>
            </a:r>
            <a:r>
              <a:rPr lang="en-US" sz="2800" i="1" dirty="0">
                <a:latin typeface="Gill Sans MT" panose="020B0502020104020203" pitchFamily="34" charset="0"/>
              </a:rPr>
              <a:t>We are sorry to say your paper has been </a:t>
            </a:r>
            <a:r>
              <a:rPr lang="en-US" sz="2800" b="1" i="1" dirty="0">
                <a:latin typeface="Gill Sans MT" panose="020B0502020104020203" pitchFamily="34" charset="0"/>
              </a:rPr>
              <a:t>REJECTED</a:t>
            </a:r>
            <a:r>
              <a:rPr lang="en-US" sz="2800" dirty="0" smtClean="0">
                <a:latin typeface="Gill Sans MT" panose="020B0502020104020203" pitchFamily="34" charset="0"/>
              </a:rPr>
              <a:t>” – Letter from editor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76200" y="3352800"/>
            <a:ext cx="61722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Gill Sans MT" panose="020B0502020104020203" pitchFamily="34" charset="0"/>
              </a:rPr>
              <a:t>“</a:t>
            </a:r>
            <a:r>
              <a:rPr lang="en-US" sz="2800" i="1" dirty="0">
                <a:latin typeface="Gill Sans MT" panose="020B0502020104020203" pitchFamily="34" charset="0"/>
              </a:rPr>
              <a:t>The presentation needs considerable improvement</a:t>
            </a:r>
            <a:r>
              <a:rPr lang="en-US" sz="2800" dirty="0">
                <a:latin typeface="Gill Sans MT" panose="020B0502020104020203" pitchFamily="34" charset="0"/>
              </a:rPr>
              <a:t>.” – TAV 89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2438400" y="2057400"/>
            <a:ext cx="6172200" cy="1143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800" i="1" dirty="0">
                <a:latin typeface="Gill Sans MT" panose="020B0502020104020203" pitchFamily="34" charset="0"/>
              </a:rPr>
              <a:t>A study like this should have been published in about </a:t>
            </a:r>
            <a:r>
              <a:rPr lang="en-US" sz="2800" i="1" dirty="0" smtClean="0">
                <a:latin typeface="Gill Sans MT" panose="020B0502020104020203" pitchFamily="34" charset="0"/>
              </a:rPr>
              <a:t>1980 – TAV 1989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8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24A9D-A067-4675-91CD-4DF54CBA34A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 bwMode="auto">
          <a:xfrm>
            <a:off x="685800" y="1981200"/>
            <a:ext cx="7772400" cy="28956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Reviewing is hard work !</a:t>
            </a:r>
          </a:p>
          <a:p>
            <a:pPr algn="ctr"/>
            <a:endParaRPr kumimoji="0" lang="en-US" sz="3600" b="1" u="none" strike="noStrike" cap="none" normalizeH="0" baseline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r>
              <a:rPr lang="en-US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You should be polite enough to make it easy for the reviewers to reject your papers</a:t>
            </a:r>
            <a:endParaRPr kumimoji="0" lang="en-US" sz="36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1930" y="5634335"/>
            <a:ext cx="2302875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Here’s how …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75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Be Rejected 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2971800" y="990600"/>
            <a:ext cx="32004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Plagiarize !!!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5244" y="1905000"/>
            <a:ext cx="8154412" cy="46166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This not only gets the current paper rejected, but future papers.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09568" y="3429000"/>
            <a:ext cx="388119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Some types of plagiarism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Complete copying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Copying key results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Copying unpublished 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Copying auxiliary text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Copying figures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Improper quoting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4400" y="25146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“To </a:t>
            </a:r>
            <a:r>
              <a:rPr lang="en-US" dirty="0">
                <a:latin typeface="Gill Sans MT" panose="020B0502020104020203" pitchFamily="34" charset="0"/>
              </a:rPr>
              <a:t>use the words or ideas of another person as if they were your own words or </a:t>
            </a:r>
            <a:r>
              <a:rPr lang="en-US" dirty="0" smtClean="0">
                <a:latin typeface="Gill Sans MT" panose="020B0502020104020203" pitchFamily="34" charset="0"/>
              </a:rPr>
              <a:t>ideas.” – Merriam-Webster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6167735"/>
            <a:ext cx="8382000" cy="46166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Self copying is not plagiarism (but possibly a copyright violation)</a:t>
            </a:r>
            <a:endParaRPr 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65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381000" y="1295400"/>
            <a:ext cx="8381999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Choose problems that nobody cares about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2667000"/>
            <a:ext cx="7315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This not only makes it easy for the reviewers to reject the paper …</a:t>
            </a:r>
          </a:p>
          <a:p>
            <a:endParaRPr lang="en-US" sz="2800" dirty="0">
              <a:latin typeface="Gill Sans MT" panose="020B0502020104020203" pitchFamily="34" charset="0"/>
            </a:endParaRPr>
          </a:p>
          <a:p>
            <a:r>
              <a:rPr lang="en-US" sz="2800" dirty="0" smtClean="0">
                <a:latin typeface="Gill Sans MT" panose="020B0502020104020203" pitchFamily="34" charset="0"/>
              </a:rPr>
              <a:t>Your paper can help them get to sleep !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85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838200" y="1295400"/>
            <a:ext cx="74676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Choose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problems others have solved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2773740"/>
            <a:ext cx="7315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This is especially effective if one of the reviewers solved the problem</a:t>
            </a:r>
          </a:p>
          <a:p>
            <a:endParaRPr lang="en-US" sz="2800" dirty="0">
              <a:latin typeface="Gill Sans MT" panose="020B0502020104020203" pitchFamily="34" charset="0"/>
            </a:endParaRPr>
          </a:p>
          <a:p>
            <a:r>
              <a:rPr lang="en-US" sz="2800" dirty="0" smtClean="0">
                <a:latin typeface="Gill Sans MT" panose="020B0502020104020203" pitchFamily="34" charset="0"/>
              </a:rPr>
              <a:t>Which is likely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37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752600" y="2209800"/>
            <a:ext cx="56388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Don’t evaluate your solution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4872335"/>
            <a:ext cx="7992381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Obviously, the idea works or you wouldn’t have had it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37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2209800" y="1219200"/>
            <a:ext cx="47244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Don’t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connect the dots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49808" y="2514600"/>
            <a:ext cx="5201167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Problem … Solution … Evaluation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3200400"/>
            <a:ext cx="731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If your experiment doesn’t actually check whether your proposed solution fixes the problem, reviewers can happily vote reject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09800" y="5036403"/>
            <a:ext cx="64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But be careful … this is somewhat subtle and some reviewers might miss it …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37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808080"/>
      </a:dk1>
      <a:lt1>
        <a:srgbClr val="FFFFFF"/>
      </a:lt1>
      <a:dk2>
        <a:srgbClr val="000066"/>
      </a:dk2>
      <a:lt2>
        <a:srgbClr val="FFFF00"/>
      </a:lt2>
      <a:accent1>
        <a:srgbClr val="00CC99"/>
      </a:accent1>
      <a:accent2>
        <a:srgbClr val="3333CC"/>
      </a:accent2>
      <a:accent3>
        <a:srgbClr val="AAAAB8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2570</TotalTime>
  <Words>1155</Words>
  <Application>Microsoft Office PowerPoint</Application>
  <PresentationFormat>On-screen Show (4:3)</PresentationFormat>
  <Paragraphs>216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ＭＳ Ｐゴシック</vt:lpstr>
      <vt:lpstr>Arial</vt:lpstr>
      <vt:lpstr>Gill Sans MT</vt:lpstr>
      <vt:lpstr>Times New Roman</vt:lpstr>
      <vt:lpstr>Verdana</vt:lpstr>
      <vt:lpstr>Default Design</vt:lpstr>
      <vt:lpstr>How to Get Your Paper Rejected</vt:lpstr>
      <vt:lpstr>My Background</vt:lpstr>
      <vt:lpstr>Some of My Favorites</vt:lpstr>
      <vt:lpstr>PowerPoint Presentation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Summary Rejection Tips</vt:lpstr>
      <vt:lpstr>A few</vt:lpstr>
      <vt:lpstr>Persistence Pays</vt:lpstr>
      <vt:lpstr>Focus on Quality</vt:lpstr>
      <vt:lpstr>Diagram of a Research Project</vt:lpstr>
      <vt:lpstr>Contact</vt:lpstr>
    </vt:vector>
  </TitlesOfParts>
  <Company>GMU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PhD -- Choosing an Advisor</dc:title>
  <dc:creator>Jeff Offutt</dc:creator>
  <cp:lastModifiedBy>Jeff Offutt</cp:lastModifiedBy>
  <cp:revision>82</cp:revision>
  <dcterms:created xsi:type="dcterms:W3CDTF">2001-09-18T20:16:12Z</dcterms:created>
  <dcterms:modified xsi:type="dcterms:W3CDTF">2018-04-12T10:04:12Z</dcterms:modified>
</cp:coreProperties>
</file>