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6" r:id="rId2"/>
    <p:sldId id="571" r:id="rId3"/>
    <p:sldId id="558" r:id="rId4"/>
    <p:sldId id="560" r:id="rId5"/>
    <p:sldId id="561" r:id="rId6"/>
    <p:sldId id="563" r:id="rId7"/>
    <p:sldId id="573" r:id="rId8"/>
    <p:sldId id="570" r:id="rId9"/>
    <p:sldId id="564" r:id="rId10"/>
    <p:sldId id="565" r:id="rId11"/>
    <p:sldId id="566" r:id="rId12"/>
    <p:sldId id="567" r:id="rId13"/>
    <p:sldId id="572" r:id="rId14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800080"/>
    <a:srgbClr val="CC00CC"/>
    <a:srgbClr val="00CC99"/>
    <a:srgbClr val="008000"/>
    <a:srgbClr val="006699"/>
    <a:srgbClr val="FF66FF"/>
    <a:srgbClr val="000000"/>
    <a:srgbClr val="0099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53" autoAdjust="0"/>
    <p:restoredTop sz="94701" autoAdjust="0"/>
  </p:normalViewPr>
  <p:slideViewPr>
    <p:cSldViewPr>
      <p:cViewPr varScale="1">
        <p:scale>
          <a:sx n="64" d="100"/>
          <a:sy n="64" d="100"/>
        </p:scale>
        <p:origin x="7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291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4" y="2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7900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4" y="8777900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3CD9C-A9D0-43CE-A6F5-6166C50CA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9" y="4388952"/>
            <a:ext cx="5485805" cy="41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7020C-64BC-4783-92F3-DB57C644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764"/>
            <a:fld id="{04F645CA-CD5F-4DB5-905B-3F152A25A7AC}" type="slidenum">
              <a:rPr lang="en-US" smtClean="0">
                <a:latin typeface="Arial" pitchFamily="34" charset="0"/>
                <a:cs typeface="Arial" pitchFamily="34" charset="0"/>
              </a:rPr>
              <a:pPr defTabSz="919764"/>
              <a:t>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7" descr="gmulogo-color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Date Placeholder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/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9362"/>
            <a:ext cx="2895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4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F1A963A7-A787-48F9-851B-428511D39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4A2-6224-4CE2-BBD9-092C277B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6CF8-09BA-4068-99EA-5EA8E056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419600" cy="2628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586C-20F8-49BE-BCF3-845D3945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57DC-6909-4280-84B1-498D80798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5886-0194-4F8E-9B90-3E1B5C1B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668-7E3B-4FB3-8AC8-7C94E219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E9A8-8ADA-4849-9848-2FE04E30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B2CC-0026-474A-8143-56756D8B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4FE-9A1B-4119-9942-148DA56A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9B41-A495-4686-99F5-94938DCD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2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C1B0-56E5-45C2-8102-650CAB1B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9851" y="0"/>
            <a:ext cx="79311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6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5112"/>
            <a:ext cx="2895600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 dirty="0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3757" y="6615112"/>
            <a:ext cx="1653382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43853-28E4-4D1D-B0D8-C02B741298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9072" name="Line 48"/>
          <p:cNvSpPr>
            <a:spLocks noChangeShapeType="1"/>
          </p:cNvSpPr>
          <p:nvPr userDrawn="1"/>
        </p:nvSpPr>
        <p:spPr bwMode="auto">
          <a:xfrm>
            <a:off x="-1" y="852488"/>
            <a:ext cx="9131301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8" name="Picture 47" descr="gmulogo-color15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 flipH="1">
            <a:off x="8686800" y="6639547"/>
            <a:ext cx="417514" cy="2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dirty="0" smtClean="0"/>
              <a:t>of 12</a:t>
            </a:r>
            <a:endParaRPr lang="en-US" sz="800" b="0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14146"/>
            <a:ext cx="2133600" cy="239093"/>
          </a:xfrm>
          <a:prstGeom prst="rect">
            <a:avLst/>
          </a:prstGeom>
        </p:spPr>
        <p:txBody>
          <a:bodyPr/>
          <a:lstStyle>
            <a:lvl1pPr>
              <a:defRPr sz="800" b="0"/>
            </a:lvl1pPr>
          </a:lstStyle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Gill Sans MT" panose="020B0502020104020203" pitchFamily="34" charset="0"/>
        <a:buChar char="•"/>
        <a:defRPr sz="28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Courier New" panose="02070309020205020404" pitchFamily="49" charset="0"/>
        <a:buChar char="o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Wingdings" panose="05000000000000000000" pitchFamily="2" charset="2"/>
        <a:buChar char="v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3048000"/>
          </a:xfrm>
          <a:solidFill>
            <a:schemeClr val="bg1">
              <a:lumMod val="75000"/>
            </a:schemeClr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US" sz="3200" b="1" dirty="0"/>
              <a:t>Understanding How </a:t>
            </a:r>
            <a:r>
              <a:rPr lang="en-US" sz="3200" b="1" dirty="0" smtClean="0"/>
              <a:t>Elementary Teachers </a:t>
            </a:r>
            <a:r>
              <a:rPr lang="en-US" sz="3200" b="1" dirty="0"/>
              <a:t>Respond to a Model of Professional Development for Integrating Computer Science Into Instruction</a:t>
            </a:r>
            <a:endParaRPr lang="en-US" sz="40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000" y="3057181"/>
            <a:ext cx="8877600" cy="27431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Offutt, </a:t>
            </a:r>
            <a:r>
              <a:rPr lang="en-US" sz="24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Mason </a:t>
            </a:r>
            <a:r>
              <a:rPr lang="en-US" sz="24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</a:p>
          <a:p>
            <a:pPr>
              <a:lnSpc>
                <a:spcPct val="150000"/>
              </a:lnSpc>
              <a:defRPr/>
            </a:pPr>
            <a:r>
              <a:rPr lang="en-US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cs.gmu.edu/~</a:t>
            </a:r>
            <a:r>
              <a:rPr lang="en-US" b="0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offutt</a:t>
            </a:r>
            <a:endParaRPr lang="en-US" b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b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b="0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ith: </a:t>
            </a: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Amy Hutchison, Anya </a:t>
            </a:r>
            <a:r>
              <a:rPr lang="en-US" sz="2000" b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Evmenova</a:t>
            </a: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Margaret </a:t>
            </a: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Gross </a:t>
            </a:r>
            <a:r>
              <a:rPr lang="en-US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(GMU)</a:t>
            </a:r>
          </a:p>
          <a:p>
            <a:pPr>
              <a:lnSpc>
                <a:spcPct val="150000"/>
              </a:lnSpc>
              <a:defRPr/>
            </a:pPr>
            <a:r>
              <a:rPr lang="en-US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and: </a:t>
            </a: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Jamie Colwell, Kristie Gutierrez</a:t>
            </a:r>
            <a:r>
              <a:rPr lang="en-US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(Old Dominion University)</a:t>
            </a:r>
            <a:endParaRPr lang="en-US" b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gmulogo-color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974556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20845"/>
              </p:ext>
            </p:extLst>
          </p:nvPr>
        </p:nvGraphicFramePr>
        <p:xfrm>
          <a:off x="6225949" y="2133600"/>
          <a:ext cx="2803451" cy="290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5" imgW="5533739" imgH="5733764" progId="AcroExch.Document.DC">
                  <p:embed/>
                </p:oleObj>
              </mc:Choice>
              <mc:Fallback>
                <p:oleObj name="Acrobat Document" r:id="rId5" imgW="5533739" imgH="5733764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5949" y="2133600"/>
                        <a:ext cx="2803451" cy="2904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" y="-14990"/>
            <a:ext cx="8159749" cy="1143000"/>
          </a:xfrm>
        </p:spPr>
        <p:txBody>
          <a:bodyPr/>
          <a:lstStyle/>
          <a:p>
            <a:r>
              <a:rPr lang="en-US" sz="3200" dirty="0" smtClean="0"/>
              <a:t>Results: Survey on comfort &amp; beliefs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917019" y="1295400"/>
            <a:ext cx="7420989" cy="92868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Connection to “host” subjects increased teacher’s </a:t>
            </a:r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comfort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teaching CT and CS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66800" y="2926556"/>
            <a:ext cx="7010400" cy="1264444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Integrated lessons reinforced what students learned in the “</a:t>
            </a:r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subjects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17019" y="4786312"/>
            <a:ext cx="7769781" cy="108108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CT to analyze writing helped students understand reading and writing more </a:t>
            </a:r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deeply</a:t>
            </a:r>
            <a:endParaRPr lang="en-US" sz="3200" b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Reflections on UDL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676400" y="1600200"/>
            <a:ext cx="5791200" cy="762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used UDL strategies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0" y="2971800"/>
            <a:ext cx="6096000" cy="9906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struggled to fully understand how UDL works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685800" y="5257800"/>
            <a:ext cx="7772400" cy="1295400"/>
          </a:xfrm>
          <a:prstGeom prst="roundRect">
            <a:avLst/>
          </a:prstGeom>
          <a:solidFill>
            <a:srgbClr val="800080"/>
          </a:solidFill>
          <a:ln w="9525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Designing a model of computer science professional development for elementary educators in Inclusive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settings </a:t>
            </a:r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Technology and Teacher Education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April 2021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" y="1066800"/>
            <a:ext cx="7772400" cy="928688"/>
          </a:xfrm>
          <a:prstGeom prst="roundRect">
            <a:avLst/>
          </a:prstGeom>
          <a:solidFill>
            <a:schemeClr val="accent2"/>
          </a:solidFill>
          <a:ln w="1905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 Providing complete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plans helped teachers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0" y="2286000"/>
            <a:ext cx="8265459" cy="928688"/>
          </a:xfrm>
          <a:prstGeom prst="roundRect">
            <a:avLst/>
          </a:prstGeom>
          <a:solidFill>
            <a:schemeClr val="accent2"/>
          </a:solidFill>
          <a:ln w="1905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 Integrating CS into existing courses helped teachers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19200" y="3505200"/>
            <a:ext cx="7764461" cy="928688"/>
          </a:xfrm>
          <a:prstGeom prst="roundRect">
            <a:avLst/>
          </a:prstGeom>
          <a:solidFill>
            <a:schemeClr val="accent2"/>
          </a:solidFill>
          <a:ln w="1905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 Integrating CS into existing courses helped students with those courses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1398" y="1021977"/>
            <a:ext cx="1066800" cy="1219200"/>
            <a:chOff x="1126036" y="5334000"/>
            <a:chExt cx="1066800" cy="1219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031" y="5334000"/>
              <a:ext cx="910810" cy="9108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26036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Hutchison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1398" y="2308370"/>
            <a:ext cx="1066800" cy="1577830"/>
            <a:chOff x="2602677" y="5334000"/>
            <a:chExt cx="1066800" cy="15778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943" y="5334000"/>
              <a:ext cx="804268" cy="121113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02677" y="657327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Colwell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94748" y="2805112"/>
            <a:ext cx="1066800" cy="1219200"/>
            <a:chOff x="7032599" y="5334000"/>
            <a:chExt cx="1066800" cy="1219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145" y="5334000"/>
              <a:ext cx="909709" cy="9097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32599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Gross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94748" y="1219200"/>
            <a:ext cx="1066800" cy="1219200"/>
            <a:chOff x="5555959" y="5334000"/>
            <a:chExt cx="1066800" cy="1219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505" y="5334000"/>
              <a:ext cx="909709" cy="90970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55959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Evmenova</a:t>
              </a:r>
              <a:endPara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1398" y="4221422"/>
            <a:ext cx="1066800" cy="1475980"/>
            <a:chOff x="191398" y="4221422"/>
            <a:chExt cx="1066800" cy="14759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60" y="4221422"/>
              <a:ext cx="701876" cy="10532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91398" y="535884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Gutierrez</a:t>
              </a: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1524000" y="3505200"/>
            <a:ext cx="6096000" cy="1555886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non-specialist teachers use UDL to support students with high-incidence disabilities ?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524000" y="1219201"/>
            <a:ext cx="6096000" cy="207168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Working with a large, diverse, school district to study the use of these techniques at scale</a:t>
            </a:r>
          </a:p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(nearly 150 elementary schools)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828799" y="5105400"/>
            <a:ext cx="5486401" cy="112540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Jeff Offutt</a:t>
            </a:r>
          </a:p>
          <a:p>
            <a:pPr algn="ctr">
              <a:defRPr/>
            </a:pPr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Slides</a:t>
            </a:r>
            <a:r>
              <a:rPr lang="en-US" sz="3200" b="0" dirty="0">
                <a:solidFill>
                  <a:srgbClr val="FFFF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https://bit.ly/3rKdxzD</a:t>
            </a:r>
          </a:p>
        </p:txBody>
      </p:sp>
    </p:spTree>
    <p:extLst>
      <p:ext uri="{BB962C8B-B14F-4D97-AF65-F5344CB8AC3E}">
        <p14:creationId xmlns:p14="http://schemas.microsoft.com/office/powerpoint/2010/main" val="12453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needs &amp;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914400"/>
            <a:ext cx="8305800" cy="762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Elementary students (K-5) need to learn computational thinking (CT) and computer science (CS)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09600" y="1876425"/>
            <a:ext cx="7162800" cy="5334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Teachers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need to learn how to teach CT and CS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38200" y="2609850"/>
            <a:ext cx="7696200" cy="5715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CT and CS education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into existing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9851" y="4343400"/>
            <a:ext cx="8997949" cy="882662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online, self-paced, asynchronous professional development (PD) modules for teachers</a:t>
            </a:r>
          </a:p>
        </p:txBody>
      </p:sp>
      <p:pic>
        <p:nvPicPr>
          <p:cNvPr id="12" name="Picture 2" descr="This is an image of the CS For All logo.">
            <a:extLst>
              <a:ext uri="{FF2B5EF4-FFF2-40B4-BE49-F238E27FC236}">
                <a16:creationId xmlns:a16="http://schemas.microsoft.com/office/drawing/2014/main" id="{776812A5-D170-1540-824F-ACB6FD0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5302262"/>
            <a:ext cx="5339531" cy="14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1371600" y="3381375"/>
            <a:ext cx="7543800" cy="762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CT and CS knowledge should be available to all, including those with high-incidence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789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52400" y="4953000"/>
            <a:ext cx="8915399" cy="762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student has a right to learn </a:t>
            </a:r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computing</a:t>
            </a:r>
            <a:endParaRPr lang="en-US" sz="3200" b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18411" y="1249364"/>
            <a:ext cx="7234989" cy="9906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Coding has become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communication medium that is essential for success in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society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45143" y="2453482"/>
            <a:ext cx="6581525" cy="9906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Educational standards for CT, CS, and coding are becoming increasingly common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83105" y="3657600"/>
            <a:ext cx="6705600" cy="9906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CT, CS, and coding are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required for a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steadily increasing percentage of occupations</a:t>
            </a:r>
          </a:p>
        </p:txBody>
      </p:sp>
    </p:spTree>
    <p:extLst>
      <p:ext uri="{BB962C8B-B14F-4D97-AF65-F5344CB8AC3E}">
        <p14:creationId xmlns:p14="http://schemas.microsoft.com/office/powerpoint/2010/main" val="21217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PD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498946" y="1066800"/>
            <a:ext cx="1078699" cy="10786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Rectangle 11" descr="Laptop"/>
          <p:cNvSpPr/>
          <p:nvPr/>
        </p:nvSpPr>
        <p:spPr>
          <a:xfrm>
            <a:off x="728833" y="1296687"/>
            <a:ext cx="618925" cy="61892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dgm="http://schemas.openxmlformats.org/drawingml/2006/diagram"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54116" y="2324491"/>
            <a:ext cx="1768359" cy="768522"/>
          </a:xfrm>
          <a:custGeom>
            <a:avLst/>
            <a:gdLst>
              <a:gd name="connsiteX0" fmla="*/ 0 w 1768359"/>
              <a:gd name="connsiteY0" fmla="*/ 0 h 1481691"/>
              <a:gd name="connsiteX1" fmla="*/ 1768359 w 1768359"/>
              <a:gd name="connsiteY1" fmla="*/ 0 h 1481691"/>
              <a:gd name="connsiteX2" fmla="*/ 1768359 w 1768359"/>
              <a:gd name="connsiteY2" fmla="*/ 1481691 h 1481691"/>
              <a:gd name="connsiteX3" fmla="*/ 0 w 1768359"/>
              <a:gd name="connsiteY3" fmla="*/ 1481691 h 1481691"/>
              <a:gd name="connsiteX4" fmla="*/ 0 w 1768359"/>
              <a:gd name="connsiteY4" fmla="*/ 0 h 14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359" h="1481691">
                <a:moveTo>
                  <a:pt x="0" y="0"/>
                </a:moveTo>
                <a:lnTo>
                  <a:pt x="1768359" y="0"/>
                </a:lnTo>
                <a:lnTo>
                  <a:pt x="1768359" y="1481691"/>
                </a:lnTo>
                <a:lnTo>
                  <a:pt x="0" y="14816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0" kern="1200" cap="none" baseline="0" dirty="0">
                <a:latin typeface="Calibri" panose="020F0502020204030204" pitchFamily="34" charset="0"/>
              </a:rPr>
              <a:t>Online modules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2993739" y="1066800"/>
            <a:ext cx="1078699" cy="10786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" name="Rectangle 19" descr="Classroom"/>
          <p:cNvSpPr/>
          <p:nvPr/>
        </p:nvSpPr>
        <p:spPr>
          <a:xfrm>
            <a:off x="3223625" y="1296687"/>
            <a:ext cx="618925" cy="6189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dgm="http://schemas.openxmlformats.org/drawingml/2006/diagram"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0"/>
          <p:cNvSpPr/>
          <p:nvPr/>
        </p:nvSpPr>
        <p:spPr>
          <a:xfrm>
            <a:off x="1922475" y="2286000"/>
            <a:ext cx="3221225" cy="1930569"/>
          </a:xfrm>
          <a:custGeom>
            <a:avLst/>
            <a:gdLst>
              <a:gd name="connsiteX0" fmla="*/ 0 w 2602299"/>
              <a:gd name="connsiteY0" fmla="*/ 0 h 1481691"/>
              <a:gd name="connsiteX1" fmla="*/ 2602299 w 2602299"/>
              <a:gd name="connsiteY1" fmla="*/ 0 h 1481691"/>
              <a:gd name="connsiteX2" fmla="*/ 2602299 w 2602299"/>
              <a:gd name="connsiteY2" fmla="*/ 1481691 h 1481691"/>
              <a:gd name="connsiteX3" fmla="*/ 0 w 2602299"/>
              <a:gd name="connsiteY3" fmla="*/ 1481691 h 1481691"/>
              <a:gd name="connsiteX4" fmla="*/ 0 w 2602299"/>
              <a:gd name="connsiteY4" fmla="*/ 0 h 14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299" h="1481691">
                <a:moveTo>
                  <a:pt x="0" y="0"/>
                </a:moveTo>
                <a:lnTo>
                  <a:pt x="2602299" y="0"/>
                </a:lnTo>
                <a:lnTo>
                  <a:pt x="2602299" y="1481691"/>
                </a:lnTo>
                <a:lnTo>
                  <a:pt x="0" y="14816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0" kern="1200" cap="none" dirty="0" smtClean="0">
                <a:latin typeface="Calibri" panose="020F0502020204030204" pitchFamily="34" charset="0"/>
              </a:rPr>
              <a:t>Provided lesson plans:</a:t>
            </a:r>
          </a:p>
          <a:p>
            <a:pPr marL="182880" lvl="0" indent="-18288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cap="all"/>
            </a:pPr>
            <a:r>
              <a:rPr lang="en-US" sz="2400" b="0" kern="1200" cap="none" dirty="0" smtClean="0">
                <a:latin typeface="Calibri" panose="020F0502020204030204" pitchFamily="34" charset="0"/>
              </a:rPr>
              <a:t>integrate w/ existing subjects</a:t>
            </a:r>
          </a:p>
          <a:p>
            <a:pPr marL="182880" lvl="0" indent="-18288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cap="all"/>
            </a:pPr>
            <a:r>
              <a:rPr lang="en-US" sz="2400" b="0" kern="1200" cap="none" dirty="0" smtClean="0">
                <a:latin typeface="Calibri" panose="020F0502020204030204" pitchFamily="34" charset="0"/>
              </a:rPr>
              <a:t>UDL design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5488531" y="1066800"/>
            <a:ext cx="1078699" cy="10786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" name="Rectangle 22" descr="Head with Gears"/>
          <p:cNvSpPr/>
          <p:nvPr/>
        </p:nvSpPr>
        <p:spPr>
          <a:xfrm>
            <a:off x="5718418" y="1296687"/>
            <a:ext cx="618925" cy="61892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dgm="http://schemas.openxmlformats.org/drawingml/2006/diagram"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5143701" y="2324490"/>
            <a:ext cx="1768359" cy="893885"/>
          </a:xfrm>
          <a:custGeom>
            <a:avLst/>
            <a:gdLst>
              <a:gd name="connsiteX0" fmla="*/ 0 w 1768359"/>
              <a:gd name="connsiteY0" fmla="*/ 0 h 1481691"/>
              <a:gd name="connsiteX1" fmla="*/ 1768359 w 1768359"/>
              <a:gd name="connsiteY1" fmla="*/ 0 h 1481691"/>
              <a:gd name="connsiteX2" fmla="*/ 1768359 w 1768359"/>
              <a:gd name="connsiteY2" fmla="*/ 1481691 h 1481691"/>
              <a:gd name="connsiteX3" fmla="*/ 0 w 1768359"/>
              <a:gd name="connsiteY3" fmla="*/ 1481691 h 1481691"/>
              <a:gd name="connsiteX4" fmla="*/ 0 w 1768359"/>
              <a:gd name="connsiteY4" fmla="*/ 0 h 14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359" h="1481691">
                <a:moveTo>
                  <a:pt x="0" y="0"/>
                </a:moveTo>
                <a:lnTo>
                  <a:pt x="1768359" y="0"/>
                </a:lnTo>
                <a:lnTo>
                  <a:pt x="1768359" y="1481691"/>
                </a:lnTo>
                <a:lnTo>
                  <a:pt x="0" y="14816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0" kern="1200" cap="none" baseline="0" dirty="0">
                <a:latin typeface="Calibri" panose="020F0502020204030204" pitchFamily="34" charset="0"/>
              </a:rPr>
              <a:t>Lesson </a:t>
            </a:r>
            <a:r>
              <a:rPr lang="en-US" sz="2400" b="0" kern="1200" cap="none" baseline="0" dirty="0" smtClean="0">
                <a:latin typeface="Calibri" panose="020F0502020204030204" pitchFamily="34" charset="0"/>
              </a:rPr>
              <a:t>reflections</a:t>
            </a:r>
            <a:endParaRPr lang="en-US" sz="2400" b="0" kern="1200" cap="none" baseline="0" dirty="0">
              <a:latin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7566354" y="1066800"/>
            <a:ext cx="1078699" cy="1078699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" name="Rectangle 27" descr="Meeting"/>
          <p:cNvSpPr/>
          <p:nvPr/>
        </p:nvSpPr>
        <p:spPr>
          <a:xfrm>
            <a:off x="7796240" y="1296687"/>
            <a:ext cx="618925" cy="61892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dgm="http://schemas.openxmlformats.org/drawingml/2006/diagram"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>
            <a:off x="7221524" y="2324490"/>
            <a:ext cx="1768359" cy="1062203"/>
          </a:xfrm>
          <a:custGeom>
            <a:avLst/>
            <a:gdLst>
              <a:gd name="connsiteX0" fmla="*/ 0 w 1768359"/>
              <a:gd name="connsiteY0" fmla="*/ 0 h 1481691"/>
              <a:gd name="connsiteX1" fmla="*/ 1768359 w 1768359"/>
              <a:gd name="connsiteY1" fmla="*/ 0 h 1481691"/>
              <a:gd name="connsiteX2" fmla="*/ 1768359 w 1768359"/>
              <a:gd name="connsiteY2" fmla="*/ 1481691 h 1481691"/>
              <a:gd name="connsiteX3" fmla="*/ 0 w 1768359"/>
              <a:gd name="connsiteY3" fmla="*/ 1481691 h 1481691"/>
              <a:gd name="connsiteX4" fmla="*/ 0 w 1768359"/>
              <a:gd name="connsiteY4" fmla="*/ 0 h 14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359" h="1481691">
                <a:moveTo>
                  <a:pt x="0" y="0"/>
                </a:moveTo>
                <a:lnTo>
                  <a:pt x="1768359" y="0"/>
                </a:lnTo>
                <a:lnTo>
                  <a:pt x="1768359" y="1481691"/>
                </a:lnTo>
                <a:lnTo>
                  <a:pt x="0" y="14816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400" b="0" kern="1200" cap="none" baseline="0" dirty="0">
                <a:latin typeface="Calibri" panose="020F0502020204030204" pitchFamily="34" charset="0"/>
              </a:rPr>
              <a:t>Community of </a:t>
            </a:r>
            <a:r>
              <a:rPr lang="en-US" sz="2400" b="0" kern="1200" cap="none" baseline="0" dirty="0" smtClean="0">
                <a:latin typeface="Calibri" panose="020F0502020204030204" pitchFamily="34" charset="0"/>
              </a:rPr>
              <a:t>practice </a:t>
            </a:r>
            <a:r>
              <a:rPr lang="en-US" sz="2400" b="0" kern="1200" cap="none" baseline="0" dirty="0">
                <a:latin typeface="Calibri" panose="020F0502020204030204" pitchFamily="34" charset="0"/>
              </a:rPr>
              <a:t>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693622"/>
            <a:ext cx="166502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CC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situative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PD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9697" y="4461590"/>
            <a:ext cx="1984375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CC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Iteratively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refined through design-based research cycles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429000"/>
            <a:ext cx="23344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CC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Universal Design for Learning (UDL)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2999" y="4556629"/>
            <a:ext cx="369205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ultiple ways to engage 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5162871"/>
            <a:ext cx="3692052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ultiple ways to represent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6076890"/>
            <a:ext cx="369205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ultiple ways to express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24400" y="4461590"/>
            <a:ext cx="0" cy="17851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724400" y="5534461"/>
            <a:ext cx="228600" cy="1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724400" y="6246706"/>
            <a:ext cx="228600" cy="1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4724400" y="4724400"/>
            <a:ext cx="228600" cy="1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18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screen from our PD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E8AE3B-B590-4846-9785-5A555302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3874"/>
            <a:ext cx="8059661" cy="4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1371600"/>
            <a:ext cx="8763000" cy="2369642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Question 1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To what extent and in what ways does participation in the Inclusive Computer Science model of professional development (PD) influence teachers’ knowledge, comfort, beliefs and perceptions about their abilities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teach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to students with disabilities?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4024312"/>
            <a:ext cx="8763000" cy="199548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Question 2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To what extent and in what ways does participation in the Inclusive Computer Science model of professional development (PD) influence teachers’ knowledge and use of Universal Design for Learning?</a:t>
            </a:r>
          </a:p>
        </p:txBody>
      </p:sp>
    </p:spTree>
    <p:extLst>
      <p:ext uri="{BB962C8B-B14F-4D97-AF65-F5344CB8AC3E}">
        <p14:creationId xmlns:p14="http://schemas.microsoft.com/office/powerpoint/2010/main" val="2466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more simply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1371600"/>
            <a:ext cx="8763000" cy="2369642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40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Question 1</a:t>
            </a:r>
            <a:r>
              <a:rPr lang="en-US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did the PD affect teachers’ abilities?</a:t>
            </a:r>
            <a:endParaRPr 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4024312"/>
            <a:ext cx="8763000" cy="199548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40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Question 2</a:t>
            </a:r>
            <a:r>
              <a:rPr lang="en-US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did the PD affect teachers</a:t>
            </a: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4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UDL knowledge?</a:t>
            </a:r>
            <a:endParaRPr 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and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1447800" y="990599"/>
            <a:ext cx="6248400" cy="837407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Readiness to integrate CT and CS into curriculum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47800" y="1905000"/>
            <a:ext cx="6248400" cy="502444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Application of UDL to CS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447800" y="2514600"/>
            <a:ext cx="6248400" cy="845258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notes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From community of practice meetings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47800" y="3429000"/>
            <a:ext cx="6248400" cy="502444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reflections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After classroom use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447800" y="4038600"/>
            <a:ext cx="6248400" cy="502444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Of individual teachers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6200" y="4831556"/>
            <a:ext cx="4495800" cy="1493044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Wilcoxon matched-pairs signed-rank tests to analyze survey data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257800" y="5023246"/>
            <a:ext cx="3768165" cy="1591866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Transcribed 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analyzed  interviews and reflections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86300" y="5478066"/>
            <a:ext cx="457200" cy="3131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604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RQ1, readiness survey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AERA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Hutchison, Colwell, Gutierrez, Evmenova, Offutt, Gross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24015"/>
              </p:ext>
            </p:extLst>
          </p:nvPr>
        </p:nvGraphicFramePr>
        <p:xfrm>
          <a:off x="163384" y="1447800"/>
          <a:ext cx="882821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52">
                  <a:extLst>
                    <a:ext uri="{9D8B030D-6E8A-4147-A177-3AD203B41FA5}">
                      <a16:colId xmlns:a16="http://schemas.microsoft.com/office/drawing/2014/main" val="1590631148"/>
                    </a:ext>
                  </a:extLst>
                </a:gridCol>
                <a:gridCol w="1029264">
                  <a:extLst>
                    <a:ext uri="{9D8B030D-6E8A-4147-A177-3AD203B41FA5}">
                      <a16:colId xmlns:a16="http://schemas.microsoft.com/office/drawing/2014/main" val="352016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642889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8743145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800970084"/>
                    </a:ext>
                  </a:extLst>
                </a:gridCol>
                <a:gridCol w="1069546">
                  <a:extLst>
                    <a:ext uri="{9D8B030D-6E8A-4147-A177-3AD203B41FA5}">
                      <a16:colId xmlns:a16="http://schemas.microsoft.com/office/drawing/2014/main" val="1653951509"/>
                    </a:ext>
                  </a:extLst>
                </a:gridCol>
                <a:gridCol w="911654">
                  <a:extLst>
                    <a:ext uri="{9D8B030D-6E8A-4147-A177-3AD203B41FA5}">
                      <a16:colId xmlns:a16="http://schemas.microsoft.com/office/drawing/2014/main" val="4979924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26005526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Comparison of survey of readiness to integrate CT and CS (n=35)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5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pre-test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post-test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1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01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Prior knowledge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2.85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12.86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3.23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-4.87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.000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247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Beliefs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27.03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2.26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27.62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2.69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-1.83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4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Comfort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21.74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4.90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25.03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4.02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-2.99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44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to differentiate instruction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33.57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5.53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38.23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3.89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-3.85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15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with disabilities</a:t>
                      </a:r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43.22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6.83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46.41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6.01</a:t>
                      </a:r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-2.94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81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b="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8679</TotalTime>
  <Words>825</Words>
  <Application>Microsoft Office PowerPoint</Application>
  <PresentationFormat>On-screen Show (4:3)</PresentationFormat>
  <Paragraphs>162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Gill Sans MT</vt:lpstr>
      <vt:lpstr>Verdana</vt:lpstr>
      <vt:lpstr>Wingdings</vt:lpstr>
      <vt:lpstr>Beam</vt:lpstr>
      <vt:lpstr>Acrobat Document</vt:lpstr>
      <vt:lpstr>Understanding How Elementary Teachers Respond to a Model of Professional Development for Integrating Computer Science Into Instruction</vt:lpstr>
      <vt:lpstr>Project needs &amp; goals</vt:lpstr>
      <vt:lpstr>Context</vt:lpstr>
      <vt:lpstr>A PD model</vt:lpstr>
      <vt:lpstr>Example screen from our PD</vt:lpstr>
      <vt:lpstr>Research approach</vt:lpstr>
      <vt:lpstr>Put more simply</vt:lpstr>
      <vt:lpstr>Data gathering and analysis</vt:lpstr>
      <vt:lpstr>Results: RQ1, readiness survey</vt:lpstr>
      <vt:lpstr>Results: Survey on comfort &amp; beliefs</vt:lpstr>
      <vt:lpstr>Results: Reflections on UDL</vt:lpstr>
      <vt:lpstr>Conclusions</vt:lpstr>
      <vt:lpstr>What’s next?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Software</dc:title>
  <dc:creator>Jeff Offutt</dc:creator>
  <cp:lastModifiedBy>Jeff Offutt</cp:lastModifiedBy>
  <cp:revision>602</cp:revision>
  <cp:lastPrinted>2021-04-11T18:54:02Z</cp:lastPrinted>
  <dcterms:created xsi:type="dcterms:W3CDTF">2005-11-01T03:10:52Z</dcterms:created>
  <dcterms:modified xsi:type="dcterms:W3CDTF">2022-04-22T21:38:46Z</dcterms:modified>
</cp:coreProperties>
</file>