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8"/>
  </p:notesMasterIdLst>
  <p:handoutMasterIdLst>
    <p:handoutMasterId r:id="rId39"/>
  </p:handoutMasterIdLst>
  <p:sldIdLst>
    <p:sldId id="256" r:id="rId2"/>
    <p:sldId id="469" r:id="rId3"/>
    <p:sldId id="470" r:id="rId4"/>
    <p:sldId id="471" r:id="rId5"/>
    <p:sldId id="472" r:id="rId6"/>
    <p:sldId id="474" r:id="rId7"/>
    <p:sldId id="480" r:id="rId8"/>
    <p:sldId id="481" r:id="rId9"/>
    <p:sldId id="482" r:id="rId10"/>
    <p:sldId id="484" r:id="rId11"/>
    <p:sldId id="514" r:id="rId12"/>
    <p:sldId id="486" r:id="rId13"/>
    <p:sldId id="487" r:id="rId14"/>
    <p:sldId id="488" r:id="rId15"/>
    <p:sldId id="515" r:id="rId16"/>
    <p:sldId id="523" r:id="rId17"/>
    <p:sldId id="522" r:id="rId18"/>
    <p:sldId id="490" r:id="rId19"/>
    <p:sldId id="495" r:id="rId20"/>
    <p:sldId id="497" r:id="rId21"/>
    <p:sldId id="496" r:id="rId22"/>
    <p:sldId id="491" r:id="rId23"/>
    <p:sldId id="492" r:id="rId24"/>
    <p:sldId id="493" r:id="rId25"/>
    <p:sldId id="494" r:id="rId26"/>
    <p:sldId id="516" r:id="rId27"/>
    <p:sldId id="499" r:id="rId28"/>
    <p:sldId id="500" r:id="rId29"/>
    <p:sldId id="501" r:id="rId30"/>
    <p:sldId id="502" r:id="rId31"/>
    <p:sldId id="503" r:id="rId32"/>
    <p:sldId id="504" r:id="rId33"/>
    <p:sldId id="517" r:id="rId34"/>
    <p:sldId id="518" r:id="rId35"/>
    <p:sldId id="479" r:id="rId36"/>
    <p:sldId id="462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99"/>
    <a:srgbClr val="006699"/>
    <a:srgbClr val="00CCFF"/>
    <a:srgbClr val="008000"/>
    <a:srgbClr val="CCFF33"/>
    <a:srgbClr val="FF66FF"/>
    <a:srgbClr val="33CCCC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62" autoAdjust="0"/>
    <p:restoredTop sz="94719" autoAdjust="0"/>
  </p:normalViewPr>
  <p:slideViewPr>
    <p:cSldViewPr>
      <p:cViewPr varScale="1">
        <p:scale>
          <a:sx n="73" d="100"/>
          <a:sy n="73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66" y="-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n\Dropbox\papers\testOracle\experiment_Jan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 dirty="0"/>
              <a:t>Edge </a:t>
            </a:r>
            <a:r>
              <a:rPr lang="en-US" b="0" dirty="0" smtClean="0"/>
              <a:t>Coverage Tests</a:t>
            </a:r>
            <a:endParaRPr lang="en-US" b="0" dirty="0"/>
          </a:p>
        </c:rich>
      </c:tx>
      <c:layout>
        <c:manualLayout>
          <c:xMode val="edge"/>
          <c:yMode val="edge"/>
          <c:x val="0.37"/>
          <c:y val="0.05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Edge Coverage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NOS</c:v>
                </c:pt>
                <c:pt idx="1">
                  <c:v>SIOS</c:v>
                </c:pt>
                <c:pt idx="2">
                  <c:v>OS1</c:v>
                </c:pt>
                <c:pt idx="3">
                  <c:v>OS2</c:v>
                </c:pt>
                <c:pt idx="4">
                  <c:v>OS3</c:v>
                </c:pt>
                <c:pt idx="5">
                  <c:v>OS5</c:v>
                </c:pt>
                <c:pt idx="6">
                  <c:v>OS6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0.34496727952633099</c:v>
                </c:pt>
                <c:pt idx="1">
                  <c:v>0.53734288978913503</c:v>
                </c:pt>
                <c:pt idx="2">
                  <c:v>0.60499999999999998</c:v>
                </c:pt>
                <c:pt idx="3">
                  <c:v>0.57515321491638105</c:v>
                </c:pt>
                <c:pt idx="4">
                  <c:v>0.60912018281915403</c:v>
                </c:pt>
                <c:pt idx="5">
                  <c:v>0.58055468993455905</c:v>
                </c:pt>
                <c:pt idx="6">
                  <c:v>0.61400228523943101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4-4D5E-A7EA-E3D984BF7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41216"/>
        <c:axId val="68442752"/>
      </c:barChart>
      <c:catAx>
        <c:axId val="6844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42752"/>
        <c:crosses val="autoZero"/>
        <c:auto val="1"/>
        <c:lblAlgn val="ctr"/>
        <c:lblOffset val="100"/>
        <c:noMultiLvlLbl val="0"/>
      </c:catAx>
      <c:valAx>
        <c:axId val="68442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441216"/>
        <c:crosses val="autoZero"/>
        <c:crossBetween val="between"/>
      </c:valAx>
      <c:spPr>
        <a:solidFill>
          <a:schemeClr val="bg1">
            <a:lumMod val="60000"/>
            <a:lumOff val="4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28108947843799E-2"/>
          <c:y val="3.66083471355289E-2"/>
          <c:w val="0.789060393198046"/>
          <c:h val="0.90026447368895202"/>
        </c:manualLayout>
      </c:layout>
      <c:barChart>
        <c:barDir val="col"/>
        <c:grouping val="clustered"/>
        <c:varyColors val="0"/>
        <c:ser>
          <c:idx val="0"/>
          <c:order val="0"/>
          <c:tx>
            <c:v>Multiple</c:v>
          </c:tx>
          <c:spPr>
            <a:solidFill>
              <a:srgbClr val="FFFF00"/>
            </a:solidFill>
          </c:spPr>
          <c:invertIfNegative val="0"/>
          <c:val>
            <c:numRef>
              <c:f>summary_phase2!$G$63:$K$63</c:f>
              <c:numCache>
                <c:formatCode>0.00</c:formatCode>
                <c:ptCount val="5"/>
                <c:pt idx="0">
                  <c:v>0.60236833904643206</c:v>
                </c:pt>
                <c:pt idx="1">
                  <c:v>0.57515321491638105</c:v>
                </c:pt>
                <c:pt idx="2">
                  <c:v>0.60912018281915403</c:v>
                </c:pt>
                <c:pt idx="3">
                  <c:v>0.58055468993455905</c:v>
                </c:pt>
                <c:pt idx="4">
                  <c:v>0.61400228523943101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02-4733-B38B-3F77A63F1461}"/>
            </c:ext>
          </c:extLst>
        </c:ser>
        <c:ser>
          <c:idx val="1"/>
          <c:order val="1"/>
          <c:tx>
            <c:v>Once</c:v>
          </c:tx>
          <c:spPr>
            <a:solidFill>
              <a:srgbClr val="00B050"/>
            </a:solidFill>
          </c:spPr>
          <c:invertIfNegative val="0"/>
          <c:val>
            <c:numRef>
              <c:f>summary_phase2!$D$84:$H$84</c:f>
              <c:numCache>
                <c:formatCode>0.00</c:formatCode>
                <c:ptCount val="5"/>
                <c:pt idx="0">
                  <c:v>0.58554066687441597</c:v>
                </c:pt>
                <c:pt idx="1">
                  <c:v>0.55385893840240996</c:v>
                </c:pt>
                <c:pt idx="2">
                  <c:v>0.58855302794224496</c:v>
                </c:pt>
                <c:pt idx="3">
                  <c:v>0.55936428794016801</c:v>
                </c:pt>
                <c:pt idx="4">
                  <c:v>0.59395450296042396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02-4733-B38B-3F77A63F1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48896"/>
        <c:axId val="111250432"/>
      </c:barChart>
      <c:catAx>
        <c:axId val="111248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1250432"/>
        <c:crosses val="autoZero"/>
        <c:auto val="1"/>
        <c:lblAlgn val="ctr"/>
        <c:lblOffset val="100"/>
        <c:noMultiLvlLbl val="0"/>
      </c:catAx>
      <c:valAx>
        <c:axId val="11125043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1248896"/>
        <c:crosses val="autoZero"/>
        <c:crossBetween val="between"/>
      </c:valAx>
      <c:spPr>
        <a:solidFill>
          <a:schemeClr val="bg1">
            <a:lumMod val="60000"/>
            <a:lumOff val="40000"/>
          </a:scheme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latin typeface="Gill Sans MT" panose="020B0502020104020203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>
                <a:latin typeface="Gill Sans MT" panose="020B0502020104020203" pitchFamily="34" charset="0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A3CD9C-A9D0-43CE-A6F5-6166C50CA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02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D7020C-64BC-4783-92F3-DB57C6446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6646"/>
            <a:fld id="{04F645CA-CD5F-4DB5-905B-3F152A25A7AC}" type="slidenum">
              <a:rPr lang="en-US" smtClean="0">
                <a:latin typeface="Arial" pitchFamily="34" charset="0"/>
                <a:cs typeface="Arial" pitchFamily="34" charset="0"/>
              </a:rPr>
              <a:pPr defTabSz="966646"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7020C-64BC-4783-92F3-DB57C64463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1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7" descr="gmulogo-color15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Date Placeholder 4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A963A7-A787-48F9-851B-428511D3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24A2-6224-4CE2-BBD9-092C277B9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F6CF8-09BA-4068-99EA-5EA8E0561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8586C-20F8-49BE-BCF3-845D3945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57DC-6909-4280-84B1-498D807981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5886-0194-4F8E-9B90-3E1B5C1B4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54668-7E3B-4FB3-8AC8-7C94E219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E9A8-8ADA-4849-9848-2FE04E307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B2CC-0026-474A-8143-56756D8B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44FE-9A1B-4119-9942-148DA56A8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9B41-A495-4686-99F5-94938DCD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615110"/>
            <a:ext cx="2133600" cy="2381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C1B0-56E5-45C2-8102-650CAB1BE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69850" y="0"/>
            <a:ext cx="79311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90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14400"/>
            <a:ext cx="899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9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© Jeff Offutt</a:t>
            </a:r>
            <a:endParaRPr lang="en-US" dirty="0"/>
          </a:p>
        </p:txBody>
      </p:sp>
      <p:sp>
        <p:nvSpPr>
          <p:cNvPr id="129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3756" y="6553200"/>
            <a:ext cx="165338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843853-28E4-4D1D-B0D8-C02B74129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9072" name="Line 48"/>
          <p:cNvSpPr>
            <a:spLocks noChangeShapeType="1"/>
          </p:cNvSpPr>
          <p:nvPr userDrawn="1"/>
        </p:nvSpPr>
        <p:spPr bwMode="auto">
          <a:xfrm>
            <a:off x="-1" y="852488"/>
            <a:ext cx="9131301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48" name="Picture 47" descr="gmulogo-color15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 userDrawn="1"/>
        </p:nvSpPr>
        <p:spPr>
          <a:xfrm flipH="1">
            <a:off x="8686800" y="6639545"/>
            <a:ext cx="417514" cy="21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b="0" dirty="0" smtClean="0"/>
              <a:t>of 36</a:t>
            </a:r>
            <a:endParaRPr lang="en-US" sz="800" b="0" dirty="0"/>
          </a:p>
        </p:txBody>
      </p:sp>
      <p:sp>
        <p:nvSpPr>
          <p:cNvPr id="50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2133600" cy="300037"/>
          </a:xfrm>
          <a:prstGeom prst="rect">
            <a:avLst/>
          </a:prstGeom>
        </p:spPr>
        <p:txBody>
          <a:bodyPr/>
          <a:lstStyle>
            <a:lvl1pPr>
              <a:defRPr sz="800" b="0"/>
            </a:lvl1pPr>
          </a:lstStyle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5000"/>
        <a:buFont typeface="Gill Sans MT" panose="020B0502020104020203" pitchFamily="34" charset="0"/>
        <a:buChar char="•"/>
        <a:defRPr sz="2800">
          <a:solidFill>
            <a:schemeClr val="tx1"/>
          </a:solidFill>
          <a:effectLst/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/>
          <a:latin typeface="Gill Sans MT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SzPct val="105000"/>
        <a:buFont typeface="Courier New" panose="02070309020205020404" pitchFamily="49" charset="0"/>
        <a:buChar char="o"/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SzPct val="105000"/>
        <a:buFont typeface="Wingdings" panose="05000000000000000000" pitchFamily="2" charset="2"/>
        <a:buChar char="v"/>
        <a:defRPr sz="2000">
          <a:solidFill>
            <a:schemeClr val="tx1"/>
          </a:solidFill>
          <a:effectLst/>
          <a:latin typeface="Gill Sans MT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381000"/>
            <a:ext cx="8839200" cy="304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4400" b="1" dirty="0"/>
              <a:t>From Spec-based </a:t>
            </a:r>
            <a:r>
              <a:rPr lang="en-US" sz="4400" b="1" dirty="0" smtClean="0"/>
              <a:t>Testing </a:t>
            </a:r>
            <a:r>
              <a:rPr lang="en-US" sz="4400" b="1" dirty="0"/>
              <a:t>to Test Automation and Beyond</a:t>
            </a:r>
            <a:endParaRPr lang="en-US" sz="5400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3429000"/>
            <a:ext cx="8839200" cy="2895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Offutt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George Mason University</a:t>
            </a:r>
          </a:p>
          <a:p>
            <a:pPr lvl="0" algn="ctr">
              <a:defRPr/>
            </a:pPr>
            <a:r>
              <a:rPr lang="en-US" sz="3200" b="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Skövde</a:t>
            </a:r>
            <a:r>
              <a:rPr lang="en-US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University</a:t>
            </a:r>
          </a:p>
          <a:p>
            <a:pPr lvl="0" algn="ctr">
              <a:defRPr/>
            </a:pPr>
            <a:r>
              <a:rPr lang="en-US" sz="3200" b="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TOCSYC Project</a:t>
            </a:r>
          </a:p>
          <a:p>
            <a:pPr algn="ctr">
              <a:defRPr/>
            </a:pPr>
            <a:r>
              <a:rPr lang="en-US" sz="2400" b="0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US" sz="2400" b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://www.cs.gmu.edu/~</a:t>
            </a:r>
            <a:r>
              <a:rPr lang="en-US" sz="2400" b="0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</a:t>
            </a:r>
            <a:endParaRPr lang="en-US" sz="2400" b="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 descr="gmulogo-color1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Abstraction-based test design</a:t>
            </a:r>
          </a:p>
        </p:txBody>
      </p:sp>
      <p:sp>
        <p:nvSpPr>
          <p:cNvPr id="5" name="8-Point Star 4"/>
          <p:cNvSpPr/>
          <p:nvPr/>
        </p:nvSpPr>
        <p:spPr>
          <a:xfrm rot="20844004">
            <a:off x="1616970" y="4020928"/>
            <a:ext cx="4424170" cy="2738069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Please: Let’s stop criticizing each other for being too formal or not formal enough</a:t>
            </a:r>
            <a:endParaRPr lang="en-US" sz="24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9298" y="1078243"/>
            <a:ext cx="8445101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 we did not call it “model-based testing”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1694825"/>
            <a:ext cx="5791200" cy="10385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 though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“abstract graphs” are clearly models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828800" y="2892756"/>
            <a:ext cx="6400800" cy="10385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they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derived from formal specs or informal models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7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914400" y="1600200"/>
            <a:ext cx="7315200" cy="3657600"/>
          </a:xfrm>
          <a:prstGeom prst="roundRect">
            <a:avLst/>
          </a:prstGeom>
          <a:solidFill>
            <a:srgbClr val="009999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have recently become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interested in test automation in the context of model-based testing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6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0263" y="1207168"/>
            <a:ext cx="8947484" cy="47845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Test case management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automation in general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64482" y="1558091"/>
            <a:ext cx="1600200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Source of tests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27522" y="4231135"/>
            <a:ext cx="1856873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value generation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0552" y="4122852"/>
            <a:ext cx="2308060" cy="13715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requirements generation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69240" y="4231135"/>
            <a:ext cx="2362202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execution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14" name="Straight Arrow Connector 13"/>
          <p:cNvCxnSpPr>
            <a:endCxn id="10" idx="0"/>
          </p:cNvCxnSpPr>
          <p:nvPr/>
        </p:nvCxnSpPr>
        <p:spPr>
          <a:xfrm>
            <a:off x="1364582" y="2713123"/>
            <a:ext cx="0" cy="1409729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9" idx="1"/>
          </p:cNvCxnSpPr>
          <p:nvPr/>
        </p:nvCxnSpPr>
        <p:spPr>
          <a:xfrm flipV="1">
            <a:off x="2518612" y="4808651"/>
            <a:ext cx="1108910" cy="1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4394" y="4788601"/>
            <a:ext cx="1108910" cy="1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438400" y="1347535"/>
            <a:ext cx="4106776" cy="866273"/>
          </a:xfrm>
          <a:prstGeom prst="ellipse">
            <a:avLst/>
          </a:prstGeom>
          <a:solidFill>
            <a:srgbClr val="FFFF0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400800" y="3962429"/>
            <a:ext cx="2719136" cy="1848851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903243" y="2713123"/>
            <a:ext cx="3453063" cy="8071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Commonly automated in practice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24" name="Elbow Connector 23"/>
          <p:cNvCxnSpPr>
            <a:stCxn id="20" idx="0"/>
            <a:endCxn id="21" idx="3"/>
          </p:cNvCxnSpPr>
          <p:nvPr/>
        </p:nvCxnSpPr>
        <p:spPr>
          <a:xfrm rot="16200000" flipV="1">
            <a:off x="7099371" y="3373620"/>
            <a:ext cx="845744" cy="331873"/>
          </a:xfrm>
          <a:prstGeom prst="bentConnector2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9" idx="6"/>
          </p:cNvCxnSpPr>
          <p:nvPr/>
        </p:nvCxnSpPr>
        <p:spPr>
          <a:xfrm>
            <a:off x="6545176" y="1780672"/>
            <a:ext cx="252666" cy="932451"/>
          </a:xfrm>
          <a:prstGeom prst="bentConnector2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1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0263" y="1748608"/>
            <a:ext cx="8947484" cy="47845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Test case management</a:t>
            </a:r>
            <a:endParaRPr lang="en-US" sz="3200" dirty="0">
              <a:latin typeface="Gill Sans MT" panose="020B05020201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Test automation in general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64482" y="2231883"/>
            <a:ext cx="1600200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Source of tests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27522" y="4904927"/>
            <a:ext cx="1856873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value generation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0552" y="4796644"/>
            <a:ext cx="2308060" cy="13715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requirements generation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93304" y="4904927"/>
            <a:ext cx="2362202" cy="115503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Test execution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14" name="Straight Arrow Connector 13"/>
          <p:cNvCxnSpPr>
            <a:endCxn id="10" idx="0"/>
          </p:cNvCxnSpPr>
          <p:nvPr/>
        </p:nvCxnSpPr>
        <p:spPr>
          <a:xfrm>
            <a:off x="1364582" y="3386915"/>
            <a:ext cx="0" cy="1409729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9" idx="1"/>
          </p:cNvCxnSpPr>
          <p:nvPr/>
        </p:nvCxnSpPr>
        <p:spPr>
          <a:xfrm flipV="1">
            <a:off x="2518612" y="5482443"/>
            <a:ext cx="1108910" cy="1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4394" y="5462393"/>
            <a:ext cx="1108910" cy="1"/>
          </a:xfrm>
          <a:prstGeom prst="straightConnector1">
            <a:avLst/>
          </a:prstGeom>
          <a:ln w="57150">
            <a:solidFill>
              <a:srgbClr val="47FFD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905633" y="2779322"/>
            <a:ext cx="4361446" cy="8913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Models, formal or informal, I don’t care …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8" name="Straight Arrow Connector 7"/>
          <p:cNvCxnSpPr>
            <a:stCxn id="22" idx="1"/>
            <a:endCxn id="7" idx="3"/>
          </p:cNvCxnSpPr>
          <p:nvPr/>
        </p:nvCxnSpPr>
        <p:spPr>
          <a:xfrm flipH="1" flipV="1">
            <a:off x="2164682" y="2809399"/>
            <a:ext cx="740951" cy="415597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0" y="4558018"/>
            <a:ext cx="2719136" cy="1848851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/>
          </a:p>
        </p:txBody>
      </p:sp>
      <p:sp>
        <p:nvSpPr>
          <p:cNvPr id="25" name="Rounded Rectangle 24"/>
          <p:cNvSpPr/>
          <p:nvPr/>
        </p:nvSpPr>
        <p:spPr>
          <a:xfrm>
            <a:off x="2474997" y="4005531"/>
            <a:ext cx="5145003" cy="535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… allows this to be automated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26" name="Straight Arrow Connector 25"/>
          <p:cNvCxnSpPr>
            <a:endCxn id="25" idx="1"/>
          </p:cNvCxnSpPr>
          <p:nvPr/>
        </p:nvCxnSpPr>
        <p:spPr>
          <a:xfrm flipV="1">
            <a:off x="1985213" y="4273239"/>
            <a:ext cx="489784" cy="40707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13095" y="994022"/>
            <a:ext cx="8309811" cy="646331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Automate additional test generation</a:t>
            </a:r>
            <a:r>
              <a:rPr lang="en-US" altLang="zh-CN" sz="3200" b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 </a:t>
            </a:r>
            <a:r>
              <a:rPr lang="en-US" altLang="zh-CN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steps</a:t>
            </a:r>
            <a:endParaRPr lang="en-US" sz="32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0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MBT process</a:t>
            </a:r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28600" y="901700"/>
            <a:ext cx="5319976" cy="5422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Gill Sans MT" panose="020B0502020104020203" pitchFamily="34" charset="0"/>
              </a:rPr>
              <a:t>Test criterion</a:t>
            </a:r>
          </a:p>
          <a:p>
            <a:r>
              <a:rPr lang="en-US" b="0" dirty="0" smtClean="0">
                <a:latin typeface="Gill Sans MT" panose="020B0502020104020203" pitchFamily="34" charset="0"/>
              </a:rPr>
              <a:t>Test requirements (subpaths)</a:t>
            </a:r>
          </a:p>
          <a:p>
            <a:r>
              <a:rPr lang="en-US" b="0" dirty="0" smtClean="0">
                <a:latin typeface="Gill Sans MT" panose="020B0502020104020203" pitchFamily="34" charset="0"/>
              </a:rPr>
              <a:t>Abstract tests (test paths)</a:t>
            </a:r>
          </a:p>
          <a:p>
            <a:r>
              <a:rPr lang="en-US" b="0" dirty="0" smtClean="0">
                <a:latin typeface="Gill Sans MT" panose="020B0502020104020203" pitchFamily="34" charset="0"/>
              </a:rPr>
              <a:t>Concrete tests</a:t>
            </a:r>
          </a:p>
          <a:p>
            <a:r>
              <a:rPr lang="en-US" b="0" dirty="0" smtClean="0">
                <a:latin typeface="Gill Sans MT" panose="020B0502020104020203" pitchFamily="34" charset="0"/>
              </a:rPr>
              <a:t>Test oracles</a:t>
            </a:r>
          </a:p>
          <a:p>
            <a:endParaRPr lang="en-US" b="0" dirty="0" smtClean="0"/>
          </a:p>
        </p:txBody>
      </p:sp>
      <p:sp>
        <p:nvSpPr>
          <p:cNvPr id="23" name="Rounded Rectangle 22"/>
          <p:cNvSpPr>
            <a:spLocks noChangeArrowheads="1"/>
          </p:cNvSpPr>
          <p:nvPr/>
        </p:nvSpPr>
        <p:spPr bwMode="auto">
          <a:xfrm>
            <a:off x="5164017" y="944372"/>
            <a:ext cx="914400" cy="4572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Model</a:t>
            </a:r>
          </a:p>
        </p:txBody>
      </p:sp>
      <p:sp>
        <p:nvSpPr>
          <p:cNvPr id="24" name="Rounded Rectangle 23"/>
          <p:cNvSpPr>
            <a:spLocks noChangeArrowheads="1"/>
          </p:cNvSpPr>
          <p:nvPr/>
        </p:nvSpPr>
        <p:spPr bwMode="auto">
          <a:xfrm>
            <a:off x="7380287" y="944372"/>
            <a:ext cx="1282450" cy="4572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 smtClean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Criterion</a:t>
            </a:r>
            <a:endParaRPr lang="en-US" altLang="zh-CN" sz="2000" b="0" dirty="0">
              <a:solidFill>
                <a:schemeClr val="bg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sp>
        <p:nvSpPr>
          <p:cNvPr id="25" name="Rounded Rectangle 24"/>
          <p:cNvSpPr>
            <a:spLocks noChangeArrowheads="1"/>
          </p:cNvSpPr>
          <p:nvPr/>
        </p:nvSpPr>
        <p:spPr bwMode="auto">
          <a:xfrm>
            <a:off x="5811717" y="1730532"/>
            <a:ext cx="1752600" cy="6858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Requirements</a:t>
            </a:r>
          </a:p>
        </p:txBody>
      </p:sp>
      <p:cxnSp>
        <p:nvCxnSpPr>
          <p:cNvPr id="26" name="Straight Arrow Connector 25"/>
          <p:cNvCxnSpPr>
            <a:cxnSpLocks noChangeShapeType="1"/>
            <a:stCxn id="23" idx="2"/>
            <a:endCxn id="25" idx="0"/>
          </p:cNvCxnSpPr>
          <p:nvPr/>
        </p:nvCxnSpPr>
        <p:spPr bwMode="auto">
          <a:xfrm>
            <a:off x="5621217" y="1401572"/>
            <a:ext cx="1066800" cy="3289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27" name="Straight Arrow Connector 26"/>
          <p:cNvCxnSpPr>
            <a:cxnSpLocks noChangeShapeType="1"/>
            <a:stCxn id="24" idx="2"/>
            <a:endCxn id="25" idx="0"/>
          </p:cNvCxnSpPr>
          <p:nvPr/>
        </p:nvCxnSpPr>
        <p:spPr bwMode="auto">
          <a:xfrm flipH="1">
            <a:off x="6688017" y="1401572"/>
            <a:ext cx="1333495" cy="3289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6078417" y="2779168"/>
            <a:ext cx="1219200" cy="6858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Abstract Tests</a:t>
            </a:r>
          </a:p>
        </p:txBody>
      </p: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7772400" y="3885538"/>
            <a:ext cx="1219200" cy="6858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Extra</a:t>
            </a:r>
            <a:r>
              <a:rPr lang="en-US" altLang="zh-CN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 Info</a:t>
            </a:r>
          </a:p>
        </p:txBody>
      </p:sp>
      <p:sp>
        <p:nvSpPr>
          <p:cNvPr id="30" name="Rounded Rectangle 29"/>
          <p:cNvSpPr>
            <a:spLocks noChangeArrowheads="1"/>
          </p:cNvSpPr>
          <p:nvPr/>
        </p:nvSpPr>
        <p:spPr bwMode="auto">
          <a:xfrm>
            <a:off x="6051802" y="3885538"/>
            <a:ext cx="1269879" cy="6858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Concrete Tests</a:t>
            </a: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5773617" y="5035184"/>
            <a:ext cx="1828800" cy="5334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Execution</a:t>
            </a:r>
          </a:p>
        </p:txBody>
      </p:sp>
      <p:cxnSp>
        <p:nvCxnSpPr>
          <p:cNvPr id="32" name="Straight Arrow Connector 31"/>
          <p:cNvCxnSpPr>
            <a:cxnSpLocks noChangeShapeType="1"/>
            <a:stCxn id="25" idx="2"/>
            <a:endCxn id="28" idx="0"/>
          </p:cNvCxnSpPr>
          <p:nvPr/>
        </p:nvCxnSpPr>
        <p:spPr bwMode="auto">
          <a:xfrm>
            <a:off x="6688017" y="2416332"/>
            <a:ext cx="0" cy="36283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33" name="Straight Arrow Connector 32"/>
          <p:cNvCxnSpPr>
            <a:cxnSpLocks noChangeShapeType="1"/>
            <a:stCxn id="28" idx="2"/>
            <a:endCxn id="30" idx="0"/>
          </p:cNvCxnSpPr>
          <p:nvPr/>
        </p:nvCxnSpPr>
        <p:spPr bwMode="auto">
          <a:xfrm flipH="1">
            <a:off x="6686742" y="3464968"/>
            <a:ext cx="1275" cy="42057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34" name="Straight Arrow Connector 33"/>
          <p:cNvCxnSpPr>
            <a:cxnSpLocks noChangeShapeType="1"/>
            <a:stCxn id="29" idx="1"/>
            <a:endCxn id="30" idx="3"/>
          </p:cNvCxnSpPr>
          <p:nvPr/>
        </p:nvCxnSpPr>
        <p:spPr bwMode="auto">
          <a:xfrm flipH="1">
            <a:off x="7321681" y="4228438"/>
            <a:ext cx="450719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35" name="Straight Arrow Connector 34"/>
          <p:cNvCxnSpPr>
            <a:cxnSpLocks noChangeShapeType="1"/>
            <a:stCxn id="30" idx="2"/>
            <a:endCxn id="31" idx="0"/>
          </p:cNvCxnSpPr>
          <p:nvPr/>
        </p:nvCxnSpPr>
        <p:spPr bwMode="auto">
          <a:xfrm>
            <a:off x="6686742" y="4571338"/>
            <a:ext cx="1275" cy="46384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36" name="Straight Arrow Connector 35"/>
          <p:cNvCxnSpPr>
            <a:cxnSpLocks noChangeShapeType="1"/>
            <a:stCxn id="31" idx="2"/>
          </p:cNvCxnSpPr>
          <p:nvPr/>
        </p:nvCxnSpPr>
        <p:spPr bwMode="auto">
          <a:xfrm>
            <a:off x="6688017" y="5568584"/>
            <a:ext cx="0" cy="457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lg" len="med"/>
          </a:ln>
        </p:spPr>
      </p:cxnSp>
      <p:sp>
        <p:nvSpPr>
          <p:cNvPr id="37" name="Rounded Rectangle 36"/>
          <p:cNvSpPr>
            <a:spLocks noChangeArrowheads="1"/>
          </p:cNvSpPr>
          <p:nvPr/>
        </p:nvSpPr>
        <p:spPr bwMode="auto">
          <a:xfrm>
            <a:off x="6027738" y="6035675"/>
            <a:ext cx="1352550" cy="685800"/>
          </a:xfrm>
          <a:prstGeom prst="roundRect">
            <a:avLst>
              <a:gd name="adj" fmla="val 16667"/>
            </a:avLst>
          </a:prstGeom>
          <a:solidFill>
            <a:srgbClr val="47FFD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000" b="0" dirty="0">
                <a:solidFill>
                  <a:schemeClr val="bg1"/>
                </a:solidFill>
                <a:latin typeface="Gill Sans MT" panose="020B0502020104020203" pitchFamily="34" charset="0"/>
                <a:ea typeface="宋体" pitchFamily="2" charset="-122"/>
              </a:rPr>
              <a:t>Test Reports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5811718" y="2406441"/>
            <a:ext cx="1752600" cy="2546559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28600" y="3581400"/>
            <a:ext cx="3429000" cy="17526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6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914400" y="1600200"/>
            <a:ext cx="7315200" cy="3657600"/>
          </a:xfrm>
          <a:prstGeom prst="roundRect">
            <a:avLst/>
          </a:prstGeom>
          <a:solidFill>
            <a:srgbClr val="009999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1143000"/>
          </a:xfrm>
        </p:spPr>
        <p:txBody>
          <a:bodyPr/>
          <a:lstStyle/>
          <a:p>
            <a:pPr algn="l"/>
            <a:r>
              <a:rPr lang="en-US" dirty="0" smtClean="0"/>
              <a:t>Using MBT to improve test oracles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</a:pPr>
            <a:r>
              <a:rPr lang="en-US" sz="2800" b="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Revealability</a:t>
            </a:r>
            <a:r>
              <a:rPr lang="en-US" sz="2800" b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Making sure our test oracles look in the right place to see the failures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9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RIPR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08006" y="974435"/>
            <a:ext cx="2912919" cy="5284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eachability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I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nfection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P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ropagation</a:t>
            </a:r>
          </a:p>
          <a:p>
            <a:r>
              <a:rPr lang="en-US" altLang="zh-CN" b="0" dirty="0" err="1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R</a:t>
            </a:r>
            <a:r>
              <a:rPr lang="en-US" altLang="zh-CN" b="0" dirty="0" err="1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evealability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24" name="Oval 23"/>
          <p:cNvSpPr/>
          <p:nvPr/>
        </p:nvSpPr>
        <p:spPr>
          <a:xfrm>
            <a:off x="3605545" y="937696"/>
            <a:ext cx="1361404" cy="108349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Test</a:t>
            </a:r>
          </a:p>
        </p:txBody>
      </p:sp>
      <p:sp>
        <p:nvSpPr>
          <p:cNvPr id="25" name="Oval 24"/>
          <p:cNvSpPr/>
          <p:nvPr/>
        </p:nvSpPr>
        <p:spPr>
          <a:xfrm>
            <a:off x="3508937" y="2540773"/>
            <a:ext cx="1554621" cy="1269154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Fault</a:t>
            </a:r>
          </a:p>
        </p:txBody>
      </p:sp>
      <p:sp>
        <p:nvSpPr>
          <p:cNvPr id="26" name="Oval 25"/>
          <p:cNvSpPr/>
          <p:nvPr/>
        </p:nvSpPr>
        <p:spPr>
          <a:xfrm>
            <a:off x="3213487" y="4329512"/>
            <a:ext cx="2145520" cy="1860910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Error Program State</a:t>
            </a:r>
          </a:p>
        </p:txBody>
      </p:sp>
      <p:sp>
        <p:nvSpPr>
          <p:cNvPr id="27" name="Oval 26"/>
          <p:cNvSpPr/>
          <p:nvPr/>
        </p:nvSpPr>
        <p:spPr>
          <a:xfrm>
            <a:off x="5359007" y="898267"/>
            <a:ext cx="3639789" cy="3577582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244389" y="5225372"/>
            <a:ext cx="1949116" cy="141605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Test Oracles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9007" y="1430830"/>
            <a:ext cx="363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Final </a:t>
            </a:r>
            <a:r>
              <a:rPr lang="en-US" sz="2400" b="0" dirty="0">
                <a:solidFill>
                  <a:srgbClr val="FFFFFF"/>
                </a:solidFill>
                <a:latin typeface="Gill Sans MT" panose="020B0502020104020203" pitchFamily="34" charset="0"/>
              </a:rPr>
              <a:t>Program </a:t>
            </a:r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State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096001" y="1828120"/>
            <a:ext cx="2902796" cy="1316425"/>
          </a:xfrm>
          <a:prstGeom prst="ellipse">
            <a:avLst/>
          </a:prstGeom>
          <a:solidFill>
            <a:srgbClr val="FFFF00">
              <a:lumMod val="60000"/>
              <a:lumOff val="40000"/>
            </a:srgbClr>
          </a:solidFill>
          <a:ln w="38100" cap="flat" cmpd="sng" algn="ctr">
            <a:solidFill>
              <a:srgbClr val="FFFF00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Observed Final Program State</a:t>
            </a:r>
          </a:p>
        </p:txBody>
      </p:sp>
      <p:cxnSp>
        <p:nvCxnSpPr>
          <p:cNvPr id="31" name="Straight Arrow Connector 30"/>
          <p:cNvCxnSpPr>
            <a:endCxn id="25" idx="0"/>
          </p:cNvCxnSpPr>
          <p:nvPr/>
        </p:nvCxnSpPr>
        <p:spPr>
          <a:xfrm>
            <a:off x="4286247" y="2024847"/>
            <a:ext cx="1" cy="515926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2" name="Straight Arrow Connector 31"/>
          <p:cNvCxnSpPr>
            <a:stCxn id="25" idx="4"/>
            <a:endCxn id="26" idx="0"/>
          </p:cNvCxnSpPr>
          <p:nvPr/>
        </p:nvCxnSpPr>
        <p:spPr>
          <a:xfrm flipH="1">
            <a:off x="4286247" y="3809927"/>
            <a:ext cx="1" cy="519585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3" name="Straight Arrow Connector 32"/>
          <p:cNvCxnSpPr>
            <a:stCxn id="26" idx="7"/>
            <a:endCxn id="39" idx="2"/>
          </p:cNvCxnSpPr>
          <p:nvPr/>
        </p:nvCxnSpPr>
        <p:spPr>
          <a:xfrm flipV="1">
            <a:off x="5044803" y="3773258"/>
            <a:ext cx="833067" cy="828778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4" name="Straight Arrow Connector 33"/>
          <p:cNvCxnSpPr>
            <a:stCxn id="28" idx="0"/>
          </p:cNvCxnSpPr>
          <p:nvPr/>
        </p:nvCxnSpPr>
        <p:spPr>
          <a:xfrm flipH="1" flipV="1">
            <a:off x="7177659" y="3007895"/>
            <a:ext cx="41288" cy="2217477"/>
          </a:xfrm>
          <a:prstGeom prst="straightConnector1">
            <a:avLst/>
          </a:prstGeom>
          <a:noFill/>
          <a:ln w="25400" cap="flat" cmpd="sng" algn="ctr">
            <a:solidFill>
              <a:srgbClr val="5F5F5F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5" name="TextBox 34"/>
          <p:cNvSpPr txBox="1"/>
          <p:nvPr/>
        </p:nvSpPr>
        <p:spPr>
          <a:xfrm>
            <a:off x="2912836" y="2011379"/>
            <a:ext cx="137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>
                <a:solidFill>
                  <a:srgbClr val="FFFFFF"/>
                </a:solidFill>
                <a:latin typeface="Gill Sans MT" panose="020B0502020104020203" pitchFamily="34" charset="0"/>
              </a:rPr>
              <a:t>R</a:t>
            </a:r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eaches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32101" y="3736343"/>
            <a:ext cx="105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Infects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97735" y="4494175"/>
            <a:ext cx="16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Propagates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77659" y="4614535"/>
            <a:ext cx="127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Reveals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877870" y="3276897"/>
            <a:ext cx="1959843" cy="992722"/>
          </a:xfrm>
          <a:prstGeom prst="ellipse">
            <a:avLst/>
          </a:prstGeom>
          <a:solidFill>
            <a:srgbClr val="FFFF00">
              <a:lumMod val="75000"/>
              <a:alpha val="28000"/>
            </a:srgbClr>
          </a:solidFill>
          <a:ln w="9525" cap="flat" cmpd="sng" algn="ctr">
            <a:solidFill>
              <a:srgbClr val="FF99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Incorrect Final State</a:t>
            </a:r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RIPR Model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8006" y="974435"/>
            <a:ext cx="2912919" cy="5284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eachability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I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nfection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P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ropagation</a:t>
            </a:r>
          </a:p>
          <a:p>
            <a:r>
              <a:rPr lang="en-US" altLang="zh-CN" b="0" dirty="0" err="1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R</a:t>
            </a:r>
            <a:r>
              <a:rPr lang="en-US" altLang="zh-CN" b="0" dirty="0" err="1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evealability</a:t>
            </a:r>
            <a:r>
              <a:rPr lang="en-US" altLang="zh-CN" b="0" dirty="0" smtClean="0">
                <a:solidFill>
                  <a:srgbClr val="FFFFFF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3605545" y="937696"/>
            <a:ext cx="1361404" cy="108349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Test</a:t>
            </a:r>
          </a:p>
        </p:txBody>
      </p:sp>
      <p:sp>
        <p:nvSpPr>
          <p:cNvPr id="8" name="Oval 7"/>
          <p:cNvSpPr/>
          <p:nvPr/>
        </p:nvSpPr>
        <p:spPr>
          <a:xfrm>
            <a:off x="3508937" y="2540773"/>
            <a:ext cx="1554621" cy="1269154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Fault</a:t>
            </a:r>
          </a:p>
        </p:txBody>
      </p:sp>
      <p:sp>
        <p:nvSpPr>
          <p:cNvPr id="9" name="Oval 8"/>
          <p:cNvSpPr/>
          <p:nvPr/>
        </p:nvSpPr>
        <p:spPr>
          <a:xfrm>
            <a:off x="3213487" y="4329512"/>
            <a:ext cx="2145520" cy="1860910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Error Program State</a:t>
            </a:r>
          </a:p>
        </p:txBody>
      </p:sp>
      <p:sp>
        <p:nvSpPr>
          <p:cNvPr id="10" name="Oval 9"/>
          <p:cNvSpPr/>
          <p:nvPr/>
        </p:nvSpPr>
        <p:spPr>
          <a:xfrm>
            <a:off x="5359007" y="898267"/>
            <a:ext cx="3639789" cy="3577582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244389" y="5225372"/>
            <a:ext cx="1949116" cy="141605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Test Oracles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9007" y="1430830"/>
            <a:ext cx="363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Final </a:t>
            </a:r>
            <a:r>
              <a:rPr lang="en-US" sz="2400" b="0" dirty="0">
                <a:solidFill>
                  <a:srgbClr val="FFFFFF"/>
                </a:solidFill>
                <a:latin typeface="Gill Sans MT" panose="020B0502020104020203" pitchFamily="34" charset="0"/>
              </a:rPr>
              <a:t>Program </a:t>
            </a:r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State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96001" y="2276871"/>
            <a:ext cx="2902796" cy="1316425"/>
          </a:xfrm>
          <a:prstGeom prst="ellipse">
            <a:avLst/>
          </a:prstGeom>
          <a:solidFill>
            <a:srgbClr val="FFFF00">
              <a:lumMod val="60000"/>
              <a:lumOff val="40000"/>
            </a:srgbClr>
          </a:solidFill>
          <a:ln w="38100" cap="flat" cmpd="sng" algn="ctr">
            <a:solidFill>
              <a:srgbClr val="FFFF00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Observed Final Program State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4286247" y="2024847"/>
            <a:ext cx="1" cy="515926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5" name="Straight Arrow Connector 14"/>
          <p:cNvCxnSpPr>
            <a:stCxn id="8" idx="4"/>
            <a:endCxn id="9" idx="0"/>
          </p:cNvCxnSpPr>
          <p:nvPr/>
        </p:nvCxnSpPr>
        <p:spPr>
          <a:xfrm flipH="1">
            <a:off x="4286247" y="3809927"/>
            <a:ext cx="1" cy="519585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6" name="Straight Arrow Connector 15"/>
          <p:cNvCxnSpPr>
            <a:stCxn id="9" idx="7"/>
            <a:endCxn id="22" idx="2"/>
          </p:cNvCxnSpPr>
          <p:nvPr/>
        </p:nvCxnSpPr>
        <p:spPr>
          <a:xfrm flipV="1">
            <a:off x="5044803" y="3773258"/>
            <a:ext cx="833067" cy="828778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Straight Arrow Connector 16"/>
          <p:cNvCxnSpPr>
            <a:stCxn id="11" idx="0"/>
          </p:cNvCxnSpPr>
          <p:nvPr/>
        </p:nvCxnSpPr>
        <p:spPr>
          <a:xfrm flipV="1">
            <a:off x="7218947" y="3593296"/>
            <a:ext cx="328452" cy="1632076"/>
          </a:xfrm>
          <a:prstGeom prst="straightConnector1">
            <a:avLst/>
          </a:prstGeom>
          <a:noFill/>
          <a:ln w="25400" cap="flat" cmpd="sng" algn="ctr">
            <a:solidFill>
              <a:srgbClr val="5F5F5F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xtBox 17"/>
          <p:cNvSpPr txBox="1"/>
          <p:nvPr/>
        </p:nvSpPr>
        <p:spPr>
          <a:xfrm>
            <a:off x="2912836" y="2011379"/>
            <a:ext cx="137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>
                <a:solidFill>
                  <a:srgbClr val="FFFFFF"/>
                </a:solidFill>
                <a:latin typeface="Gill Sans MT" panose="020B0502020104020203" pitchFamily="34" charset="0"/>
              </a:rPr>
              <a:t>R</a:t>
            </a:r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eaches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2101" y="3736343"/>
            <a:ext cx="105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Infects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7735" y="4494175"/>
            <a:ext cx="16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Propagates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77659" y="4614535"/>
            <a:ext cx="127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Gill Sans MT" panose="020B0502020104020203" pitchFamily="34" charset="0"/>
              </a:rPr>
              <a:t>Reveals</a:t>
            </a:r>
            <a:endParaRPr lang="en-US" sz="2400" b="0" dirty="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877870" y="3276897"/>
            <a:ext cx="1959843" cy="992722"/>
          </a:xfrm>
          <a:prstGeom prst="ellipse">
            <a:avLst/>
          </a:prstGeom>
          <a:solidFill>
            <a:srgbClr val="FFFF00">
              <a:lumMod val="75000"/>
              <a:alpha val="28000"/>
            </a:srgbClr>
          </a:solidFill>
          <a:ln w="9525" cap="flat" cmpd="sng" algn="ctr">
            <a:solidFill>
              <a:srgbClr val="FF99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Incorrect Final State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 dirty="0" smtClean="0"/>
              <a:t>oracle problem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143000" y="1146517"/>
            <a:ext cx="6833920" cy="1371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An automated test must check whether the behavior was correct</a:t>
            </a:r>
          </a:p>
          <a:p>
            <a:pPr algn="ctr"/>
            <a:r>
              <a:rPr lang="en-US" sz="2400" b="0" dirty="0">
                <a:latin typeface="Gill Sans MT" panose="020B0502020104020203" pitchFamily="34" charset="0"/>
              </a:rPr>
              <a:t>(</a:t>
            </a:r>
            <a:r>
              <a:rPr lang="en-US" sz="2400" b="0" i="1" dirty="0" smtClean="0">
                <a:latin typeface="Gill Sans MT" panose="020B0502020104020203" pitchFamily="34" charset="0"/>
              </a:rPr>
              <a:t>assertions in </a:t>
            </a:r>
            <a:r>
              <a:rPr lang="en-US" sz="2400" b="0" i="1" dirty="0" err="1" smtClean="0">
                <a:latin typeface="Gill Sans MT" panose="020B0502020104020203" pitchFamily="34" charset="0"/>
              </a:rPr>
              <a:t>Junit</a:t>
            </a:r>
            <a:r>
              <a:rPr lang="en-US" sz="2400" b="0" dirty="0" smtClean="0">
                <a:latin typeface="Gill Sans MT" panose="020B0502020104020203" pitchFamily="34" charset="0"/>
              </a:rPr>
              <a:t>)</a:t>
            </a:r>
            <a:endParaRPr lang="en-US" b="0" dirty="0"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68440" y="2965470"/>
            <a:ext cx="8518359" cy="87829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Q1: How </a:t>
            </a:r>
            <a:r>
              <a:rPr lang="en-US" sz="2800" b="0" dirty="0">
                <a:latin typeface="Gill Sans MT" panose="020B0502020104020203" pitchFamily="34" charset="0"/>
              </a:rPr>
              <a:t>much of the program state </a:t>
            </a:r>
            <a:r>
              <a:rPr lang="en-US" sz="2800" b="0" dirty="0" smtClean="0">
                <a:latin typeface="Gill Sans MT" panose="020B0502020104020203" pitchFamily="34" charset="0"/>
              </a:rPr>
              <a:t>should be checked ?</a:t>
            </a:r>
          </a:p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(that is, which </a:t>
            </a:r>
            <a:r>
              <a:rPr lang="en-US" sz="2800" b="0" dirty="0">
                <a:latin typeface="Gill Sans MT" panose="020B0502020104020203" pitchFamily="34" charset="0"/>
              </a:rPr>
              <a:t>variables </a:t>
            </a:r>
            <a:r>
              <a:rPr lang="en-US" sz="2800" b="0" dirty="0" smtClean="0">
                <a:latin typeface="Gill Sans MT" panose="020B0502020104020203" pitchFamily="34" charset="0"/>
              </a:rPr>
              <a:t>? )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905001" y="5257800"/>
            <a:ext cx="6248399" cy="121519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Q2: How often should state be checked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Gill Sans MT" panose="020B0502020104020203" pitchFamily="34" charset="0"/>
              </a:rPr>
              <a:t>Once at end of test ?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Gill Sans MT" panose="020B0502020104020203" pitchFamily="34" charset="0"/>
              </a:rPr>
              <a:t>After every transition ?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818148" y="4291103"/>
            <a:ext cx="4896852" cy="519361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More checking adds more cost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0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Testers often write bad oracles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86117"/>
              </p:ext>
            </p:extLst>
          </p:nvPr>
        </p:nvGraphicFramePr>
        <p:xfrm>
          <a:off x="152400" y="1219200"/>
          <a:ext cx="88392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46390765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9077130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58974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2170087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7927954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83883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Tests that caused failure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Tests that revealed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r>
                        <a:rPr lang="en-US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tests that revealed</a:t>
                      </a:r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tests that caused failure, did not reveal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 did not reveal</a:t>
                      </a:r>
                    </a:p>
                    <a:p>
                      <a:endParaRPr lang="en-US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45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UG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86.67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24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FG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76.00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788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PG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42.86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730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FT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  <a:endParaRPr lang="en-US" sz="18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47.06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52.94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916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93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69.89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30.11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8300923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762000" y="4483100"/>
            <a:ext cx="7620000" cy="685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Almost a third of the failures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were not noticed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990600" y="5486400"/>
            <a:ext cx="7239000" cy="8763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Almost half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tests written by professional software engineers had broken test oracles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4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" y="0"/>
            <a:ext cx="8007350" cy="1143000"/>
          </a:xfrm>
        </p:spPr>
        <p:txBody>
          <a:bodyPr/>
          <a:lstStyle/>
          <a:p>
            <a:pPr algn="l"/>
            <a:r>
              <a:rPr lang="en-US" dirty="0"/>
              <a:t>Early history of MBT</a:t>
            </a:r>
            <a:r>
              <a:rPr lang="en-US" sz="2800" dirty="0"/>
              <a:t> (</a:t>
            </a:r>
            <a:r>
              <a:rPr lang="en-US" sz="2800" i="1" dirty="0"/>
              <a:t>my perspective</a:t>
            </a:r>
            <a:r>
              <a:rPr lang="en-US" sz="28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oldest related paper I have found: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" y="1447800"/>
            <a:ext cx="8305800" cy="1981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approach to program testing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 C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Huang. ACM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Computing Surveys, 7(3):113-128,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1975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Graph-based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flowcharts—an old function-level modeling technique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 edge coverage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" y="342900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Font typeface="Gill Sans MT" panose="020B0502020104020203" pitchFamily="34" charset="0"/>
              <a:buNone/>
            </a:pPr>
            <a:r>
              <a:rPr lang="en-US" b="0" kern="0" dirty="0" smtClean="0"/>
              <a:t>An early </a:t>
            </a:r>
            <a:r>
              <a:rPr lang="en-US" b="0" kern="0" dirty="0" smtClean="0"/>
              <a:t>specification-based paper </a:t>
            </a:r>
            <a:r>
              <a:rPr lang="en-US" b="0" kern="0" dirty="0" smtClean="0"/>
              <a:t>I co-authored:</a:t>
            </a:r>
            <a:endParaRPr lang="en-US" b="0" kern="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381000" y="4038600"/>
            <a:ext cx="8305800" cy="22098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formal methods to derive test frames in category-partition testing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Ammann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Computer Assurance Conference,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1994</a:t>
            </a:r>
            <a:endParaRPr lang="en-US" sz="2000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Formal modeling language: 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Criteria: Combinatorial testing, each choice, base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161 citations (Google scholar)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MBT-based test </a:t>
            </a:r>
            <a:r>
              <a:rPr lang="en-US" dirty="0" smtClean="0"/>
              <a:t>oracles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143000" y="3924292"/>
            <a:ext cx="6833920" cy="13716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Can model-based testing help us write better test oracles?</a:t>
            </a:r>
            <a:endParaRPr lang="en-US" b="0" dirty="0"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143000" y="1562091"/>
            <a:ext cx="6833920" cy="838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What does a good test oracle evaluate?</a:t>
            </a:r>
            <a:endParaRPr lang="en-US" b="0" dirty="0">
              <a:latin typeface="Gill Sans MT" panose="020B0502020104020203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MBT-based test oracle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Null OS (does the program crash)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Invariant 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+ member objects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+ returns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+ member objects + returns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+ </a:t>
            </a:r>
            <a:r>
              <a:rPr lang="en-US" dirty="0" err="1"/>
              <a:t>params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+ member objects + returns + </a:t>
            </a:r>
            <a:r>
              <a:rPr lang="en-US" dirty="0" err="1"/>
              <a:t>params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6038" y="4300424"/>
            <a:ext cx="10438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NOS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null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(crash)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6499" y="4300424"/>
            <a:ext cx="12443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SIOS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state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invariant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(SI)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3493" y="4300424"/>
            <a:ext cx="12298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OS1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sz="2400" b="0" dirty="0">
                <a:latin typeface="Gill Sans MT" panose="020B0502020104020203" pitchFamily="34" charset="0"/>
              </a:rPr>
              <a:t>m</a:t>
            </a:r>
            <a:r>
              <a:rPr lang="en-US" sz="2400" b="0" dirty="0" smtClean="0">
                <a:latin typeface="Gill Sans MT" panose="020B0502020104020203" pitchFamily="34" charset="0"/>
              </a:rPr>
              <a:t>ember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objects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67368" y="4300424"/>
            <a:ext cx="10986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OS2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returns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9122" y="4300424"/>
            <a:ext cx="10986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OS3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objects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returns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9786" y="4300424"/>
            <a:ext cx="10791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OS5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sz="2400" b="0" dirty="0" err="1" smtClean="0">
                <a:latin typeface="Gill Sans MT" panose="020B0502020104020203" pitchFamily="34" charset="0"/>
              </a:rPr>
              <a:t>params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0955" y="4300424"/>
            <a:ext cx="1098635" cy="1938992"/>
          </a:xfrm>
          <a:prstGeom prst="rect">
            <a:avLst/>
          </a:prstGeom>
          <a:solidFill>
            <a:srgbClr val="0000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OS6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SI</a:t>
            </a:r>
          </a:p>
          <a:p>
            <a:pPr algn="ctr"/>
            <a:r>
              <a:rPr lang="en-US" sz="2400" b="0" dirty="0">
                <a:latin typeface="Gill Sans MT" panose="020B0502020104020203" pitchFamily="34" charset="0"/>
              </a:rPr>
              <a:t>o</a:t>
            </a:r>
            <a:r>
              <a:rPr lang="en-US" sz="2400" b="0" dirty="0" smtClean="0">
                <a:latin typeface="Gill Sans MT" panose="020B0502020104020203" pitchFamily="34" charset="0"/>
              </a:rPr>
              <a:t>bjects</a:t>
            </a:r>
          </a:p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returns</a:t>
            </a:r>
          </a:p>
          <a:p>
            <a:pPr algn="ctr"/>
            <a:r>
              <a:rPr lang="en-US" sz="2400" b="0" dirty="0" err="1" smtClean="0">
                <a:latin typeface="Gill Sans MT" panose="020B0502020104020203" pitchFamily="34" charset="0"/>
              </a:rPr>
              <a:t>params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0947" y="4114813"/>
            <a:ext cx="8410074" cy="0"/>
          </a:xfrm>
          <a:prstGeom prst="straightConnector1">
            <a:avLst/>
          </a:prstGeom>
          <a:ln w="57150">
            <a:solidFill>
              <a:srgbClr val="00CC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27857" y="3514127"/>
            <a:ext cx="1689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latin typeface="Gill Sans MT" panose="020B0502020104020203" pitchFamily="34" charset="0"/>
              </a:rPr>
              <a:t>precision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62000" y="1058779"/>
            <a:ext cx="0" cy="2887595"/>
          </a:xfrm>
          <a:prstGeom prst="straightConnector1">
            <a:avLst/>
          </a:prstGeom>
          <a:ln w="57150">
            <a:solidFill>
              <a:srgbClr val="00CC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1170870"/>
            <a:ext cx="340903" cy="277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3200" b="0" dirty="0" smtClean="0">
                <a:latin typeface="Gill Sans MT" panose="020B0502020104020203" pitchFamily="34" charset="0"/>
              </a:rPr>
              <a:t>f </a:t>
            </a:r>
            <a:r>
              <a:rPr lang="en-US" sz="3200" b="0" dirty="0" err="1" smtClean="0">
                <a:latin typeface="Gill Sans MT" panose="020B0502020104020203" pitchFamily="34" charset="0"/>
              </a:rPr>
              <a:t>requency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3532" y="2591849"/>
            <a:ext cx="3031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Once at end of test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3532" y="1541097"/>
            <a:ext cx="3198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After each transition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cxnSp>
        <p:nvCxnSpPr>
          <p:cNvPr id="24" name="Straight Connector 23"/>
          <p:cNvCxnSpPr>
            <a:endCxn id="5" idx="0"/>
          </p:cNvCxnSpPr>
          <p:nvPr/>
        </p:nvCxnSpPr>
        <p:spPr>
          <a:xfrm>
            <a:off x="687976" y="4114813"/>
            <a:ext cx="0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6" idx="0"/>
          </p:cNvCxnSpPr>
          <p:nvPr/>
        </p:nvCxnSpPr>
        <p:spPr>
          <a:xfrm>
            <a:off x="1988687" y="4114813"/>
            <a:ext cx="2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7" idx="0"/>
          </p:cNvCxnSpPr>
          <p:nvPr/>
        </p:nvCxnSpPr>
        <p:spPr>
          <a:xfrm>
            <a:off x="3398404" y="4114813"/>
            <a:ext cx="1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8" idx="0"/>
          </p:cNvCxnSpPr>
          <p:nvPr/>
        </p:nvCxnSpPr>
        <p:spPr>
          <a:xfrm>
            <a:off x="4716686" y="4114813"/>
            <a:ext cx="0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9" idx="0"/>
          </p:cNvCxnSpPr>
          <p:nvPr/>
        </p:nvCxnSpPr>
        <p:spPr>
          <a:xfrm>
            <a:off x="5958439" y="4114813"/>
            <a:ext cx="0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0" idx="0"/>
          </p:cNvCxnSpPr>
          <p:nvPr/>
        </p:nvCxnSpPr>
        <p:spPr>
          <a:xfrm>
            <a:off x="7189355" y="4114813"/>
            <a:ext cx="1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1" idx="0"/>
          </p:cNvCxnSpPr>
          <p:nvPr/>
        </p:nvCxnSpPr>
        <p:spPr>
          <a:xfrm>
            <a:off x="8420271" y="4114813"/>
            <a:ext cx="1" cy="185611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9" idx="1"/>
          </p:cNvCxnSpPr>
          <p:nvPr/>
        </p:nvCxnSpPr>
        <p:spPr>
          <a:xfrm>
            <a:off x="766789" y="2853459"/>
            <a:ext cx="226743" cy="0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0" idx="1"/>
          </p:cNvCxnSpPr>
          <p:nvPr/>
        </p:nvCxnSpPr>
        <p:spPr>
          <a:xfrm>
            <a:off x="766789" y="1802707"/>
            <a:ext cx="226743" cy="0"/>
          </a:xfrm>
          <a:prstGeom prst="line">
            <a:avLst/>
          </a:prstGeom>
          <a:ln w="381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207949" y="5804560"/>
            <a:ext cx="4313172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Can be created from mappings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cxnSp>
        <p:nvCxnSpPr>
          <p:cNvPr id="46" name="Elbow Connector 45"/>
          <p:cNvCxnSpPr>
            <a:endCxn id="44" idx="1"/>
          </p:cNvCxnSpPr>
          <p:nvPr/>
        </p:nvCxnSpPr>
        <p:spPr>
          <a:xfrm rot="16200000" flipH="1">
            <a:off x="1998395" y="5781495"/>
            <a:ext cx="199849" cy="219260"/>
          </a:xfrm>
          <a:prstGeom prst="bentConnector2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93971" y="6116306"/>
            <a:ext cx="1094718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Free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cxnSp>
        <p:nvCxnSpPr>
          <p:cNvPr id="48" name="Elbow Connector 47"/>
          <p:cNvCxnSpPr>
            <a:stCxn id="5" idx="2"/>
            <a:endCxn id="47" idx="1"/>
          </p:cNvCxnSpPr>
          <p:nvPr/>
        </p:nvCxnSpPr>
        <p:spPr>
          <a:xfrm rot="16200000" flipH="1">
            <a:off x="389952" y="5798776"/>
            <a:ext cx="802043" cy="205995"/>
          </a:xfrm>
          <a:prstGeom prst="bentConnector2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ight Brace 52"/>
          <p:cNvSpPr/>
          <p:nvPr/>
        </p:nvSpPr>
        <p:spPr>
          <a:xfrm rot="16523843">
            <a:off x="5663596" y="752381"/>
            <a:ext cx="766679" cy="5273647"/>
          </a:xfrm>
          <a:prstGeom prst="rightBrace">
            <a:avLst>
              <a:gd name="adj1" fmla="val 8333"/>
              <a:gd name="adj2" fmla="val 50165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0"/>
          </a:p>
        </p:txBody>
      </p:sp>
      <p:sp>
        <p:nvSpPr>
          <p:cNvPr id="54" name="Rectangle 53"/>
          <p:cNvSpPr/>
          <p:nvPr/>
        </p:nvSpPr>
        <p:spPr>
          <a:xfrm rot="339070">
            <a:off x="5117120" y="2650605"/>
            <a:ext cx="3473557" cy="37297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Requires analysis by tester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0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53" grpId="0" animBg="1"/>
      <p:bldP spid="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Precision—% Faults Revealed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914838" y="1285546"/>
          <a:ext cx="7315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0933" y="964750"/>
            <a:ext cx="8408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latin typeface="Gill Sans MT" panose="020B0502020104020203" pitchFamily="34" charset="0"/>
              </a:rPr>
              <a:t>28,881,000 tests executed</a:t>
            </a:r>
            <a:r>
              <a:rPr lang="en-US" sz="2400" b="0" dirty="0" smtClean="0">
                <a:latin typeface="Gill Sans MT" panose="020B0502020104020203" pitchFamily="34" charset="0"/>
              </a:rPr>
              <a:t> (12 </a:t>
            </a:r>
            <a:r>
              <a:rPr lang="en-US" sz="2400" b="0" dirty="0" err="1" smtClean="0">
                <a:latin typeface="Gill Sans MT" panose="020B0502020104020203" pitchFamily="34" charset="0"/>
              </a:rPr>
              <a:t>OSes</a:t>
            </a:r>
            <a:r>
              <a:rPr lang="en-US" sz="2400" b="0" dirty="0">
                <a:latin typeface="Gill Sans MT" panose="020B0502020104020203" pitchFamily="34" charset="0"/>
              </a:rPr>
              <a:t> </a:t>
            </a:r>
            <a:r>
              <a:rPr lang="en-US" sz="2400" b="0" dirty="0" smtClean="0">
                <a:latin typeface="Gill Sans MT" panose="020B0502020104020203" pitchFamily="34" charset="0"/>
              </a:rPr>
              <a:t>* 250 tests * 9627 faults)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89196" y="5587425"/>
            <a:ext cx="8566484" cy="584775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More precise OSes are </a:t>
            </a:r>
            <a:r>
              <a:rPr lang="en-US" altLang="zh-CN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not</a:t>
            </a:r>
            <a:r>
              <a:rPr lang="en-US" altLang="zh-CN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 always more effective</a:t>
            </a:r>
            <a:endParaRPr lang="en-US" sz="28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0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Frequency—% Faults Revealed</a:t>
            </a:r>
            <a:endParaRPr lang="en-US" dirty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/>
          </p:nvPr>
        </p:nvGraphicFramePr>
        <p:xfrm>
          <a:off x="377442" y="1438440"/>
          <a:ext cx="8373291" cy="4234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9217" y="976775"/>
            <a:ext cx="818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Checking after each transition vs. checking at the end of the test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4800" y="5562343"/>
            <a:ext cx="8566484" cy="584775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Multiple checks is </a:t>
            </a:r>
            <a:r>
              <a:rPr lang="en-US" altLang="zh-CN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not</a:t>
            </a:r>
            <a:r>
              <a:rPr lang="en-US" altLang="zh-CN" sz="32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 significantly more effective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strategy findings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1095501"/>
            <a:ext cx="8077200" cy="1692771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Crash testing </a:t>
            </a:r>
            <a:r>
              <a:rPr lang="en-US" altLang="zh-CN" sz="36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 (NOS</a:t>
            </a:r>
            <a:r>
              <a:rPr lang="en-US" altLang="zh-CN" sz="36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) </a:t>
            </a:r>
            <a:r>
              <a:rPr lang="en-US" altLang="zh-CN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wastes </a:t>
            </a:r>
            <a:r>
              <a:rPr lang="en-US" altLang="zh-CN" sz="36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much of testing effort</a:t>
            </a:r>
          </a:p>
          <a:p>
            <a:pPr algn="ctr">
              <a:defRPr/>
            </a:pPr>
            <a:r>
              <a:rPr lang="en-US" altLang="zh-CN" sz="32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Penny wise, pound foolish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0625" y="3125521"/>
            <a:ext cx="8662742" cy="2616101"/>
          </a:xfrm>
          <a:prstGeom prst="rect">
            <a:avLst/>
          </a:prstGeom>
          <a:gradFill flip="none" rotWithShape="1">
            <a:gsLst>
              <a:gs pos="15000">
                <a:schemeClr val="bg1">
                  <a:lumMod val="75000"/>
                </a:schemeClr>
              </a:gs>
              <a:gs pos="47000">
                <a:schemeClr val="bg1">
                  <a:lumMod val="60000"/>
                  <a:lumOff val="40000"/>
                </a:schemeClr>
              </a:gs>
              <a:gs pos="96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6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The most cost-effective choice is to check the </a:t>
            </a:r>
            <a:r>
              <a:rPr lang="en-US" altLang="zh-CN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state invariants </a:t>
            </a:r>
            <a:r>
              <a:rPr lang="en-US" altLang="zh-CN" sz="36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once at the end of the tests (SIOS)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2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Only one check needed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2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Can be partially derived automatically from the model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4398" y="6108929"/>
            <a:ext cx="2657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Gill Sans MT" panose="020B0502020104020203" pitchFamily="34" charset="0"/>
              </a:rPr>
              <a:t>Joint work with Dr. Nan Li</a:t>
            </a:r>
            <a:endParaRPr lang="en-US" b="0" dirty="0">
              <a:latin typeface="Gill Sans MT" panose="020B0502020104020203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914400" y="1600200"/>
            <a:ext cx="7315200" cy="3657600"/>
          </a:xfrm>
          <a:prstGeom prst="roundRect">
            <a:avLst/>
          </a:prstGeom>
          <a:solidFill>
            <a:srgbClr val="009999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MBT to make tests smarter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Self-determination </a:t>
            </a:r>
            <a:r>
              <a:rPr 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Tests should be more self contained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9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Style Tests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Values</a:t>
            </a:r>
            <a:r>
              <a:rPr lang="en-US" dirty="0" smtClean="0"/>
              <a:t> invented by humans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Scripts</a:t>
            </a:r>
            <a:r>
              <a:rPr lang="en-US" dirty="0" smtClean="0"/>
              <a:t> were pieces of paper with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Turn on computer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Type : “</a:t>
            </a:r>
            <a:r>
              <a:rPr lang="en-US" i="1" dirty="0" smtClean="0"/>
              <a:t>Run </a:t>
            </a:r>
            <a:r>
              <a:rPr lang="en-US" i="1" dirty="0" err="1" smtClean="0"/>
              <a:t>myProgram</a:t>
            </a:r>
            <a:r>
              <a:rPr lang="en-US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Enter name : “</a:t>
            </a:r>
            <a:r>
              <a:rPr lang="en-US" i="1" dirty="0" smtClean="0"/>
              <a:t>George P. </a:t>
            </a:r>
            <a:r>
              <a:rPr lang="en-US" i="1" dirty="0" err="1" smtClean="0"/>
              <a:t>Burdell</a:t>
            </a:r>
            <a:r>
              <a:rPr lang="en-US" dirty="0" smtClean="0"/>
              <a:t>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Enter age : “</a:t>
            </a:r>
            <a:r>
              <a:rPr lang="en-US" i="1" dirty="0" smtClean="0"/>
              <a:t>-25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Simple </a:t>
            </a:r>
            <a:r>
              <a:rPr lang="en-US" dirty="0" smtClean="0">
                <a:solidFill>
                  <a:srgbClr val="FFFF00"/>
                </a:solidFill>
              </a:rPr>
              <a:t>directions</a:t>
            </a:r>
            <a:r>
              <a:rPr lang="en-US" dirty="0" smtClean="0"/>
              <a:t> to humans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743700" y="1524000"/>
            <a:ext cx="14478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Slow!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43700" y="2376905"/>
            <a:ext cx="1447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Error prone!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362700" y="3703052"/>
            <a:ext cx="2209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Limited repeatability!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019800" y="5029200"/>
            <a:ext cx="2895600" cy="1371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Almost impossible to integrate criteria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81000" y="4648200"/>
            <a:ext cx="5079332" cy="12192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These tests are as </a:t>
            </a:r>
            <a:r>
              <a:rPr lang="en-US" sz="36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dumb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 as single-cell organisms !!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0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514600"/>
            <a:ext cx="5486400" cy="1752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Single-cell tests are in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compatible with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model-based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testing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3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Dumb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smtClean="0">
                <a:solidFill>
                  <a:srgbClr val="FFFF00"/>
                </a:solidFill>
              </a:rPr>
              <a:t>values</a:t>
            </a:r>
          </a:p>
          <a:p>
            <a:pPr lvl="1"/>
            <a:r>
              <a:rPr lang="en-US" dirty="0" smtClean="0"/>
              <a:t>Created by a mix of humans and test data generators</a:t>
            </a:r>
          </a:p>
          <a:p>
            <a:pPr lvl="1"/>
            <a:r>
              <a:rPr lang="en-US" dirty="0" smtClean="0"/>
              <a:t>Satisfy well-documented goals, test criteria, or specialized domain needs</a:t>
            </a:r>
          </a:p>
          <a:p>
            <a:r>
              <a:rPr lang="en-US" dirty="0" smtClean="0"/>
              <a:t>Integrated into </a:t>
            </a:r>
            <a:r>
              <a:rPr lang="en-US" dirty="0" smtClean="0">
                <a:solidFill>
                  <a:srgbClr val="FFFF00"/>
                </a:solidFill>
              </a:rPr>
              <a:t>automated test scripts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JUnit)</a:t>
            </a:r>
          </a:p>
          <a:p>
            <a:r>
              <a:rPr lang="en-US" dirty="0" smtClean="0"/>
              <a:t>Includes a small amount of brain power … these tests know what </a:t>
            </a:r>
            <a:r>
              <a:rPr lang="en-US" dirty="0" smtClean="0">
                <a:solidFill>
                  <a:srgbClr val="FFFF00"/>
                </a:solidFill>
              </a:rPr>
              <a:t>results to expect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 assertions)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Fast</a:t>
            </a:r>
            <a:r>
              <a:rPr lang="en-US" dirty="0" smtClean="0"/>
              <a:t> … </a:t>
            </a:r>
            <a:r>
              <a:rPr lang="en-US" dirty="0" smtClean="0">
                <a:solidFill>
                  <a:srgbClr val="FFFF00"/>
                </a:solidFill>
              </a:rPr>
              <a:t>repeatable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371600" y="4876800"/>
            <a:ext cx="6400800" cy="11430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These </a:t>
            </a:r>
            <a:r>
              <a:rPr lang="en-US" sz="32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ulti-cellular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tests show the first signs of intelligence!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" y="0"/>
            <a:ext cx="8083550" cy="1143000"/>
          </a:xfrm>
        </p:spPr>
        <p:txBody>
          <a:bodyPr/>
          <a:lstStyle/>
          <a:p>
            <a:pPr algn="l"/>
            <a:r>
              <a:rPr lang="en-US" dirty="0"/>
              <a:t>Early history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MBT</a:t>
            </a:r>
            <a:r>
              <a:rPr lang="en-US" sz="2800" dirty="0" smtClean="0"/>
              <a:t> (</a:t>
            </a:r>
            <a:r>
              <a:rPr lang="en-US" sz="2800" i="1" dirty="0" smtClean="0"/>
              <a:t>my perspective</a:t>
            </a:r>
            <a:r>
              <a:rPr lang="en-US" sz="2800" dirty="0" smtClean="0"/>
              <a:t>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491" y="914400"/>
            <a:ext cx="8991600" cy="68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Font typeface="Gill Sans MT" panose="020B0502020104020203" pitchFamily="34" charset="0"/>
              <a:buNone/>
            </a:pPr>
            <a:r>
              <a:rPr lang="en-US" b="0" kern="0" dirty="0" smtClean="0"/>
              <a:t>I fell in love with formal specs for awhile</a:t>
            </a:r>
            <a:endParaRPr lang="en-US" b="0" kern="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" y="1638300"/>
            <a:ext cx="8305800" cy="25527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Criteria for generating specification-based tests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 Offutt, Y </a:t>
            </a:r>
            <a:r>
              <a:rPr lang="en-US" sz="24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Xiong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S Liu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Fifth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IEEE International Conference on Engineering of Complex Computer Systems,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Model: Finite state machines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Criteria: edge coverage, predicate testing, edge-pair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 citations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91" y="4229100"/>
            <a:ext cx="8991600" cy="10287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Font typeface="Gill Sans MT" panose="020B0502020104020203" pitchFamily="34" charset="0"/>
              <a:buNone/>
            </a:pPr>
            <a:r>
              <a:rPr lang="en-US" b="0" kern="0" dirty="0" smtClean="0"/>
              <a:t>I had a 3-year research grant from Rockwell-Collins to develop specification-based testing criteria</a:t>
            </a:r>
            <a:endParaRPr lang="en-US" b="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491" y="5334000"/>
            <a:ext cx="8991600" cy="723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Font typeface="Gill Sans MT" panose="020B0502020104020203" pitchFamily="34" charset="0"/>
              <a:buNone/>
            </a:pPr>
            <a:r>
              <a:rPr lang="en-US" b="0" kern="0" dirty="0" smtClean="0"/>
              <a:t>Surprisingly, I learned something very important …</a:t>
            </a:r>
            <a:endParaRPr lang="en-US" b="0" kern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3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Multicellular Tests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01842" y="1458970"/>
            <a:ext cx="3777916" cy="3867010"/>
            <a:chOff x="2177716" y="1114064"/>
            <a:chExt cx="3777916" cy="3867010"/>
          </a:xfrm>
        </p:grpSpPr>
        <p:grpSp>
          <p:nvGrpSpPr>
            <p:cNvPr id="11" name="Group 10"/>
            <p:cNvGrpSpPr/>
            <p:nvPr/>
          </p:nvGrpSpPr>
          <p:grpSpPr>
            <a:xfrm>
              <a:off x="2177716" y="1114064"/>
              <a:ext cx="3777916" cy="3867010"/>
              <a:chOff x="2177716" y="1114064"/>
              <a:chExt cx="3777916" cy="3867010"/>
            </a:xfrm>
          </p:grpSpPr>
          <p:sp>
            <p:nvSpPr>
              <p:cNvPr id="10" name="Freeform 9"/>
              <p:cNvSpPr/>
              <p:nvPr/>
            </p:nvSpPr>
            <p:spPr bwMode="auto">
              <a:xfrm>
                <a:off x="2177716" y="1114064"/>
                <a:ext cx="3777916" cy="3867010"/>
              </a:xfrm>
              <a:custGeom>
                <a:avLst/>
                <a:gdLst>
                  <a:gd name="connsiteX0" fmla="*/ 1540042 w 3777916"/>
                  <a:gd name="connsiteY0" fmla="*/ 40968 h 3867010"/>
                  <a:gd name="connsiteX1" fmla="*/ 1203158 w 3777916"/>
                  <a:gd name="connsiteY1" fmla="*/ 173315 h 3867010"/>
                  <a:gd name="connsiteX2" fmla="*/ 1046747 w 3777916"/>
                  <a:gd name="connsiteY2" fmla="*/ 233473 h 3867010"/>
                  <a:gd name="connsiteX3" fmla="*/ 974558 w 3777916"/>
                  <a:gd name="connsiteY3" fmla="*/ 257536 h 3867010"/>
                  <a:gd name="connsiteX4" fmla="*/ 938463 w 3777916"/>
                  <a:gd name="connsiteY4" fmla="*/ 269568 h 3867010"/>
                  <a:gd name="connsiteX5" fmla="*/ 878305 w 3777916"/>
                  <a:gd name="connsiteY5" fmla="*/ 281599 h 3867010"/>
                  <a:gd name="connsiteX6" fmla="*/ 842210 w 3777916"/>
                  <a:gd name="connsiteY6" fmla="*/ 293631 h 3867010"/>
                  <a:gd name="connsiteX7" fmla="*/ 794084 w 3777916"/>
                  <a:gd name="connsiteY7" fmla="*/ 305662 h 3867010"/>
                  <a:gd name="connsiteX8" fmla="*/ 685800 w 3777916"/>
                  <a:gd name="connsiteY8" fmla="*/ 341757 h 3867010"/>
                  <a:gd name="connsiteX9" fmla="*/ 613610 w 3777916"/>
                  <a:gd name="connsiteY9" fmla="*/ 365820 h 3867010"/>
                  <a:gd name="connsiteX10" fmla="*/ 577516 w 3777916"/>
                  <a:gd name="connsiteY10" fmla="*/ 377852 h 3867010"/>
                  <a:gd name="connsiteX11" fmla="*/ 517358 w 3777916"/>
                  <a:gd name="connsiteY11" fmla="*/ 425978 h 3867010"/>
                  <a:gd name="connsiteX12" fmla="*/ 469231 w 3777916"/>
                  <a:gd name="connsiteY12" fmla="*/ 438010 h 3867010"/>
                  <a:gd name="connsiteX13" fmla="*/ 433137 w 3777916"/>
                  <a:gd name="connsiteY13" fmla="*/ 450041 h 3867010"/>
                  <a:gd name="connsiteX14" fmla="*/ 324852 w 3777916"/>
                  <a:gd name="connsiteY14" fmla="*/ 510199 h 3867010"/>
                  <a:gd name="connsiteX15" fmla="*/ 276726 w 3777916"/>
                  <a:gd name="connsiteY15" fmla="*/ 582389 h 3867010"/>
                  <a:gd name="connsiteX16" fmla="*/ 252663 w 3777916"/>
                  <a:gd name="connsiteY16" fmla="*/ 630515 h 3867010"/>
                  <a:gd name="connsiteX17" fmla="*/ 216568 w 3777916"/>
                  <a:gd name="connsiteY17" fmla="*/ 666610 h 3867010"/>
                  <a:gd name="connsiteX18" fmla="*/ 168442 w 3777916"/>
                  <a:gd name="connsiteY18" fmla="*/ 774894 h 3867010"/>
                  <a:gd name="connsiteX19" fmla="*/ 144379 w 3777916"/>
                  <a:gd name="connsiteY19" fmla="*/ 810989 h 3867010"/>
                  <a:gd name="connsiteX20" fmla="*/ 96252 w 3777916"/>
                  <a:gd name="connsiteY20" fmla="*/ 883178 h 3867010"/>
                  <a:gd name="connsiteX21" fmla="*/ 96252 w 3777916"/>
                  <a:gd name="connsiteY21" fmla="*/ 1244125 h 3867010"/>
                  <a:gd name="connsiteX22" fmla="*/ 84221 w 3777916"/>
                  <a:gd name="connsiteY22" fmla="*/ 1448662 h 3867010"/>
                  <a:gd name="connsiteX23" fmla="*/ 36095 w 3777916"/>
                  <a:gd name="connsiteY23" fmla="*/ 1520852 h 3867010"/>
                  <a:gd name="connsiteX24" fmla="*/ 24063 w 3777916"/>
                  <a:gd name="connsiteY24" fmla="*/ 1581010 h 3867010"/>
                  <a:gd name="connsiteX25" fmla="*/ 0 w 3777916"/>
                  <a:gd name="connsiteY25" fmla="*/ 1749452 h 3867010"/>
                  <a:gd name="connsiteX26" fmla="*/ 24063 w 3777916"/>
                  <a:gd name="connsiteY26" fmla="*/ 2050241 h 3867010"/>
                  <a:gd name="connsiteX27" fmla="*/ 36095 w 3777916"/>
                  <a:gd name="connsiteY27" fmla="*/ 2086336 h 3867010"/>
                  <a:gd name="connsiteX28" fmla="*/ 84221 w 3777916"/>
                  <a:gd name="connsiteY28" fmla="*/ 2158525 h 3867010"/>
                  <a:gd name="connsiteX29" fmla="*/ 132347 w 3777916"/>
                  <a:gd name="connsiteY29" fmla="*/ 2290873 h 3867010"/>
                  <a:gd name="connsiteX30" fmla="*/ 144379 w 3777916"/>
                  <a:gd name="connsiteY30" fmla="*/ 2326968 h 3867010"/>
                  <a:gd name="connsiteX31" fmla="*/ 252663 w 3777916"/>
                  <a:gd name="connsiteY31" fmla="*/ 2423220 h 3867010"/>
                  <a:gd name="connsiteX32" fmla="*/ 300789 w 3777916"/>
                  <a:gd name="connsiteY32" fmla="*/ 2495410 h 3867010"/>
                  <a:gd name="connsiteX33" fmla="*/ 348916 w 3777916"/>
                  <a:gd name="connsiteY33" fmla="*/ 2555568 h 3867010"/>
                  <a:gd name="connsiteX34" fmla="*/ 372979 w 3777916"/>
                  <a:gd name="connsiteY34" fmla="*/ 2639789 h 3867010"/>
                  <a:gd name="connsiteX35" fmla="*/ 397042 w 3777916"/>
                  <a:gd name="connsiteY35" fmla="*/ 2724010 h 3867010"/>
                  <a:gd name="connsiteX36" fmla="*/ 433137 w 3777916"/>
                  <a:gd name="connsiteY36" fmla="*/ 2772136 h 3867010"/>
                  <a:gd name="connsiteX37" fmla="*/ 457200 w 3777916"/>
                  <a:gd name="connsiteY37" fmla="*/ 2808231 h 3867010"/>
                  <a:gd name="connsiteX38" fmla="*/ 553452 w 3777916"/>
                  <a:gd name="connsiteY38" fmla="*/ 2892452 h 3867010"/>
                  <a:gd name="connsiteX39" fmla="*/ 565484 w 3777916"/>
                  <a:gd name="connsiteY39" fmla="*/ 2928547 h 3867010"/>
                  <a:gd name="connsiteX40" fmla="*/ 577516 w 3777916"/>
                  <a:gd name="connsiteY40" fmla="*/ 2988704 h 3867010"/>
                  <a:gd name="connsiteX41" fmla="*/ 613610 w 3777916"/>
                  <a:gd name="connsiteY41" fmla="*/ 3036831 h 3867010"/>
                  <a:gd name="connsiteX42" fmla="*/ 625642 w 3777916"/>
                  <a:gd name="connsiteY42" fmla="*/ 3084957 h 3867010"/>
                  <a:gd name="connsiteX43" fmla="*/ 697831 w 3777916"/>
                  <a:gd name="connsiteY43" fmla="*/ 3205273 h 3867010"/>
                  <a:gd name="connsiteX44" fmla="*/ 721895 w 3777916"/>
                  <a:gd name="connsiteY44" fmla="*/ 3253399 h 3867010"/>
                  <a:gd name="connsiteX45" fmla="*/ 854242 w 3777916"/>
                  <a:gd name="connsiteY45" fmla="*/ 3373715 h 3867010"/>
                  <a:gd name="connsiteX46" fmla="*/ 914400 w 3777916"/>
                  <a:gd name="connsiteY46" fmla="*/ 3445904 h 3867010"/>
                  <a:gd name="connsiteX47" fmla="*/ 998621 w 3777916"/>
                  <a:gd name="connsiteY47" fmla="*/ 3481999 h 3867010"/>
                  <a:gd name="connsiteX48" fmla="*/ 1106905 w 3777916"/>
                  <a:gd name="connsiteY48" fmla="*/ 3530125 h 3867010"/>
                  <a:gd name="connsiteX49" fmla="*/ 1191126 w 3777916"/>
                  <a:gd name="connsiteY49" fmla="*/ 3566220 h 3867010"/>
                  <a:gd name="connsiteX50" fmla="*/ 1275347 w 3777916"/>
                  <a:gd name="connsiteY50" fmla="*/ 3578252 h 3867010"/>
                  <a:gd name="connsiteX51" fmla="*/ 1335505 w 3777916"/>
                  <a:gd name="connsiteY51" fmla="*/ 3590283 h 3867010"/>
                  <a:gd name="connsiteX52" fmla="*/ 1503947 w 3777916"/>
                  <a:gd name="connsiteY52" fmla="*/ 3662473 h 3867010"/>
                  <a:gd name="connsiteX53" fmla="*/ 1588168 w 3777916"/>
                  <a:gd name="connsiteY53" fmla="*/ 3686536 h 3867010"/>
                  <a:gd name="connsiteX54" fmla="*/ 1636295 w 3777916"/>
                  <a:gd name="connsiteY54" fmla="*/ 3710599 h 3867010"/>
                  <a:gd name="connsiteX55" fmla="*/ 1672389 w 3777916"/>
                  <a:gd name="connsiteY55" fmla="*/ 3734662 h 3867010"/>
                  <a:gd name="connsiteX56" fmla="*/ 1744579 w 3777916"/>
                  <a:gd name="connsiteY56" fmla="*/ 3746694 h 3867010"/>
                  <a:gd name="connsiteX57" fmla="*/ 1780673 w 3777916"/>
                  <a:gd name="connsiteY57" fmla="*/ 3758725 h 3867010"/>
                  <a:gd name="connsiteX58" fmla="*/ 1828800 w 3777916"/>
                  <a:gd name="connsiteY58" fmla="*/ 3770757 h 3867010"/>
                  <a:gd name="connsiteX59" fmla="*/ 1949116 w 3777916"/>
                  <a:gd name="connsiteY59" fmla="*/ 3818883 h 3867010"/>
                  <a:gd name="connsiteX60" fmla="*/ 1985210 w 3777916"/>
                  <a:gd name="connsiteY60" fmla="*/ 3842947 h 3867010"/>
                  <a:gd name="connsiteX61" fmla="*/ 2153652 w 3777916"/>
                  <a:gd name="connsiteY61" fmla="*/ 3867010 h 3867010"/>
                  <a:gd name="connsiteX62" fmla="*/ 2466473 w 3777916"/>
                  <a:gd name="connsiteY62" fmla="*/ 3842947 h 3867010"/>
                  <a:gd name="connsiteX63" fmla="*/ 2562726 w 3777916"/>
                  <a:gd name="connsiteY63" fmla="*/ 3782789 h 3867010"/>
                  <a:gd name="connsiteX64" fmla="*/ 2695073 w 3777916"/>
                  <a:gd name="connsiteY64" fmla="*/ 3710599 h 3867010"/>
                  <a:gd name="connsiteX65" fmla="*/ 2839452 w 3777916"/>
                  <a:gd name="connsiteY65" fmla="*/ 3626378 h 3867010"/>
                  <a:gd name="connsiteX66" fmla="*/ 2995863 w 3777916"/>
                  <a:gd name="connsiteY66" fmla="*/ 3542157 h 3867010"/>
                  <a:gd name="connsiteX67" fmla="*/ 3031958 w 3777916"/>
                  <a:gd name="connsiteY67" fmla="*/ 3506062 h 3867010"/>
                  <a:gd name="connsiteX68" fmla="*/ 3104147 w 3777916"/>
                  <a:gd name="connsiteY68" fmla="*/ 3457936 h 3867010"/>
                  <a:gd name="connsiteX69" fmla="*/ 3128210 w 3777916"/>
                  <a:gd name="connsiteY69" fmla="*/ 3409810 h 3867010"/>
                  <a:gd name="connsiteX70" fmla="*/ 3152273 w 3777916"/>
                  <a:gd name="connsiteY70" fmla="*/ 3373715 h 3867010"/>
                  <a:gd name="connsiteX71" fmla="*/ 3176337 w 3777916"/>
                  <a:gd name="connsiteY71" fmla="*/ 3301525 h 3867010"/>
                  <a:gd name="connsiteX72" fmla="*/ 3188368 w 3777916"/>
                  <a:gd name="connsiteY72" fmla="*/ 3265431 h 3867010"/>
                  <a:gd name="connsiteX73" fmla="*/ 3200400 w 3777916"/>
                  <a:gd name="connsiteY73" fmla="*/ 3217304 h 3867010"/>
                  <a:gd name="connsiteX74" fmla="*/ 3212431 w 3777916"/>
                  <a:gd name="connsiteY74" fmla="*/ 3145115 h 3867010"/>
                  <a:gd name="connsiteX75" fmla="*/ 3248526 w 3777916"/>
                  <a:gd name="connsiteY75" fmla="*/ 3060894 h 3867010"/>
                  <a:gd name="connsiteX76" fmla="*/ 3272589 w 3777916"/>
                  <a:gd name="connsiteY76" fmla="*/ 2952610 h 3867010"/>
                  <a:gd name="connsiteX77" fmla="*/ 3320716 w 3777916"/>
                  <a:gd name="connsiteY77" fmla="*/ 2820262 h 3867010"/>
                  <a:gd name="connsiteX78" fmla="*/ 3356810 w 3777916"/>
                  <a:gd name="connsiteY78" fmla="*/ 2687915 h 3867010"/>
                  <a:gd name="connsiteX79" fmla="*/ 3380873 w 3777916"/>
                  <a:gd name="connsiteY79" fmla="*/ 2639789 h 3867010"/>
                  <a:gd name="connsiteX80" fmla="*/ 3404937 w 3777916"/>
                  <a:gd name="connsiteY80" fmla="*/ 2615725 h 3867010"/>
                  <a:gd name="connsiteX81" fmla="*/ 3513221 w 3777916"/>
                  <a:gd name="connsiteY81" fmla="*/ 2459315 h 3867010"/>
                  <a:gd name="connsiteX82" fmla="*/ 3621505 w 3777916"/>
                  <a:gd name="connsiteY82" fmla="*/ 2302904 h 3867010"/>
                  <a:gd name="connsiteX83" fmla="*/ 3657600 w 3777916"/>
                  <a:gd name="connsiteY83" fmla="*/ 2278841 h 3867010"/>
                  <a:gd name="connsiteX84" fmla="*/ 3681663 w 3777916"/>
                  <a:gd name="connsiteY84" fmla="*/ 2206652 h 3867010"/>
                  <a:gd name="connsiteX85" fmla="*/ 3705726 w 3777916"/>
                  <a:gd name="connsiteY85" fmla="*/ 2158525 h 3867010"/>
                  <a:gd name="connsiteX86" fmla="*/ 3717758 w 3777916"/>
                  <a:gd name="connsiteY86" fmla="*/ 2086336 h 3867010"/>
                  <a:gd name="connsiteX87" fmla="*/ 3729789 w 3777916"/>
                  <a:gd name="connsiteY87" fmla="*/ 2026178 h 3867010"/>
                  <a:gd name="connsiteX88" fmla="*/ 3741821 w 3777916"/>
                  <a:gd name="connsiteY88" fmla="*/ 1809610 h 3867010"/>
                  <a:gd name="connsiteX89" fmla="*/ 3777916 w 3777916"/>
                  <a:gd name="connsiteY89" fmla="*/ 1448662 h 3867010"/>
                  <a:gd name="connsiteX90" fmla="*/ 3753852 w 3777916"/>
                  <a:gd name="connsiteY90" fmla="*/ 1268189 h 3867010"/>
                  <a:gd name="connsiteX91" fmla="*/ 3705726 w 3777916"/>
                  <a:gd name="connsiteY91" fmla="*/ 1171936 h 3867010"/>
                  <a:gd name="connsiteX92" fmla="*/ 3645568 w 3777916"/>
                  <a:gd name="connsiteY92" fmla="*/ 1099747 h 3867010"/>
                  <a:gd name="connsiteX93" fmla="*/ 3609473 w 3777916"/>
                  <a:gd name="connsiteY93" fmla="*/ 1027557 h 3867010"/>
                  <a:gd name="connsiteX94" fmla="*/ 3549316 w 3777916"/>
                  <a:gd name="connsiteY94" fmla="*/ 955368 h 3867010"/>
                  <a:gd name="connsiteX95" fmla="*/ 3489158 w 3777916"/>
                  <a:gd name="connsiteY95" fmla="*/ 859115 h 3867010"/>
                  <a:gd name="connsiteX96" fmla="*/ 3465095 w 3777916"/>
                  <a:gd name="connsiteY96" fmla="*/ 823020 h 3867010"/>
                  <a:gd name="connsiteX97" fmla="*/ 3416968 w 3777916"/>
                  <a:gd name="connsiteY97" fmla="*/ 786925 h 3867010"/>
                  <a:gd name="connsiteX98" fmla="*/ 3260558 w 3777916"/>
                  <a:gd name="connsiteY98" fmla="*/ 666610 h 3867010"/>
                  <a:gd name="connsiteX99" fmla="*/ 3164305 w 3777916"/>
                  <a:gd name="connsiteY99" fmla="*/ 594420 h 3867010"/>
                  <a:gd name="connsiteX100" fmla="*/ 3019926 w 3777916"/>
                  <a:gd name="connsiteY100" fmla="*/ 534262 h 3867010"/>
                  <a:gd name="connsiteX101" fmla="*/ 2923673 w 3777916"/>
                  <a:gd name="connsiteY101" fmla="*/ 498168 h 3867010"/>
                  <a:gd name="connsiteX102" fmla="*/ 2851484 w 3777916"/>
                  <a:gd name="connsiteY102" fmla="*/ 474104 h 3867010"/>
                  <a:gd name="connsiteX103" fmla="*/ 2815389 w 3777916"/>
                  <a:gd name="connsiteY103" fmla="*/ 450041 h 3867010"/>
                  <a:gd name="connsiteX104" fmla="*/ 2755231 w 3777916"/>
                  <a:gd name="connsiteY104" fmla="*/ 438010 h 3867010"/>
                  <a:gd name="connsiteX105" fmla="*/ 2719137 w 3777916"/>
                  <a:gd name="connsiteY105" fmla="*/ 425978 h 3867010"/>
                  <a:gd name="connsiteX106" fmla="*/ 2695073 w 3777916"/>
                  <a:gd name="connsiteY106" fmla="*/ 401915 h 3867010"/>
                  <a:gd name="connsiteX107" fmla="*/ 2586789 w 3777916"/>
                  <a:gd name="connsiteY107" fmla="*/ 341757 h 3867010"/>
                  <a:gd name="connsiteX108" fmla="*/ 2514600 w 3777916"/>
                  <a:gd name="connsiteY108" fmla="*/ 269568 h 3867010"/>
                  <a:gd name="connsiteX109" fmla="*/ 2442410 w 3777916"/>
                  <a:gd name="connsiteY109" fmla="*/ 221441 h 3867010"/>
                  <a:gd name="connsiteX110" fmla="*/ 2406316 w 3777916"/>
                  <a:gd name="connsiteY110" fmla="*/ 185347 h 3867010"/>
                  <a:gd name="connsiteX111" fmla="*/ 2370221 w 3777916"/>
                  <a:gd name="connsiteY111" fmla="*/ 173315 h 3867010"/>
                  <a:gd name="connsiteX112" fmla="*/ 2334126 w 3777916"/>
                  <a:gd name="connsiteY112" fmla="*/ 149252 h 3867010"/>
                  <a:gd name="connsiteX113" fmla="*/ 2298031 w 3777916"/>
                  <a:gd name="connsiteY113" fmla="*/ 137220 h 3867010"/>
                  <a:gd name="connsiteX114" fmla="*/ 2261937 w 3777916"/>
                  <a:gd name="connsiteY114" fmla="*/ 113157 h 3867010"/>
                  <a:gd name="connsiteX115" fmla="*/ 2189747 w 3777916"/>
                  <a:gd name="connsiteY115" fmla="*/ 89094 h 3867010"/>
                  <a:gd name="connsiteX116" fmla="*/ 2105526 w 3777916"/>
                  <a:gd name="connsiteY116" fmla="*/ 52999 h 3867010"/>
                  <a:gd name="connsiteX117" fmla="*/ 1985210 w 3777916"/>
                  <a:gd name="connsiteY117" fmla="*/ 16904 h 3867010"/>
                  <a:gd name="connsiteX118" fmla="*/ 1720516 w 3777916"/>
                  <a:gd name="connsiteY118" fmla="*/ 4873 h 3867010"/>
                  <a:gd name="connsiteX119" fmla="*/ 1528010 w 3777916"/>
                  <a:gd name="connsiteY119" fmla="*/ 52999 h 3867010"/>
                  <a:gd name="connsiteX120" fmla="*/ 1503947 w 3777916"/>
                  <a:gd name="connsiteY120" fmla="*/ 101125 h 3867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3777916" h="3867010">
                    <a:moveTo>
                      <a:pt x="1540042" y="40968"/>
                    </a:moveTo>
                    <a:cubicBezTo>
                      <a:pt x="1144936" y="226899"/>
                      <a:pt x="1498740" y="74787"/>
                      <a:pt x="1203158" y="173315"/>
                    </a:cubicBezTo>
                    <a:cubicBezTo>
                      <a:pt x="1150164" y="190980"/>
                      <a:pt x="1099741" y="215808"/>
                      <a:pt x="1046747" y="233473"/>
                    </a:cubicBezTo>
                    <a:lnTo>
                      <a:pt x="974558" y="257536"/>
                    </a:lnTo>
                    <a:cubicBezTo>
                      <a:pt x="962526" y="261547"/>
                      <a:pt x="950899" y="267081"/>
                      <a:pt x="938463" y="269568"/>
                    </a:cubicBezTo>
                    <a:cubicBezTo>
                      <a:pt x="918410" y="273578"/>
                      <a:pt x="898144" y="276639"/>
                      <a:pt x="878305" y="281599"/>
                    </a:cubicBezTo>
                    <a:cubicBezTo>
                      <a:pt x="866001" y="284675"/>
                      <a:pt x="854405" y="290147"/>
                      <a:pt x="842210" y="293631"/>
                    </a:cubicBezTo>
                    <a:cubicBezTo>
                      <a:pt x="826311" y="298174"/>
                      <a:pt x="809922" y="300911"/>
                      <a:pt x="794084" y="305662"/>
                    </a:cubicBezTo>
                    <a:cubicBezTo>
                      <a:pt x="794061" y="305669"/>
                      <a:pt x="703859" y="335737"/>
                      <a:pt x="685800" y="341757"/>
                    </a:cubicBezTo>
                    <a:lnTo>
                      <a:pt x="613610" y="365820"/>
                    </a:lnTo>
                    <a:lnTo>
                      <a:pt x="577516" y="377852"/>
                    </a:lnTo>
                    <a:cubicBezTo>
                      <a:pt x="558112" y="397255"/>
                      <a:pt x="543917" y="414596"/>
                      <a:pt x="517358" y="425978"/>
                    </a:cubicBezTo>
                    <a:cubicBezTo>
                      <a:pt x="502159" y="432492"/>
                      <a:pt x="485131" y="433467"/>
                      <a:pt x="469231" y="438010"/>
                    </a:cubicBezTo>
                    <a:cubicBezTo>
                      <a:pt x="457037" y="441494"/>
                      <a:pt x="445168" y="446031"/>
                      <a:pt x="433137" y="450041"/>
                    </a:cubicBezTo>
                    <a:cubicBezTo>
                      <a:pt x="350395" y="505203"/>
                      <a:pt x="388384" y="489023"/>
                      <a:pt x="324852" y="510199"/>
                    </a:cubicBezTo>
                    <a:cubicBezTo>
                      <a:pt x="308810" y="534262"/>
                      <a:pt x="289660" y="556522"/>
                      <a:pt x="276726" y="582389"/>
                    </a:cubicBezTo>
                    <a:cubicBezTo>
                      <a:pt x="268705" y="598431"/>
                      <a:pt x="263088" y="615920"/>
                      <a:pt x="252663" y="630515"/>
                    </a:cubicBezTo>
                    <a:cubicBezTo>
                      <a:pt x="242773" y="644361"/>
                      <a:pt x="228600" y="654578"/>
                      <a:pt x="216568" y="666610"/>
                    </a:cubicBezTo>
                    <a:cubicBezTo>
                      <a:pt x="199379" y="709584"/>
                      <a:pt x="190924" y="735551"/>
                      <a:pt x="168442" y="774894"/>
                    </a:cubicBezTo>
                    <a:cubicBezTo>
                      <a:pt x="161268" y="787449"/>
                      <a:pt x="150846" y="798055"/>
                      <a:pt x="144379" y="810989"/>
                    </a:cubicBezTo>
                    <a:cubicBezTo>
                      <a:pt x="109555" y="880636"/>
                      <a:pt x="164675" y="814755"/>
                      <a:pt x="96252" y="883178"/>
                    </a:cubicBezTo>
                    <a:cubicBezTo>
                      <a:pt x="48494" y="1026461"/>
                      <a:pt x="96252" y="869096"/>
                      <a:pt x="96252" y="1244125"/>
                    </a:cubicBezTo>
                    <a:cubicBezTo>
                      <a:pt x="96252" y="1312422"/>
                      <a:pt x="98729" y="1381924"/>
                      <a:pt x="84221" y="1448662"/>
                    </a:cubicBezTo>
                    <a:cubicBezTo>
                      <a:pt x="78078" y="1476922"/>
                      <a:pt x="36095" y="1520852"/>
                      <a:pt x="36095" y="1520852"/>
                    </a:cubicBezTo>
                    <a:cubicBezTo>
                      <a:pt x="32084" y="1540905"/>
                      <a:pt x="27252" y="1560810"/>
                      <a:pt x="24063" y="1581010"/>
                    </a:cubicBezTo>
                    <a:cubicBezTo>
                      <a:pt x="15217" y="1637033"/>
                      <a:pt x="0" y="1749452"/>
                      <a:pt x="0" y="1749452"/>
                    </a:cubicBezTo>
                    <a:cubicBezTo>
                      <a:pt x="6234" y="1874130"/>
                      <a:pt x="-1983" y="1946058"/>
                      <a:pt x="24063" y="2050241"/>
                    </a:cubicBezTo>
                    <a:cubicBezTo>
                      <a:pt x="27139" y="2062545"/>
                      <a:pt x="29936" y="2075249"/>
                      <a:pt x="36095" y="2086336"/>
                    </a:cubicBezTo>
                    <a:cubicBezTo>
                      <a:pt x="50140" y="2111617"/>
                      <a:pt x="84221" y="2158525"/>
                      <a:pt x="84221" y="2158525"/>
                    </a:cubicBezTo>
                    <a:cubicBezTo>
                      <a:pt x="136037" y="2365792"/>
                      <a:pt x="79338" y="2184855"/>
                      <a:pt x="132347" y="2290873"/>
                    </a:cubicBezTo>
                    <a:cubicBezTo>
                      <a:pt x="138019" y="2302217"/>
                      <a:pt x="137007" y="2316648"/>
                      <a:pt x="144379" y="2326968"/>
                    </a:cubicBezTo>
                    <a:cubicBezTo>
                      <a:pt x="166474" y="2357902"/>
                      <a:pt x="224808" y="2400936"/>
                      <a:pt x="252663" y="2423220"/>
                    </a:cubicBezTo>
                    <a:cubicBezTo>
                      <a:pt x="273808" y="2486652"/>
                      <a:pt x="250721" y="2435327"/>
                      <a:pt x="300789" y="2495410"/>
                    </a:cubicBezTo>
                    <a:cubicBezTo>
                      <a:pt x="376671" y="2586469"/>
                      <a:pt x="278912" y="2485564"/>
                      <a:pt x="348916" y="2555568"/>
                    </a:cubicBezTo>
                    <a:cubicBezTo>
                      <a:pt x="386526" y="2706016"/>
                      <a:pt x="338458" y="2518965"/>
                      <a:pt x="372979" y="2639789"/>
                    </a:cubicBezTo>
                    <a:cubicBezTo>
                      <a:pt x="376329" y="2651514"/>
                      <a:pt x="388798" y="2709583"/>
                      <a:pt x="397042" y="2724010"/>
                    </a:cubicBezTo>
                    <a:cubicBezTo>
                      <a:pt x="406991" y="2741420"/>
                      <a:pt x="421482" y="2755819"/>
                      <a:pt x="433137" y="2772136"/>
                    </a:cubicBezTo>
                    <a:cubicBezTo>
                      <a:pt x="441542" y="2783903"/>
                      <a:pt x="447678" y="2797349"/>
                      <a:pt x="457200" y="2808231"/>
                    </a:cubicBezTo>
                    <a:cubicBezTo>
                      <a:pt x="506467" y="2864536"/>
                      <a:pt x="504529" y="2859836"/>
                      <a:pt x="553452" y="2892452"/>
                    </a:cubicBezTo>
                    <a:cubicBezTo>
                      <a:pt x="557463" y="2904484"/>
                      <a:pt x="562408" y="2916243"/>
                      <a:pt x="565484" y="2928547"/>
                    </a:cubicBezTo>
                    <a:cubicBezTo>
                      <a:pt x="570444" y="2948386"/>
                      <a:pt x="569211" y="2970017"/>
                      <a:pt x="577516" y="2988704"/>
                    </a:cubicBezTo>
                    <a:cubicBezTo>
                      <a:pt x="585660" y="3007028"/>
                      <a:pt x="601579" y="3020789"/>
                      <a:pt x="613610" y="3036831"/>
                    </a:cubicBezTo>
                    <a:cubicBezTo>
                      <a:pt x="617621" y="3052873"/>
                      <a:pt x="618799" y="3069903"/>
                      <a:pt x="625642" y="3084957"/>
                    </a:cubicBezTo>
                    <a:cubicBezTo>
                      <a:pt x="677808" y="3199721"/>
                      <a:pt x="657234" y="3134230"/>
                      <a:pt x="697831" y="3205273"/>
                    </a:cubicBezTo>
                    <a:cubicBezTo>
                      <a:pt x="706730" y="3220845"/>
                      <a:pt x="710691" y="3239394"/>
                      <a:pt x="721895" y="3253399"/>
                    </a:cubicBezTo>
                    <a:cubicBezTo>
                      <a:pt x="813852" y="3368345"/>
                      <a:pt x="766296" y="3285769"/>
                      <a:pt x="854242" y="3373715"/>
                    </a:cubicBezTo>
                    <a:cubicBezTo>
                      <a:pt x="907012" y="3426485"/>
                      <a:pt x="845407" y="3396623"/>
                      <a:pt x="914400" y="3445904"/>
                    </a:cubicBezTo>
                    <a:cubicBezTo>
                      <a:pt x="940423" y="3464492"/>
                      <a:pt x="969161" y="3472180"/>
                      <a:pt x="998621" y="3481999"/>
                    </a:cubicBezTo>
                    <a:cubicBezTo>
                      <a:pt x="1056399" y="3539777"/>
                      <a:pt x="1011576" y="3508941"/>
                      <a:pt x="1106905" y="3530125"/>
                    </a:cubicBezTo>
                    <a:cubicBezTo>
                      <a:pt x="1232389" y="3558010"/>
                      <a:pt x="1029306" y="3522087"/>
                      <a:pt x="1191126" y="3566220"/>
                    </a:cubicBezTo>
                    <a:cubicBezTo>
                      <a:pt x="1218485" y="3573682"/>
                      <a:pt x="1247374" y="3573590"/>
                      <a:pt x="1275347" y="3578252"/>
                    </a:cubicBezTo>
                    <a:cubicBezTo>
                      <a:pt x="1295519" y="3581614"/>
                      <a:pt x="1315452" y="3586273"/>
                      <a:pt x="1335505" y="3590283"/>
                    </a:cubicBezTo>
                    <a:cubicBezTo>
                      <a:pt x="1391936" y="3618500"/>
                      <a:pt x="1440020" y="3644208"/>
                      <a:pt x="1503947" y="3662473"/>
                    </a:cubicBezTo>
                    <a:cubicBezTo>
                      <a:pt x="1532021" y="3670494"/>
                      <a:pt x="1560729" y="3676558"/>
                      <a:pt x="1588168" y="3686536"/>
                    </a:cubicBezTo>
                    <a:cubicBezTo>
                      <a:pt x="1605024" y="3692665"/>
                      <a:pt x="1620722" y="3701700"/>
                      <a:pt x="1636295" y="3710599"/>
                    </a:cubicBezTo>
                    <a:cubicBezTo>
                      <a:pt x="1648850" y="3717773"/>
                      <a:pt x="1658671" y="3730089"/>
                      <a:pt x="1672389" y="3734662"/>
                    </a:cubicBezTo>
                    <a:cubicBezTo>
                      <a:pt x="1695532" y="3742377"/>
                      <a:pt x="1720765" y="3741402"/>
                      <a:pt x="1744579" y="3746694"/>
                    </a:cubicBezTo>
                    <a:cubicBezTo>
                      <a:pt x="1756959" y="3749445"/>
                      <a:pt x="1768479" y="3755241"/>
                      <a:pt x="1780673" y="3758725"/>
                    </a:cubicBezTo>
                    <a:cubicBezTo>
                      <a:pt x="1796573" y="3763268"/>
                      <a:pt x="1812758" y="3766746"/>
                      <a:pt x="1828800" y="3770757"/>
                    </a:cubicBezTo>
                    <a:cubicBezTo>
                      <a:pt x="1980402" y="3861719"/>
                      <a:pt x="1801396" y="3763487"/>
                      <a:pt x="1949116" y="3818883"/>
                    </a:cubicBezTo>
                    <a:cubicBezTo>
                      <a:pt x="1962655" y="3823960"/>
                      <a:pt x="1971492" y="3838374"/>
                      <a:pt x="1985210" y="3842947"/>
                    </a:cubicBezTo>
                    <a:cubicBezTo>
                      <a:pt x="2006020" y="3849884"/>
                      <a:pt x="2143566" y="3865749"/>
                      <a:pt x="2153652" y="3867010"/>
                    </a:cubicBezTo>
                    <a:cubicBezTo>
                      <a:pt x="2257926" y="3858989"/>
                      <a:pt x="2362809" y="3856769"/>
                      <a:pt x="2466473" y="3842947"/>
                    </a:cubicBezTo>
                    <a:cubicBezTo>
                      <a:pt x="2495847" y="3839030"/>
                      <a:pt x="2541269" y="3797094"/>
                      <a:pt x="2562726" y="3782789"/>
                    </a:cubicBezTo>
                    <a:cubicBezTo>
                      <a:pt x="2719856" y="3678036"/>
                      <a:pt x="2516947" y="3820215"/>
                      <a:pt x="2695073" y="3710599"/>
                    </a:cubicBezTo>
                    <a:cubicBezTo>
                      <a:pt x="2843610" y="3619192"/>
                      <a:pt x="2718003" y="3674958"/>
                      <a:pt x="2839452" y="3626378"/>
                    </a:cubicBezTo>
                    <a:cubicBezTo>
                      <a:pt x="2962793" y="3503037"/>
                      <a:pt x="2825686" y="3619510"/>
                      <a:pt x="2995863" y="3542157"/>
                    </a:cubicBezTo>
                    <a:cubicBezTo>
                      <a:pt x="3011353" y="3535116"/>
                      <a:pt x="3018527" y="3516508"/>
                      <a:pt x="3031958" y="3506062"/>
                    </a:cubicBezTo>
                    <a:cubicBezTo>
                      <a:pt x="3054786" y="3488307"/>
                      <a:pt x="3104147" y="3457936"/>
                      <a:pt x="3104147" y="3457936"/>
                    </a:cubicBezTo>
                    <a:cubicBezTo>
                      <a:pt x="3112168" y="3441894"/>
                      <a:pt x="3119312" y="3425382"/>
                      <a:pt x="3128210" y="3409810"/>
                    </a:cubicBezTo>
                    <a:cubicBezTo>
                      <a:pt x="3135384" y="3397255"/>
                      <a:pt x="3146400" y="3386929"/>
                      <a:pt x="3152273" y="3373715"/>
                    </a:cubicBezTo>
                    <a:cubicBezTo>
                      <a:pt x="3162575" y="3350536"/>
                      <a:pt x="3168316" y="3325588"/>
                      <a:pt x="3176337" y="3301525"/>
                    </a:cubicBezTo>
                    <a:cubicBezTo>
                      <a:pt x="3180347" y="3289494"/>
                      <a:pt x="3185292" y="3277734"/>
                      <a:pt x="3188368" y="3265431"/>
                    </a:cubicBezTo>
                    <a:cubicBezTo>
                      <a:pt x="3192379" y="3249389"/>
                      <a:pt x="3197157" y="3233519"/>
                      <a:pt x="3200400" y="3217304"/>
                    </a:cubicBezTo>
                    <a:cubicBezTo>
                      <a:pt x="3205184" y="3193383"/>
                      <a:pt x="3207139" y="3168929"/>
                      <a:pt x="3212431" y="3145115"/>
                    </a:cubicBezTo>
                    <a:cubicBezTo>
                      <a:pt x="3219512" y="3113251"/>
                      <a:pt x="3233814" y="3090318"/>
                      <a:pt x="3248526" y="3060894"/>
                    </a:cubicBezTo>
                    <a:cubicBezTo>
                      <a:pt x="3258844" y="2998988"/>
                      <a:pt x="3254819" y="2999998"/>
                      <a:pt x="3272589" y="2952610"/>
                    </a:cubicBezTo>
                    <a:cubicBezTo>
                      <a:pt x="3285915" y="2917073"/>
                      <a:pt x="3313496" y="2856365"/>
                      <a:pt x="3320716" y="2820262"/>
                    </a:cubicBezTo>
                    <a:cubicBezTo>
                      <a:pt x="3329517" y="2776254"/>
                      <a:pt x="3336456" y="2728623"/>
                      <a:pt x="3356810" y="2687915"/>
                    </a:cubicBezTo>
                    <a:cubicBezTo>
                      <a:pt x="3364831" y="2671873"/>
                      <a:pt x="3370924" y="2654712"/>
                      <a:pt x="3380873" y="2639789"/>
                    </a:cubicBezTo>
                    <a:cubicBezTo>
                      <a:pt x="3387165" y="2630350"/>
                      <a:pt x="3399221" y="2625524"/>
                      <a:pt x="3404937" y="2615725"/>
                    </a:cubicBezTo>
                    <a:cubicBezTo>
                      <a:pt x="3494545" y="2462112"/>
                      <a:pt x="3420064" y="2529184"/>
                      <a:pt x="3513221" y="2459315"/>
                    </a:cubicBezTo>
                    <a:cubicBezTo>
                      <a:pt x="3542934" y="2411775"/>
                      <a:pt x="3579645" y="2344764"/>
                      <a:pt x="3621505" y="2302904"/>
                    </a:cubicBezTo>
                    <a:cubicBezTo>
                      <a:pt x="3631730" y="2292679"/>
                      <a:pt x="3645568" y="2286862"/>
                      <a:pt x="3657600" y="2278841"/>
                    </a:cubicBezTo>
                    <a:cubicBezTo>
                      <a:pt x="3665621" y="2254778"/>
                      <a:pt x="3672243" y="2230202"/>
                      <a:pt x="3681663" y="2206652"/>
                    </a:cubicBezTo>
                    <a:cubicBezTo>
                      <a:pt x="3688324" y="2189999"/>
                      <a:pt x="3700572" y="2175704"/>
                      <a:pt x="3705726" y="2158525"/>
                    </a:cubicBezTo>
                    <a:cubicBezTo>
                      <a:pt x="3712736" y="2135159"/>
                      <a:pt x="3713394" y="2110337"/>
                      <a:pt x="3717758" y="2086336"/>
                    </a:cubicBezTo>
                    <a:cubicBezTo>
                      <a:pt x="3721416" y="2066216"/>
                      <a:pt x="3725779" y="2046231"/>
                      <a:pt x="3729789" y="2026178"/>
                    </a:cubicBezTo>
                    <a:cubicBezTo>
                      <a:pt x="3733800" y="1953989"/>
                      <a:pt x="3736276" y="1881698"/>
                      <a:pt x="3741821" y="1809610"/>
                    </a:cubicBezTo>
                    <a:cubicBezTo>
                      <a:pt x="3752138" y="1675495"/>
                      <a:pt x="3763920" y="1574623"/>
                      <a:pt x="3777916" y="1448662"/>
                    </a:cubicBezTo>
                    <a:cubicBezTo>
                      <a:pt x="3769895" y="1388504"/>
                      <a:pt x="3765754" y="1327700"/>
                      <a:pt x="3753852" y="1268189"/>
                    </a:cubicBezTo>
                    <a:cubicBezTo>
                      <a:pt x="3747335" y="1235606"/>
                      <a:pt x="3726425" y="1198550"/>
                      <a:pt x="3705726" y="1171936"/>
                    </a:cubicBezTo>
                    <a:cubicBezTo>
                      <a:pt x="3686495" y="1147211"/>
                      <a:pt x="3664799" y="1124472"/>
                      <a:pt x="3645568" y="1099747"/>
                    </a:cubicBezTo>
                    <a:cubicBezTo>
                      <a:pt x="3597297" y="1037685"/>
                      <a:pt x="3641139" y="1090890"/>
                      <a:pt x="3609473" y="1027557"/>
                    </a:cubicBezTo>
                    <a:cubicBezTo>
                      <a:pt x="3592722" y="994055"/>
                      <a:pt x="3575926" y="981978"/>
                      <a:pt x="3549316" y="955368"/>
                    </a:cubicBezTo>
                    <a:cubicBezTo>
                      <a:pt x="3527779" y="890759"/>
                      <a:pt x="3548009" y="937584"/>
                      <a:pt x="3489158" y="859115"/>
                    </a:cubicBezTo>
                    <a:cubicBezTo>
                      <a:pt x="3480482" y="847547"/>
                      <a:pt x="3475320" y="833245"/>
                      <a:pt x="3465095" y="823020"/>
                    </a:cubicBezTo>
                    <a:cubicBezTo>
                      <a:pt x="3450915" y="808840"/>
                      <a:pt x="3431806" y="800414"/>
                      <a:pt x="3416968" y="786925"/>
                    </a:cubicBezTo>
                    <a:cubicBezTo>
                      <a:pt x="3193180" y="583482"/>
                      <a:pt x="3449941" y="788356"/>
                      <a:pt x="3260558" y="666610"/>
                    </a:cubicBezTo>
                    <a:cubicBezTo>
                      <a:pt x="3226822" y="644923"/>
                      <a:pt x="3202352" y="607102"/>
                      <a:pt x="3164305" y="594420"/>
                    </a:cubicBezTo>
                    <a:cubicBezTo>
                      <a:pt x="2999498" y="539484"/>
                      <a:pt x="3185969" y="605423"/>
                      <a:pt x="3019926" y="534262"/>
                    </a:cubicBezTo>
                    <a:cubicBezTo>
                      <a:pt x="2988431" y="520764"/>
                      <a:pt x="2955943" y="509693"/>
                      <a:pt x="2923673" y="498168"/>
                    </a:cubicBezTo>
                    <a:cubicBezTo>
                      <a:pt x="2899786" y="489637"/>
                      <a:pt x="2874663" y="484406"/>
                      <a:pt x="2851484" y="474104"/>
                    </a:cubicBezTo>
                    <a:cubicBezTo>
                      <a:pt x="2838270" y="468231"/>
                      <a:pt x="2828929" y="455118"/>
                      <a:pt x="2815389" y="450041"/>
                    </a:cubicBezTo>
                    <a:cubicBezTo>
                      <a:pt x="2796241" y="442861"/>
                      <a:pt x="2775070" y="442970"/>
                      <a:pt x="2755231" y="438010"/>
                    </a:cubicBezTo>
                    <a:cubicBezTo>
                      <a:pt x="2742927" y="434934"/>
                      <a:pt x="2731168" y="429989"/>
                      <a:pt x="2719137" y="425978"/>
                    </a:cubicBezTo>
                    <a:cubicBezTo>
                      <a:pt x="2711116" y="417957"/>
                      <a:pt x="2704800" y="407751"/>
                      <a:pt x="2695073" y="401915"/>
                    </a:cubicBezTo>
                    <a:cubicBezTo>
                      <a:pt x="2619429" y="356529"/>
                      <a:pt x="2697155" y="452123"/>
                      <a:pt x="2586789" y="341757"/>
                    </a:cubicBezTo>
                    <a:cubicBezTo>
                      <a:pt x="2562726" y="317694"/>
                      <a:pt x="2542915" y="288445"/>
                      <a:pt x="2514600" y="269568"/>
                    </a:cubicBezTo>
                    <a:cubicBezTo>
                      <a:pt x="2490537" y="253526"/>
                      <a:pt x="2462860" y="241891"/>
                      <a:pt x="2442410" y="221441"/>
                    </a:cubicBezTo>
                    <a:cubicBezTo>
                      <a:pt x="2430379" y="209410"/>
                      <a:pt x="2420473" y="194785"/>
                      <a:pt x="2406316" y="185347"/>
                    </a:cubicBezTo>
                    <a:cubicBezTo>
                      <a:pt x="2395764" y="178312"/>
                      <a:pt x="2381565" y="178987"/>
                      <a:pt x="2370221" y="173315"/>
                    </a:cubicBezTo>
                    <a:cubicBezTo>
                      <a:pt x="2357287" y="166848"/>
                      <a:pt x="2347060" y="155719"/>
                      <a:pt x="2334126" y="149252"/>
                    </a:cubicBezTo>
                    <a:cubicBezTo>
                      <a:pt x="2322782" y="143580"/>
                      <a:pt x="2309375" y="142892"/>
                      <a:pt x="2298031" y="137220"/>
                    </a:cubicBezTo>
                    <a:cubicBezTo>
                      <a:pt x="2285098" y="130753"/>
                      <a:pt x="2275151" y="119030"/>
                      <a:pt x="2261937" y="113157"/>
                    </a:cubicBezTo>
                    <a:cubicBezTo>
                      <a:pt x="2238758" y="102855"/>
                      <a:pt x="2189747" y="89094"/>
                      <a:pt x="2189747" y="89094"/>
                    </a:cubicBezTo>
                    <a:cubicBezTo>
                      <a:pt x="2132482" y="50918"/>
                      <a:pt x="2176155" y="74188"/>
                      <a:pt x="2105526" y="52999"/>
                    </a:cubicBezTo>
                    <a:cubicBezTo>
                      <a:pt x="2091082" y="48666"/>
                      <a:pt x="2010071" y="18816"/>
                      <a:pt x="1985210" y="16904"/>
                    </a:cubicBezTo>
                    <a:cubicBezTo>
                      <a:pt x="1897148" y="10130"/>
                      <a:pt x="1808747" y="8883"/>
                      <a:pt x="1720516" y="4873"/>
                    </a:cubicBezTo>
                    <a:cubicBezTo>
                      <a:pt x="1450926" y="22845"/>
                      <a:pt x="1575192" y="-41366"/>
                      <a:pt x="1528010" y="52999"/>
                    </a:cubicBezTo>
                    <a:cubicBezTo>
                      <a:pt x="1501722" y="105574"/>
                      <a:pt x="1503947" y="70989"/>
                      <a:pt x="1503947" y="101125"/>
                    </a:cubicBezTo>
                  </a:path>
                </a:pathLst>
              </a:custGeom>
              <a:solidFill>
                <a:schemeClr val="tx2">
                  <a:lumMod val="65000"/>
                </a:schemeClr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831432" y="2362200"/>
                <a:ext cx="11430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124200" y="3276600"/>
                <a:ext cx="16764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276600" y="14478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974432" y="23622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</p:grpSp>
        <p:sp>
          <p:nvSpPr>
            <p:cNvPr id="13" name="Up-Down Arrow 12"/>
            <p:cNvSpPr/>
            <p:nvPr/>
          </p:nvSpPr>
          <p:spPr bwMode="auto">
            <a:xfrm>
              <a:off x="3326732" y="2057400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Up-Down Arrow 14"/>
            <p:cNvSpPr/>
            <p:nvPr/>
          </p:nvSpPr>
          <p:spPr bwMode="auto">
            <a:xfrm>
              <a:off x="3810000" y="30676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4058653" y="29914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Left-Right Arrow 17"/>
            <p:cNvSpPr/>
            <p:nvPr/>
          </p:nvSpPr>
          <p:spPr bwMode="auto">
            <a:xfrm>
              <a:off x="3810000" y="2438400"/>
              <a:ext cx="381000" cy="152400"/>
            </a:xfrm>
            <a:prstGeom prst="leftRight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 bwMode="auto">
          <a:xfrm>
            <a:off x="5625766" y="2991853"/>
            <a:ext cx="25908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Why is it there?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4876800" y="1371600"/>
            <a:ext cx="4088732" cy="11430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But this test does not know …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5320966" y="3849675"/>
            <a:ext cx="32004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should it run?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5042235" y="4592053"/>
            <a:ext cx="3757863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should it change?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308935" y="5486400"/>
            <a:ext cx="3224463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should it die?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Tests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981200" y="1600200"/>
            <a:ext cx="5181600" cy="3886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Intelligent tests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need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self-awareness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self-determination!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Tests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52400" y="990600"/>
            <a:ext cx="3429000" cy="24384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Intelligent tests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need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self-awareness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self-determination!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330366" y="1351546"/>
            <a:ext cx="4516772" cy="858253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Each test should encode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traceability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… what it covers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196860" y="2669739"/>
            <a:ext cx="4794739" cy="95731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Tests should check what has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changed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, and rerun if necessary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245268" y="4086990"/>
            <a:ext cx="5384132" cy="87831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Tests should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alert tester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they no longer match the software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3389523" y="5425241"/>
            <a:ext cx="4660232" cy="904373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Tests should quietly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go away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no longer needed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6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914400" y="1600200"/>
            <a:ext cx="7315200" cy="3657600"/>
          </a:xfrm>
          <a:prstGeom prst="roundRect">
            <a:avLst/>
          </a:prstGeom>
          <a:solidFill>
            <a:srgbClr val="009999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MBT and TDD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2133600"/>
            <a:ext cx="5486400" cy="2590800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Test-driven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is used more often every year.</a:t>
            </a:r>
          </a:p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can MBT work in a TDD process?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3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1270264"/>
          </a:xfrm>
        </p:spPr>
        <p:txBody>
          <a:bodyPr/>
          <a:lstStyle/>
          <a:p>
            <a:r>
              <a:rPr lang="en-US" dirty="0" smtClean="0"/>
              <a:t>Rule 1:  </a:t>
            </a:r>
            <a:r>
              <a:rPr lang="en-US" dirty="0">
                <a:solidFill>
                  <a:schemeClr val="tx2"/>
                </a:solidFill>
              </a:rPr>
              <a:t>Only write code to fix a </a:t>
            </a:r>
            <a:r>
              <a:rPr lang="en-US" dirty="0" smtClean="0">
                <a:solidFill>
                  <a:schemeClr val="tx2"/>
                </a:solidFill>
              </a:rPr>
              <a:t>“failing” test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Rule 2: Get one test to run before going to the next test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166872" y="2663952"/>
            <a:ext cx="1353312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Code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078992" y="2663952"/>
            <a:ext cx="1353312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Design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254752" y="2663952"/>
            <a:ext cx="1475232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Test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432304" y="2927604"/>
            <a:ext cx="713232" cy="9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4530852" y="2927604"/>
            <a:ext cx="713232" cy="9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Rounded Rectangle 12"/>
          <p:cNvSpPr/>
          <p:nvPr/>
        </p:nvSpPr>
        <p:spPr bwMode="auto">
          <a:xfrm>
            <a:off x="3172968" y="3883152"/>
            <a:ext cx="1353312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Code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085088" y="3883152"/>
            <a:ext cx="1353312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Test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5260848" y="3883152"/>
            <a:ext cx="1469136" cy="536448"/>
          </a:xfrm>
          <a:prstGeom prst="roundRect">
            <a:avLst/>
          </a:prstGeom>
          <a:solidFill>
            <a:srgbClr val="00CC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Refactor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2438400" y="4146804"/>
            <a:ext cx="713232" cy="9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536948" y="4146804"/>
            <a:ext cx="713232" cy="914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Curved Connector 17"/>
          <p:cNvCxnSpPr/>
          <p:nvPr/>
        </p:nvCxnSpPr>
        <p:spPr bwMode="auto">
          <a:xfrm rot="10800000" flipV="1">
            <a:off x="1036320" y="4165156"/>
            <a:ext cx="5715000" cy="36512"/>
          </a:xfrm>
          <a:prstGeom prst="curvedConnector5">
            <a:avLst>
              <a:gd name="adj1" fmla="val -10285"/>
              <a:gd name="adj2" fmla="val 1665239"/>
              <a:gd name="adj3" fmla="val 109524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828800" y="2080324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Traditional development cycle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32721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Test-driven development cycle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76200" y="4901936"/>
            <a:ext cx="8991600" cy="127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b="0" kern="0" dirty="0" smtClean="0"/>
              <a:t>TDD allows decisions to be made when they are needed and the engineer is ready</a:t>
            </a:r>
            <a:endParaRPr lang="en-US" b="0" kern="0" dirty="0">
              <a:solidFill>
                <a:schemeClr val="tx2"/>
              </a:solidFill>
            </a:endParaRP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TDD impact MBT?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1583028"/>
            <a:ext cx="5257800" cy="19050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do we create a model?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  <a:p>
            <a:pPr marL="274320" marR="0" indent="-27432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Before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starting TDD tests?</a:t>
            </a:r>
          </a:p>
          <a:p>
            <a:pPr marL="274320" marR="0" indent="-27432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b="0" baseline="0" dirty="0" smtClean="0">
                <a:latin typeface="Gill Sans MT" panose="020B0502020104020203" pitchFamily="34" charset="0"/>
                <a:cs typeface="Arial" charset="0"/>
              </a:rPr>
              <a:t>After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 software is finished?</a:t>
            </a:r>
          </a:p>
          <a:p>
            <a:pPr marL="274320" marR="0" indent="-27432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During refactoring steps?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371600" y="4191000"/>
            <a:ext cx="7704138" cy="19050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Agile processes prefer executable artifacts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  <a:p>
            <a:pPr marL="274320" marR="0" indent="-27432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Should we focus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on executable models?</a:t>
            </a:r>
          </a:p>
          <a:p>
            <a:pPr marL="274320" marR="0" indent="-27432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b="0" baseline="0" dirty="0" smtClean="0">
                <a:latin typeface="Gill Sans MT" panose="020B0502020104020203" pitchFamily="34" charset="0"/>
                <a:cs typeface="Arial" charset="0"/>
              </a:rPr>
              <a:t>Can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 we use models to track changes and regression testing issues?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should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fight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how formal models should be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 and informal models have benefits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 is artificial, painful, and wastes energy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Model-based testing can help extend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automation</a:t>
            </a:r>
          </a:p>
          <a:p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oracles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important but often low quality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Model-based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can help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Automated tests can, and should be,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smarter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MBT and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TDD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play together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28800" y="5562600"/>
            <a:ext cx="5562600" cy="990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Offutt</a:t>
            </a:r>
          </a:p>
          <a:p>
            <a:pPr algn="ctr">
              <a:defRPr/>
            </a:pPr>
            <a:r>
              <a:rPr lang="en-US" sz="2000" b="0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</a:t>
            </a:r>
            <a:r>
              <a:rPr lang="en-US" sz="2000" b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://www.cs.gmu.edu/~</a:t>
            </a:r>
            <a:r>
              <a:rPr lang="en-US" sz="2000" b="0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</a:t>
            </a:r>
            <a:endParaRPr lang="en-US" sz="2000" b="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3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" y="0"/>
            <a:ext cx="8083550" cy="1143000"/>
          </a:xfrm>
        </p:spPr>
        <p:txBody>
          <a:bodyPr/>
          <a:lstStyle/>
          <a:p>
            <a:pPr algn="l"/>
            <a:r>
              <a:rPr lang="en-US" dirty="0"/>
              <a:t>Early history of MBT</a:t>
            </a:r>
            <a:r>
              <a:rPr lang="en-US" sz="2800" dirty="0"/>
              <a:t> (</a:t>
            </a:r>
            <a:r>
              <a:rPr lang="en-US" sz="2800" i="1" dirty="0"/>
              <a:t>my perspective</a:t>
            </a:r>
            <a:r>
              <a:rPr lang="en-US" sz="2800" dirty="0"/>
              <a:t>)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150713" y="1066800"/>
            <a:ext cx="6857999" cy="140833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Management thought software engineers were using formal specifications to model aerospace software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8395" y="257764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…</a:t>
            </a:r>
            <a:endParaRPr lang="en-US" sz="3600" b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45912" y="3326488"/>
            <a:ext cx="7467600" cy="2133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engineers hated formal specifications !!!!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were perceived as not cost-effective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Engineers did not believe formal specs helped create better 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thought formal specs were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too hard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799" y="5562600"/>
            <a:ext cx="8542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Engineers were not mathematicians</a:t>
            </a:r>
            <a:endParaRPr lang="en-US" sz="3600" b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" y="0"/>
            <a:ext cx="8007350" cy="1143000"/>
          </a:xfrm>
        </p:spPr>
        <p:txBody>
          <a:bodyPr/>
          <a:lstStyle/>
          <a:p>
            <a:pPr algn="l"/>
            <a:r>
              <a:rPr lang="en-US" dirty="0"/>
              <a:t>Early history of MBT</a:t>
            </a:r>
            <a:r>
              <a:rPr lang="en-US" sz="2800" dirty="0"/>
              <a:t> (</a:t>
            </a:r>
            <a:r>
              <a:rPr lang="en-US" sz="2800" i="1" dirty="0"/>
              <a:t>my perspective</a:t>
            </a:r>
            <a:r>
              <a:rPr lang="en-US" sz="2800" dirty="0"/>
              <a:t>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491" y="914400"/>
            <a:ext cx="8991600" cy="1600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Gill Sans MT" panose="020B0502020104020203" pitchFamily="34" charset="0"/>
              <a:buChar char="•"/>
              <a:defRPr sz="2800">
                <a:solidFill>
                  <a:schemeClr val="tx1"/>
                </a:solidFill>
                <a:effectLst/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Courier New" panose="02070309020205020404" pitchFamily="49" charset="0"/>
              <a:buChar char="o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/>
                <a:latin typeface="Gill Sans MT" pitchFamily="34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en-US" b="0" kern="0" dirty="0" smtClean="0"/>
              <a:t>But engineers used informal models such as UML diagrams</a:t>
            </a:r>
          </a:p>
          <a:p>
            <a:r>
              <a:rPr lang="en-US" b="0" kern="0" dirty="0" smtClean="0"/>
              <a:t>My student and I realized informal models were almost as useful for generating tests as formal models</a:t>
            </a:r>
            <a:endParaRPr lang="en-US" b="0" kern="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2362200"/>
            <a:ext cx="8305800" cy="217496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Generating tests from UML specifications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 and </a:t>
            </a:r>
            <a:r>
              <a:rPr lang="en-US" sz="2400" b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Abdurazik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International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Conference on the Unified Modeling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Language (now MBT), 1999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Model: Finite state machines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Criteria: edge coverage, predicate testing, edge-pair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Citations: 566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" y="4704806"/>
            <a:ext cx="8305800" cy="1985554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UML collaboration diagrams for static checking and test </a:t>
            </a:r>
            <a:r>
              <a:rPr lang="en-US" sz="2400" b="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generation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4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Abdurazik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Offutt. International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Conference on the Unified Modeling Language,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313 citations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</a:t>
            </a:r>
            <a:r>
              <a:rPr lang="en-US" dirty="0" smtClean="0"/>
              <a:t>models </a:t>
            </a:r>
            <a:r>
              <a:rPr lang="en-US" dirty="0"/>
              <a:t>be </a:t>
            </a:r>
            <a:r>
              <a:rPr lang="en-US" dirty="0" smtClean="0"/>
              <a:t>formal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early 1990s, models tended to be formal</a:t>
            </a:r>
          </a:p>
          <a:p>
            <a:pPr lvl="1"/>
            <a:r>
              <a:rPr lang="en-US" dirty="0" smtClean="0"/>
              <a:t>Mathematically-based</a:t>
            </a:r>
          </a:p>
          <a:p>
            <a:pPr lvl="1"/>
            <a:r>
              <a:rPr lang="en-US" dirty="0" smtClean="0"/>
              <a:t>Formal semantics</a:t>
            </a:r>
          </a:p>
          <a:p>
            <a:pPr lvl="1"/>
            <a:r>
              <a:rPr lang="en-US" dirty="0" smtClean="0"/>
              <a:t>Rigorous syntax that could be checked</a:t>
            </a:r>
          </a:p>
          <a:p>
            <a:r>
              <a:rPr lang="en-US" dirty="0" smtClean="0"/>
              <a:t>Inventors created models that did not have formal semantics as a tradeoff between checkable syntax and the potential for widespread use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167686" y="4114800"/>
            <a:ext cx="6833314" cy="140833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started a war based on an imagined competition between formal specifications and informal models!!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371600" y="5715000"/>
            <a:ext cx="6376114" cy="872544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war that continues to punish us all … especially young scientists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MBT to model-driven test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1981200"/>
          </a:xfrm>
        </p:spPr>
        <p:txBody>
          <a:bodyPr/>
          <a:lstStyle/>
          <a:p>
            <a:r>
              <a:rPr lang="en-US" dirty="0" smtClean="0"/>
              <a:t>When developing our book, Ammann and I tried to integrate the hundreds of test criteria</a:t>
            </a:r>
          </a:p>
          <a:p>
            <a:r>
              <a:rPr lang="en-US" dirty="0" smtClean="0"/>
              <a:t>One idea was to generalize, or abstract, mathematical structures from software artifacts</a:t>
            </a:r>
          </a:p>
          <a:p>
            <a:pPr lvl="1"/>
            <a:r>
              <a:rPr lang="en-US" dirty="0" smtClean="0"/>
              <a:t>Artifact-based graphs to abstract graphs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8600" y="3374802"/>
            <a:ext cx="2538212" cy="2225898"/>
            <a:chOff x="433588" y="2895600"/>
            <a:chExt cx="2538212" cy="2225898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1093094" y="2895600"/>
              <a:ext cx="1219200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code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978794" y="3485166"/>
              <a:ext cx="1447800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designs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509789" y="4074732"/>
              <a:ext cx="2385811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requirements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433588" y="4664298"/>
              <a:ext cx="2538212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formal</a:t>
              </a:r>
              <a:r>
                <a:rPr kumimoji="0" lang="en-US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models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 bwMode="auto">
          <a:xfrm>
            <a:off x="5410200" y="4078668"/>
            <a:ext cx="2971800" cy="81816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 graph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2971799" y="3336702"/>
            <a:ext cx="2355223" cy="2302098"/>
          </a:xfrm>
          <a:prstGeom prst="rightBrace">
            <a:avLst>
              <a:gd name="adj1" fmla="val 8333"/>
              <a:gd name="adj2" fmla="val 5503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8372" y="339896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CFGs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02744" y="3941836"/>
            <a:ext cx="1802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err="1" smtClean="0">
                <a:latin typeface="Gill Sans MT" panose="020B0502020104020203" pitchFamily="34" charset="0"/>
              </a:rPr>
              <a:t>statecharts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90452" y="4553934"/>
            <a:ext cx="1802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use cases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4311" y="5105400"/>
            <a:ext cx="1802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latin typeface="Gill Sans MT" panose="020B0502020104020203" pitchFamily="34" charset="0"/>
              </a:rPr>
              <a:t>FSMs, PNs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836859" y="5797103"/>
            <a:ext cx="533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6476768" y="5797103"/>
            <a:ext cx="533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5867400" y="5105400"/>
            <a:ext cx="533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7306679" y="5165501"/>
            <a:ext cx="533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>
                <a:latin typeface="Arial" charset="0"/>
                <a:cs typeface="Arial" charset="0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Straight Arrow Connector 21"/>
          <p:cNvCxnSpPr>
            <a:stCxn id="19" idx="6"/>
            <a:endCxn id="20" idx="2"/>
          </p:cNvCxnSpPr>
          <p:nvPr/>
        </p:nvCxnSpPr>
        <p:spPr bwMode="auto">
          <a:xfrm>
            <a:off x="6400800" y="5334000"/>
            <a:ext cx="905879" cy="601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19" idx="5"/>
            <a:endCxn id="18" idx="1"/>
          </p:cNvCxnSpPr>
          <p:nvPr/>
        </p:nvCxnSpPr>
        <p:spPr bwMode="auto">
          <a:xfrm>
            <a:off x="6322685" y="5495645"/>
            <a:ext cx="232198" cy="3684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18" idx="7"/>
            <a:endCxn id="20" idx="3"/>
          </p:cNvCxnSpPr>
          <p:nvPr/>
        </p:nvCxnSpPr>
        <p:spPr bwMode="auto">
          <a:xfrm flipV="1">
            <a:off x="6932053" y="5555746"/>
            <a:ext cx="452741" cy="3083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20" idx="5"/>
            <a:endCxn id="17" idx="1"/>
          </p:cNvCxnSpPr>
          <p:nvPr/>
        </p:nvCxnSpPr>
        <p:spPr bwMode="auto">
          <a:xfrm>
            <a:off x="7761964" y="5555746"/>
            <a:ext cx="153010" cy="3083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MBT to model-driven test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950" y="914400"/>
            <a:ext cx="8302849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Artifact-based logical expressions to abstract logical predicates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5410200" y="3733800"/>
            <a:ext cx="29718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 Predicate</a:t>
            </a:r>
          </a:p>
        </p:txBody>
      </p:sp>
      <p:sp>
        <p:nvSpPr>
          <p:cNvPr id="11" name="Right Brace 10"/>
          <p:cNvSpPr/>
          <p:nvPr/>
        </p:nvSpPr>
        <p:spPr bwMode="auto">
          <a:xfrm>
            <a:off x="2971800" y="2438400"/>
            <a:ext cx="2386616" cy="3206302"/>
          </a:xfrm>
          <a:prstGeom prst="rightBrace">
            <a:avLst>
              <a:gd name="adj1" fmla="val 8333"/>
              <a:gd name="adj2" fmla="val 5503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9096" y="2588567"/>
            <a:ext cx="4239163" cy="3056135"/>
            <a:chOff x="179096" y="3198168"/>
            <a:chExt cx="4239163" cy="3056135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879251" y="3200400"/>
              <a:ext cx="1219200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code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764951" y="3920698"/>
              <a:ext cx="1447800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designs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95946" y="4740832"/>
              <a:ext cx="2385811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requirements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179096" y="5610204"/>
              <a:ext cx="2538212" cy="457200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formal</a:t>
              </a:r>
              <a:r>
                <a:rPr kumimoji="0" lang="en-US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models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98372" y="3198168"/>
              <a:ext cx="14378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0" dirty="0" smtClean="0">
                  <a:latin typeface="Gill Sans MT" panose="020B0502020104020203" pitchFamily="34" charset="0"/>
                </a:rPr>
                <a:t>decisions</a:t>
              </a:r>
              <a:endParaRPr lang="en-US" sz="2400" b="0" dirty="0">
                <a:latin typeface="Gill Sans MT" panose="020B0502020104020203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02744" y="3733800"/>
              <a:ext cx="18025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0" dirty="0" err="1" smtClean="0">
                  <a:latin typeface="Gill Sans MT" panose="020B0502020104020203" pitchFamily="34" charset="0"/>
                </a:rPr>
                <a:t>statecharts</a:t>
              </a:r>
              <a:r>
                <a:rPr lang="en-US" sz="2400" b="0" dirty="0" smtClean="0">
                  <a:latin typeface="Gill Sans MT" panose="020B0502020104020203" pitchFamily="34" charset="0"/>
                </a:rPr>
                <a:t> decisions</a:t>
              </a:r>
              <a:endParaRPr lang="en-US" sz="2400" b="0" dirty="0">
                <a:latin typeface="Gill Sans MT" panose="020B0502020104020203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90452" y="4553934"/>
              <a:ext cx="18025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0" dirty="0" smtClean="0">
                  <a:latin typeface="Gill Sans MT" panose="020B0502020104020203" pitchFamily="34" charset="0"/>
                </a:rPr>
                <a:t>use case decisions</a:t>
              </a:r>
              <a:endParaRPr lang="en-US" sz="2400" b="0" dirty="0">
                <a:latin typeface="Gill Sans MT" panose="020B05020201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15753" y="5423306"/>
              <a:ext cx="18025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0" dirty="0" smtClean="0">
                  <a:latin typeface="Gill Sans MT" panose="020B0502020104020203" pitchFamily="34" charset="0"/>
                </a:rPr>
                <a:t>FSMs, PNs, SMV</a:t>
              </a:r>
              <a:endParaRPr lang="en-US" sz="2400" b="0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533143" y="4724400"/>
            <a:ext cx="2848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latin typeface="Gill Sans MT" panose="020B0502020104020203" pitchFamily="34" charset="0"/>
              </a:rPr>
              <a:t>(A &amp; B ) | (C &amp; D)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Abstraction-based test design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3188" y="3597275"/>
            <a:ext cx="1382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software artifact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03388" y="1125538"/>
            <a:ext cx="1382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 / structure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38800" y="1044714"/>
            <a:ext cx="2019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requirements</a:t>
            </a:r>
            <a:endParaRPr lang="en-US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559675" y="3960813"/>
            <a:ext cx="1382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input values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00750" y="5443538"/>
            <a:ext cx="1001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cases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06900" y="5443538"/>
            <a:ext cx="1146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scripts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13050" y="5443538"/>
            <a:ext cx="11461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results</a:t>
            </a:r>
          </a:p>
        </p:txBody>
      </p:sp>
      <p:cxnSp>
        <p:nvCxnSpPr>
          <p:cNvPr id="16" name="Curved Connector 15"/>
          <p:cNvCxnSpPr>
            <a:stCxn id="7" idx="0"/>
            <a:endCxn id="8" idx="1"/>
          </p:cNvCxnSpPr>
          <p:nvPr/>
        </p:nvCxnSpPr>
        <p:spPr bwMode="auto">
          <a:xfrm rot="5400000" flipH="1" flipV="1">
            <a:off x="189706" y="2083594"/>
            <a:ext cx="2117725" cy="90963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hape 24"/>
          <p:cNvCxnSpPr>
            <a:stCxn id="11" idx="2"/>
            <a:endCxn id="12" idx="3"/>
          </p:cNvCxnSpPr>
          <p:nvPr/>
        </p:nvCxnSpPr>
        <p:spPr bwMode="auto">
          <a:xfrm rot="5400000">
            <a:off x="7062788" y="4608513"/>
            <a:ext cx="1128712" cy="124936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30313" y="5443538"/>
            <a:ext cx="1135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pass / fail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3005138" y="1371600"/>
            <a:ext cx="286226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10800000">
            <a:off x="2300288" y="5795963"/>
            <a:ext cx="636587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10800000">
            <a:off x="3848100" y="579596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10800000">
            <a:off x="5448300" y="5795963"/>
            <a:ext cx="636588" cy="1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797740" y="3556337"/>
            <a:ext cx="2850460" cy="1015663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ABSTRACTION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486400" y="2398713"/>
            <a:ext cx="2270173" cy="1015663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ABSTRACTION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</a:p>
        </p:txBody>
      </p:sp>
      <p:cxnSp>
        <p:nvCxnSpPr>
          <p:cNvPr id="20" name="Shape 19"/>
          <p:cNvCxnSpPr>
            <a:stCxn id="10" idx="3"/>
            <a:endCxn id="11" idx="0"/>
          </p:cNvCxnSpPr>
          <p:nvPr/>
        </p:nvCxnSpPr>
        <p:spPr bwMode="auto">
          <a:xfrm>
            <a:off x="7658100" y="1398657"/>
            <a:ext cx="592932" cy="2562156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>
            <a:off x="149225" y="3479800"/>
            <a:ext cx="8845550" cy="1588"/>
          </a:xfrm>
          <a:prstGeom prst="line">
            <a:avLst/>
          </a:prstGeom>
          <a:noFill/>
          <a:ln w="57150" algn="ctr">
            <a:solidFill>
              <a:srgbClr val="FF006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AMOST 2018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Jeff Offutt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7538</TotalTime>
  <Words>1818</Words>
  <Application>Microsoft Office PowerPoint</Application>
  <PresentationFormat>On-screen Show (4:3)</PresentationFormat>
  <Paragraphs>466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宋体</vt:lpstr>
      <vt:lpstr>Arial</vt:lpstr>
      <vt:lpstr>Courier New</vt:lpstr>
      <vt:lpstr>Gill Sans MT</vt:lpstr>
      <vt:lpstr>Times New Roman</vt:lpstr>
      <vt:lpstr>Verdana</vt:lpstr>
      <vt:lpstr>Wingdings</vt:lpstr>
      <vt:lpstr>Beam</vt:lpstr>
      <vt:lpstr>From Spec-based Testing to Test Automation and Beyond</vt:lpstr>
      <vt:lpstr>Early history of MBT (my perspective)</vt:lpstr>
      <vt:lpstr>Early history of MBT (my perspective)</vt:lpstr>
      <vt:lpstr>Early history of MBT (my perspective)</vt:lpstr>
      <vt:lpstr>Early history of MBT (my perspective)</vt:lpstr>
      <vt:lpstr>Should models be formal?</vt:lpstr>
      <vt:lpstr>MBT to model-driven test design</vt:lpstr>
      <vt:lpstr>MBT to model-driven test design</vt:lpstr>
      <vt:lpstr>Abstraction-based test design</vt:lpstr>
      <vt:lpstr>Abstraction-based test design</vt:lpstr>
      <vt:lpstr>What’s next</vt:lpstr>
      <vt:lpstr>Test automation in general</vt:lpstr>
      <vt:lpstr>Test automation in general</vt:lpstr>
      <vt:lpstr>A typical MBT process</vt:lpstr>
      <vt:lpstr>Using MBT to improve test oracles</vt:lpstr>
      <vt:lpstr>RIPR model</vt:lpstr>
      <vt:lpstr>RIPR Model</vt:lpstr>
      <vt:lpstr>Test oracle problem</vt:lpstr>
      <vt:lpstr>Testers often write bad oracles</vt:lpstr>
      <vt:lpstr>MBT-based test oracles</vt:lpstr>
      <vt:lpstr>MBT-based test oracle strategies</vt:lpstr>
      <vt:lpstr>Test Oracle Strategies</vt:lpstr>
      <vt:lpstr>Precision—% Faults Revealed</vt:lpstr>
      <vt:lpstr>Frequency—% Faults Revealed</vt:lpstr>
      <vt:lpstr>Test oracle strategy findings</vt:lpstr>
      <vt:lpstr>Using MBT to make tests smarter</vt:lpstr>
      <vt:lpstr>Old Style Tests</vt:lpstr>
      <vt:lpstr>Limitations</vt:lpstr>
      <vt:lpstr>Modern Dumb Tests</vt:lpstr>
      <vt:lpstr>Multicellular Tests</vt:lpstr>
      <vt:lpstr>Intelligent Tests</vt:lpstr>
      <vt:lpstr>Intelligent Tests</vt:lpstr>
      <vt:lpstr>MBT and TDD</vt:lpstr>
      <vt:lpstr>TDD summary</vt:lpstr>
      <vt:lpstr>How does TDD impact MBT?</vt:lpstr>
      <vt:lpstr>Summary</vt:lpstr>
    </vt:vector>
  </TitlesOfParts>
  <Company>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Software</dc:title>
  <dc:creator>Jeff Offutt</dc:creator>
  <cp:lastModifiedBy>Jeff Offutt</cp:lastModifiedBy>
  <cp:revision>520</cp:revision>
  <dcterms:created xsi:type="dcterms:W3CDTF">2005-11-01T03:10:52Z</dcterms:created>
  <dcterms:modified xsi:type="dcterms:W3CDTF">2018-04-13T06:17:30Z</dcterms:modified>
</cp:coreProperties>
</file>